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0" r:id="rId2"/>
    <p:sldId id="310" r:id="rId3"/>
    <p:sldId id="273" r:id="rId4"/>
    <p:sldId id="289" r:id="rId5"/>
    <p:sldId id="290" r:id="rId6"/>
    <p:sldId id="291" r:id="rId7"/>
    <p:sldId id="294" r:id="rId8"/>
    <p:sldId id="296" r:id="rId9"/>
    <p:sldId id="297" r:id="rId10"/>
    <p:sldId id="293" r:id="rId11"/>
    <p:sldId id="331" r:id="rId12"/>
    <p:sldId id="330" r:id="rId13"/>
    <p:sldId id="302" r:id="rId14"/>
    <p:sldId id="304" r:id="rId15"/>
    <p:sldId id="295" r:id="rId16"/>
    <p:sldId id="278" r:id="rId17"/>
    <p:sldId id="305" r:id="rId18"/>
    <p:sldId id="309" r:id="rId19"/>
    <p:sldId id="300" r:id="rId20"/>
    <p:sldId id="317" r:id="rId21"/>
    <p:sldId id="319" r:id="rId22"/>
    <p:sldId id="318" r:id="rId23"/>
    <p:sldId id="313" r:id="rId2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825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6" autoAdjust="0"/>
  </p:normalViewPr>
  <p:slideViewPr>
    <p:cSldViewPr>
      <p:cViewPr>
        <p:scale>
          <a:sx n="100" d="100"/>
          <a:sy n="100" d="100"/>
        </p:scale>
        <p:origin x="-19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E50A-EC1F-4696-9610-A468B1FDAA78}" type="datetimeFigureOut">
              <a:rPr lang="it-CH" smtClean="0"/>
              <a:t>27.03.2014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6D8C-97F8-4D6B-9720-BF261AE3EE6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4272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28CA5-33B8-4495-BD1A-1A54A38A0A8F}" type="datetimeFigureOut">
              <a:rPr lang="it-CH" smtClean="0"/>
              <a:t>27.03.2014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D9C8-4ADF-47A8-BC00-73268E8D29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40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427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337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VALE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5763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2639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716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HISSU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3776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interessanti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411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VALE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53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144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NADJA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808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NADJA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448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NADJA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 ha un </a:t>
            </a:r>
            <a:r>
              <a:rPr lang="en-US" dirty="0" err="1" smtClean="0"/>
              <a:t>suo</a:t>
            </a:r>
            <a:r>
              <a:rPr lang="en-US" dirty="0" smtClean="0"/>
              <a:t> </a:t>
            </a:r>
            <a:r>
              <a:rPr lang="en-US" dirty="0" err="1" smtClean="0"/>
              <a:t>linguaggio</a:t>
            </a:r>
            <a:r>
              <a:rPr lang="en-US" dirty="0" smtClean="0"/>
              <a:t> 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Rails (</a:t>
            </a:r>
            <a:r>
              <a:rPr lang="en-US" baseline="0" dirty="0" err="1" smtClean="0"/>
              <a:t>ieri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ho </a:t>
            </a:r>
            <a:r>
              <a:rPr lang="en-US" baseline="0" dirty="0" err="1" smtClean="0"/>
              <a:t>detto</a:t>
            </a:r>
            <a:r>
              <a:rPr lang="en-US" baseline="0" dirty="0" smtClean="0"/>
              <a:t> oracle…</a:t>
            </a:r>
            <a:r>
              <a:rPr lang="en-US" baseline="0" dirty="0" err="1" smtClean="0"/>
              <a:t>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balconata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mancava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logo)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857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7705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FEDE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517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70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0" y="1274303"/>
            <a:ext cx="8991600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4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0" y="2332719"/>
            <a:ext cx="8991600" cy="381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6" name="Segnaposto testo 2"/>
          <p:cNvSpPr>
            <a:spLocks noGrp="1"/>
          </p:cNvSpPr>
          <p:nvPr>
            <p:ph type="body" idx="13"/>
          </p:nvPr>
        </p:nvSpPr>
        <p:spPr>
          <a:xfrm>
            <a:off x="0" y="740903"/>
            <a:ext cx="8991600" cy="53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rgbClr val="E82825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-36512" y="4640423"/>
            <a:ext cx="9180512" cy="516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railsgirlticino@gmail.com | @</a:t>
            </a:r>
            <a:r>
              <a:rPr lang="it-IT" dirty="0" err="1" smtClean="0"/>
              <a:t>RailsGirls_TI</a:t>
            </a:r>
            <a:r>
              <a:rPr lang="it-IT" dirty="0" smtClean="0"/>
              <a:t> | WWW.RAILSGIRLS.COM/TICINO</a:t>
            </a:r>
          </a:p>
        </p:txBody>
      </p:sp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675"/>
            <a:ext cx="9130898" cy="18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0" y="1274303"/>
            <a:ext cx="8991600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4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0" y="2332719"/>
            <a:ext cx="8991600" cy="381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6" name="Segnaposto testo 2"/>
          <p:cNvSpPr>
            <a:spLocks noGrp="1"/>
          </p:cNvSpPr>
          <p:nvPr>
            <p:ph type="body" idx="13"/>
          </p:nvPr>
        </p:nvSpPr>
        <p:spPr>
          <a:xfrm>
            <a:off x="0" y="740903"/>
            <a:ext cx="8991600" cy="53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rgbClr val="E82825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-36512" y="4640423"/>
            <a:ext cx="9180512" cy="516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railsgirlticino@gmail.com | @</a:t>
            </a:r>
            <a:r>
              <a:rPr lang="it-IT" dirty="0" err="1" smtClean="0"/>
              <a:t>RailsGirls_TI</a:t>
            </a:r>
            <a:r>
              <a:rPr lang="it-IT" dirty="0" smtClean="0"/>
              <a:t> | WWW.RAILSGIRLS.COM/TICINO</a:t>
            </a:r>
          </a:p>
        </p:txBody>
      </p:sp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675"/>
            <a:ext cx="9130898" cy="18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2852936"/>
            <a:ext cx="9144000" cy="4005064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82" y="3000754"/>
            <a:ext cx="9130898" cy="1854714"/>
          </a:xfrm>
          <a:prstGeom prst="rect">
            <a:avLst/>
          </a:prstGeom>
        </p:spPr>
      </p:pic>
      <p:sp>
        <p:nvSpPr>
          <p:cNvPr id="13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15434" y="2348880"/>
            <a:ext cx="9180512" cy="516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railsgirlticino@gmail.com | @</a:t>
            </a:r>
            <a:r>
              <a:rPr lang="it-IT" dirty="0" err="1" smtClean="0"/>
              <a:t>RailsGirls_TI</a:t>
            </a:r>
            <a:r>
              <a:rPr lang="it-IT" dirty="0" smtClean="0"/>
              <a:t> | WWW.RAILSGIRLS.COM/TICINO</a:t>
            </a:r>
          </a:p>
        </p:txBody>
      </p:sp>
      <p:sp>
        <p:nvSpPr>
          <p:cNvPr id="14" name="Segnaposto testo 2"/>
          <p:cNvSpPr>
            <a:spLocks noGrp="1"/>
          </p:cNvSpPr>
          <p:nvPr>
            <p:ph type="body" idx="13"/>
          </p:nvPr>
        </p:nvSpPr>
        <p:spPr>
          <a:xfrm>
            <a:off x="152400" y="5013176"/>
            <a:ext cx="8991600" cy="53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</p:spTree>
    <p:extLst>
      <p:ext uri="{BB962C8B-B14F-4D97-AF65-F5344CB8AC3E}">
        <p14:creationId xmlns:p14="http://schemas.microsoft.com/office/powerpoint/2010/main" val="668342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2"/>
          <p:cNvSpPr>
            <a:spLocks noGrp="1"/>
          </p:cNvSpPr>
          <p:nvPr>
            <p:ph type="body" idx="13"/>
          </p:nvPr>
        </p:nvSpPr>
        <p:spPr>
          <a:xfrm>
            <a:off x="0" y="5445224"/>
            <a:ext cx="8991600" cy="533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21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2"/>
          <p:cNvSpPr>
            <a:spLocks noGrp="1"/>
          </p:cNvSpPr>
          <p:nvPr>
            <p:ph type="body" idx="13"/>
          </p:nvPr>
        </p:nvSpPr>
        <p:spPr>
          <a:xfrm>
            <a:off x="0" y="5445224"/>
            <a:ext cx="8991600" cy="533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53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-99392"/>
            <a:ext cx="9144000" cy="6957392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60648"/>
            <a:ext cx="981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75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6200" y="6632015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RailsGirls</a:t>
            </a:r>
            <a:r>
              <a:rPr lang="en-US" sz="11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Ticino 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2014 – WWW.RAILSGIRLS.COM/TICINO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24800" y="6596390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54EDF9-4997-42E1-9F4C-5B258109505E}" type="slidenum">
              <a:rPr lang="en-US" sz="1100" smtClean="0">
                <a:solidFill>
                  <a:schemeClr val="bg1"/>
                </a:solidFill>
                <a:latin typeface="FoundryFormSans" pitchFamily="50" charset="0"/>
              </a:rPr>
              <a:t>‹N›</a:t>
            </a:fld>
            <a:endParaRPr lang="en-US" sz="1100" dirty="0" smtClean="0">
              <a:solidFill>
                <a:schemeClr val="bg1"/>
              </a:solidFill>
              <a:latin typeface="FoundryFormSans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5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6200" y="6632015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RailsGirls</a:t>
            </a:r>
            <a:r>
              <a:rPr lang="en-US" sz="11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Ticino 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2014 – WWW.RAILSGIRLS.COM/TICINO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24800" y="6596390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54EDF9-4997-42E1-9F4C-5B258109505E}" type="slidenum">
              <a:rPr lang="en-US" sz="1100" smtClean="0">
                <a:solidFill>
                  <a:schemeClr val="bg1"/>
                </a:solidFill>
                <a:latin typeface="FoundryFormSans" pitchFamily="50" charset="0"/>
              </a:rPr>
              <a:t>‹N›</a:t>
            </a:fld>
            <a:endParaRPr lang="en-US" sz="1100" dirty="0" smtClean="0">
              <a:solidFill>
                <a:schemeClr val="bg1"/>
              </a:solidFill>
              <a:latin typeface="FoundryFormSans" pitchFamily="50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44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aunchdfw.com/wp-content/uploads/2012/10/RailsGirls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86" y="188640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76200" y="5212357"/>
            <a:ext cx="7664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http://railsgirls.com/ticino</a:t>
            </a:r>
          </a:p>
          <a:p>
            <a:endParaRPr lang="en-US" sz="1400" b="1" dirty="0" smtClean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[email] railsgirlsticno@gmail.com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] @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RailsGirls_TI</a:t>
            </a:r>
            <a:endParaRPr lang="it-IT" sz="14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] 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Rails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Girls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Ticino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ttangolo 1"/>
          <p:cNvSpPr/>
          <p:nvPr userDrawn="1"/>
        </p:nvSpPr>
        <p:spPr>
          <a:xfrm>
            <a:off x="2987824" y="2276872"/>
            <a:ext cx="172819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3"/>
          <p:cNvSpPr txBox="1"/>
          <p:nvPr userDrawn="1"/>
        </p:nvSpPr>
        <p:spPr>
          <a:xfrm>
            <a:off x="-25577" y="2473404"/>
            <a:ext cx="647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Calibri" pitchFamily="34" charset="0"/>
              </a:rPr>
              <a:t>THANK </a:t>
            </a:r>
            <a:r>
              <a:rPr lang="en-US" sz="6600" b="1" dirty="0" smtClean="0">
                <a:solidFill>
                  <a:srgbClr val="E82825"/>
                </a:solidFill>
                <a:latin typeface="Calibri" pitchFamily="34" charset="0"/>
              </a:rPr>
              <a:t>YOU</a:t>
            </a:r>
            <a:endParaRPr lang="en-US" sz="6600" b="1" dirty="0">
              <a:solidFill>
                <a:srgbClr val="E8282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F7A0E0-1090-4027-8AE3-B07FE12127FB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CB7332E-E447-46A9-BB52-1CDFCB79588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9" r:id="rId12"/>
    <p:sldLayoutId id="2147483670" r:id="rId13"/>
    <p:sldLayoutId id="2147483666" r:id="rId14"/>
    <p:sldLayoutId id="2147483667" r:id="rId15"/>
    <p:sldLayoutId id="2147483671" r:id="rId16"/>
    <p:sldLayoutId id="2147483665" r:id="rId17"/>
    <p:sldLayoutId id="2147483672" r:id="rId18"/>
    <p:sldLayoutId id="2147483668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ailsgirls.com/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ilsforzombie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guides.rubyonrails.org/" TargetMode="External"/><Relationship Id="rId5" Type="http://schemas.openxmlformats.org/officeDocument/2006/relationships/hyperlink" Target="http://railscasts.com/" TargetMode="External"/><Relationship Id="rId4" Type="http://schemas.openxmlformats.org/officeDocument/2006/relationships/hyperlink" Target="http://ruby.railstutorial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ruby-lang.org/en/documentation/ruby-from-other-languag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onrail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lvl="0"/>
            <a:r>
              <a:rPr lang="it-IT" dirty="0" smtClean="0"/>
              <a:t>railsgirlsticino@gmail.com </a:t>
            </a:r>
            <a:r>
              <a:rPr lang="it-IT" dirty="0"/>
              <a:t>| @</a:t>
            </a:r>
            <a:r>
              <a:rPr lang="it-IT" dirty="0" err="1"/>
              <a:t>RailsGirls_TI</a:t>
            </a:r>
            <a:r>
              <a:rPr lang="it-IT" dirty="0"/>
              <a:t> | WWW.RAILSGIRLS.COM/TICINO</a:t>
            </a:r>
          </a:p>
          <a:p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44896" y="2327920"/>
            <a:ext cx="8991600" cy="381000"/>
          </a:xfrm>
        </p:spPr>
        <p:txBody>
          <a:bodyPr/>
          <a:lstStyle/>
          <a:p>
            <a:r>
              <a:rPr lang="en-US" dirty="0" err="1" smtClean="0"/>
              <a:t>Lugano</a:t>
            </a:r>
            <a:r>
              <a:rPr lang="en-US" dirty="0" smtClean="0"/>
              <a:t>, 29.03.2014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idx="13"/>
          </p:nvPr>
        </p:nvSpPr>
        <p:spPr>
          <a:xfrm>
            <a:off x="0" y="548680"/>
            <a:ext cx="8991600" cy="533400"/>
          </a:xfrm>
        </p:spPr>
        <p:txBody>
          <a:bodyPr>
            <a:noAutofit/>
          </a:bodyPr>
          <a:lstStyle/>
          <a:p>
            <a:r>
              <a:rPr lang="pt-BR" sz="4400" dirty="0" smtClean="0">
                <a:latin typeface="+mj-lt"/>
              </a:rPr>
              <a:t>Ruby on Rails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9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02. </a:t>
            </a:r>
            <a:r>
              <a:rPr lang="en-US" dirty="0" err="1" smtClean="0"/>
              <a:t>Principi</a:t>
            </a:r>
            <a:r>
              <a:rPr lang="en-US" dirty="0" smtClean="0"/>
              <a:t>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Programmazione</a:t>
            </a:r>
            <a:r>
              <a:rPr lang="fr-CH" dirty="0" smtClean="0"/>
              <a:t> </a:t>
            </a:r>
            <a:r>
              <a:rPr lang="fr-CH" dirty="0" err="1" smtClean="0"/>
              <a:t>Orientata</a:t>
            </a:r>
            <a:r>
              <a:rPr lang="fr-CH" dirty="0" smtClean="0"/>
              <a:t> </a:t>
            </a:r>
            <a:r>
              <a:rPr lang="fr-CH" dirty="0" err="1" smtClean="0"/>
              <a:t>agli</a:t>
            </a:r>
            <a:r>
              <a:rPr lang="fr-CH" dirty="0" smtClean="0"/>
              <a:t> </a:t>
            </a:r>
            <a:r>
              <a:rPr lang="fr-CH" dirty="0" err="1" smtClean="0"/>
              <a:t>Oggetti</a:t>
            </a:r>
            <a:r>
              <a:rPr lang="fr-CH" dirty="0" smtClean="0"/>
              <a:t> (OOP)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51520" y="1700808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Questo </a:t>
            </a:r>
            <a:r>
              <a:rPr lang="it-IT" sz="1400" dirty="0" smtClean="0"/>
              <a:t>permette </a:t>
            </a:r>
            <a:r>
              <a:rPr lang="it-IT" sz="1400" dirty="0"/>
              <a:t>di </a:t>
            </a:r>
            <a:r>
              <a:rPr lang="it-IT" sz="1400" dirty="0" smtClean="0"/>
              <a:t>raggruppare </a:t>
            </a:r>
            <a:r>
              <a:rPr lang="it-IT" sz="1400" dirty="0"/>
              <a:t>in un porzione circoscritta </a:t>
            </a:r>
            <a:r>
              <a:rPr lang="it-IT" sz="1400" dirty="0" smtClean="0"/>
              <a:t>(classe) </a:t>
            </a:r>
            <a:r>
              <a:rPr lang="it-IT" sz="1400" dirty="0"/>
              <a:t>del </a:t>
            </a:r>
            <a:r>
              <a:rPr lang="it-IT" sz="1400" dirty="0" smtClean="0"/>
              <a:t>codice sorgente la </a:t>
            </a:r>
            <a:r>
              <a:rPr lang="it-IT" sz="1400" dirty="0"/>
              <a:t>dichiarazione delle </a:t>
            </a:r>
            <a:r>
              <a:rPr lang="it-IT" sz="1400" dirty="0" smtClean="0"/>
              <a:t>strutture dati e </a:t>
            </a:r>
            <a:r>
              <a:rPr lang="it-IT" sz="1400" dirty="0"/>
              <a:t>delle </a:t>
            </a:r>
            <a:r>
              <a:rPr lang="it-IT" sz="1400" dirty="0" smtClean="0"/>
              <a:t>procedure che </a:t>
            </a:r>
            <a:r>
              <a:rPr lang="it-IT" sz="1400" dirty="0"/>
              <a:t>operano su di esse. </a:t>
            </a:r>
          </a:p>
          <a:p>
            <a:endParaRPr lang="it-IT" sz="1400" dirty="0"/>
          </a:p>
          <a:p>
            <a:pPr marL="285750" indent="-285750">
              <a:buBlip>
                <a:blip r:embed="rId3"/>
              </a:buBlip>
            </a:pPr>
            <a:r>
              <a:rPr lang="it-IT" sz="1400" dirty="0"/>
              <a:t>Nella programmazione </a:t>
            </a:r>
            <a:r>
              <a:rPr lang="it-IT" sz="1400" dirty="0" smtClean="0"/>
              <a:t>orientata </a:t>
            </a:r>
            <a:r>
              <a:rPr lang="it-IT" sz="1400" dirty="0"/>
              <a:t>agli </a:t>
            </a:r>
            <a:r>
              <a:rPr lang="it-IT" sz="1400" dirty="0" smtClean="0"/>
              <a:t>oggetti (OOP</a:t>
            </a:r>
            <a:r>
              <a:rPr lang="it-IT" sz="1400" dirty="0"/>
              <a:t>, </a:t>
            </a:r>
            <a:r>
              <a:rPr lang="it-IT" sz="1400" dirty="0" smtClean="0"/>
              <a:t>Object </a:t>
            </a:r>
            <a:r>
              <a:rPr lang="it-IT" sz="1400" dirty="0" err="1" smtClean="0"/>
              <a:t>Oriented</a:t>
            </a:r>
            <a:r>
              <a:rPr lang="it-IT" sz="1400" dirty="0" smtClean="0"/>
              <a:t> Programming) </a:t>
            </a:r>
            <a:r>
              <a:rPr lang="it-IT" sz="1400" dirty="0"/>
              <a:t>un </a:t>
            </a:r>
            <a:r>
              <a:rPr lang="it-IT" sz="1400" dirty="0" smtClean="0"/>
              <a:t>oggetto può </a:t>
            </a:r>
            <a:r>
              <a:rPr lang="it-IT" sz="1400" dirty="0"/>
              <a:t>essere visto come un </a:t>
            </a:r>
            <a:r>
              <a:rPr lang="it-IT" sz="1400" dirty="0" smtClean="0"/>
              <a:t>contenitore </a:t>
            </a:r>
            <a:r>
              <a:rPr lang="it-IT" sz="1400" dirty="0"/>
              <a:t>di dati dotato di </a:t>
            </a:r>
            <a:r>
              <a:rPr lang="it-IT" sz="1400" dirty="0" smtClean="0"/>
              <a:t>attributi (</a:t>
            </a:r>
            <a:r>
              <a:rPr lang="it-IT" sz="1400" dirty="0"/>
              <a:t>dati) dotato di una </a:t>
            </a:r>
            <a:r>
              <a:rPr lang="it-IT" sz="1400" dirty="0" smtClean="0"/>
              <a:t>serie </a:t>
            </a:r>
            <a:r>
              <a:rPr lang="it-IT" sz="1400" dirty="0"/>
              <a:t>di </a:t>
            </a:r>
            <a:r>
              <a:rPr lang="it-IT" sz="1400" dirty="0" smtClean="0"/>
              <a:t>metodi (</a:t>
            </a:r>
            <a:r>
              <a:rPr lang="it-IT" sz="1400" dirty="0"/>
              <a:t>procedure) secondo quanto dichiarato dalle </a:t>
            </a:r>
            <a:r>
              <a:rPr lang="it-IT" sz="1400" dirty="0" smtClean="0"/>
              <a:t>rispettive classi</a:t>
            </a:r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r>
              <a:rPr lang="it-IT" sz="1400" dirty="0" smtClean="0"/>
              <a:t>L’oggetto </a:t>
            </a:r>
            <a:r>
              <a:rPr lang="it-IT" sz="1400" dirty="0"/>
              <a:t>è una istanza di una </a:t>
            </a:r>
            <a:r>
              <a:rPr lang="it-IT" sz="1400" dirty="0" smtClean="0"/>
              <a:t>classe </a:t>
            </a:r>
            <a:endParaRPr lang="it-IT" sz="1400" dirty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/>
              <a:t>Esso è dotato di tutti gli attributi e i metodi definiti </a:t>
            </a:r>
            <a:r>
              <a:rPr lang="it-IT" sz="1400" dirty="0" smtClean="0"/>
              <a:t>dalla classe.</a:t>
            </a:r>
          </a:p>
          <a:p>
            <a:pPr lvl="1">
              <a:buClr>
                <a:srgbClr val="E82825"/>
              </a:buClr>
            </a:pPr>
            <a:endParaRPr lang="it-IT" sz="1400" dirty="0"/>
          </a:p>
          <a:p>
            <a:pPr marL="285750" lvl="1" indent="-285750">
              <a:buClr>
                <a:srgbClr val="E82825"/>
              </a:buClr>
              <a:buBlip>
                <a:blip r:embed="rId3"/>
              </a:buBlip>
            </a:pPr>
            <a:r>
              <a:rPr lang="it-IT" sz="1400" dirty="0" smtClean="0"/>
              <a:t>Caratteristiche :</a:t>
            </a:r>
          </a:p>
          <a:p>
            <a:pPr marL="742950" lvl="2" indent="-285750">
              <a:buClr>
                <a:srgbClr val="E82825"/>
              </a:buClr>
              <a:buBlip>
                <a:blip r:embed="rId3"/>
              </a:buBlip>
            </a:pPr>
            <a:r>
              <a:rPr lang="it-IT" sz="1400" dirty="0" smtClean="0"/>
              <a:t>Ereditarietà</a:t>
            </a:r>
          </a:p>
          <a:p>
            <a:pPr marL="742950" lvl="2" indent="-285750">
              <a:buClr>
                <a:srgbClr val="E82825"/>
              </a:buClr>
              <a:buBlip>
                <a:blip r:embed="rId3"/>
              </a:buBlip>
            </a:pPr>
            <a:r>
              <a:rPr lang="it-IT" sz="1400" dirty="0" smtClean="0"/>
              <a:t>Polimorfismo</a:t>
            </a:r>
          </a:p>
          <a:p>
            <a:pPr marL="742950" lvl="2" indent="-285750">
              <a:buClr>
                <a:srgbClr val="E82825"/>
              </a:buClr>
              <a:buBlip>
                <a:blip r:embed="rId3"/>
              </a:buBlip>
            </a:pPr>
            <a:r>
              <a:rPr lang="it-IT" sz="1400" dirty="0" smtClean="0"/>
              <a:t>Incapsulamento</a:t>
            </a:r>
            <a:endParaRPr lang="it-IT" sz="1400" dirty="0"/>
          </a:p>
          <a:p>
            <a:pPr lvl="1">
              <a:buClr>
                <a:srgbClr val="E82825"/>
              </a:buClr>
            </a:pPr>
            <a:endParaRPr lang="it-IT" sz="1400" dirty="0"/>
          </a:p>
          <a:p>
            <a:endParaRPr lang="it-IT" sz="1400" dirty="0"/>
          </a:p>
        </p:txBody>
      </p:sp>
      <p:sp>
        <p:nvSpPr>
          <p:cNvPr id="7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Definizione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Programmazione</a:t>
            </a:r>
            <a:r>
              <a:rPr lang="fr-CH" dirty="0" smtClean="0"/>
              <a:t> </a:t>
            </a:r>
            <a:r>
              <a:rPr lang="fr-CH" dirty="0" err="1" smtClean="0"/>
              <a:t>Orientata</a:t>
            </a:r>
            <a:r>
              <a:rPr lang="fr-CH" dirty="0" smtClean="0"/>
              <a:t> </a:t>
            </a:r>
            <a:r>
              <a:rPr lang="fr-CH" dirty="0" err="1" smtClean="0"/>
              <a:t>agli</a:t>
            </a:r>
            <a:r>
              <a:rPr lang="fr-CH" dirty="0" smtClean="0"/>
              <a:t> </a:t>
            </a:r>
            <a:r>
              <a:rPr lang="fr-CH" dirty="0" err="1" smtClean="0"/>
              <a:t>Oggetti</a:t>
            </a:r>
            <a:r>
              <a:rPr lang="fr-CH" dirty="0" smtClean="0"/>
              <a:t> (OOP)</a:t>
            </a:r>
            <a:endParaRPr lang="it-CH" dirty="0"/>
          </a:p>
        </p:txBody>
      </p:sp>
      <p:sp>
        <p:nvSpPr>
          <p:cNvPr id="7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Eredità 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30300" y="1597025"/>
            <a:ext cx="6811963" cy="4208463"/>
            <a:chOff x="757" y="1006"/>
            <a:chExt cx="4563" cy="2651"/>
          </a:xfrm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757" y="3032"/>
              <a:ext cx="1676" cy="611"/>
            </a:xfrm>
            <a:custGeom>
              <a:avLst/>
              <a:gdLst>
                <a:gd name="T0" fmla="*/ 0 w 7390"/>
                <a:gd name="T1" fmla="*/ 0 h 2693"/>
                <a:gd name="T2" fmla="*/ 20 w 7390"/>
                <a:gd name="T3" fmla="*/ 0 h 2693"/>
                <a:gd name="T4" fmla="*/ 20 w 7390"/>
                <a:gd name="T5" fmla="*/ 7 h 2693"/>
                <a:gd name="T6" fmla="*/ 0 w 7390"/>
                <a:gd name="T7" fmla="*/ 7 h 2693"/>
                <a:gd name="T8" fmla="*/ 0 w 7390"/>
                <a:gd name="T9" fmla="*/ 0 h 26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90"/>
                <a:gd name="T16" fmla="*/ 0 h 2693"/>
                <a:gd name="T17" fmla="*/ 7390 w 7390"/>
                <a:gd name="T18" fmla="*/ 2693 h 26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90" h="2693">
                  <a:moveTo>
                    <a:pt x="0" y="0"/>
                  </a:moveTo>
                  <a:lnTo>
                    <a:pt x="7389" y="0"/>
                  </a:lnTo>
                  <a:lnTo>
                    <a:pt x="7389" y="2692"/>
                  </a:lnTo>
                  <a:lnTo>
                    <a:pt x="0" y="269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91" y="3036"/>
              <a:ext cx="66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b="1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Maestro</a:t>
              </a:r>
              <a:endParaRPr lang="it-IT" sz="15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57" y="3224"/>
              <a:ext cx="1691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57" y="3474"/>
              <a:ext cx="1691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3533" y="3011"/>
              <a:ext cx="1771" cy="646"/>
            </a:xfrm>
            <a:custGeom>
              <a:avLst/>
              <a:gdLst>
                <a:gd name="T0" fmla="*/ 0 w 7811"/>
                <a:gd name="T1" fmla="*/ 0 h 2849"/>
                <a:gd name="T2" fmla="*/ 21 w 7811"/>
                <a:gd name="T3" fmla="*/ 0 h 2849"/>
                <a:gd name="T4" fmla="*/ 21 w 7811"/>
                <a:gd name="T5" fmla="*/ 7 h 2849"/>
                <a:gd name="T6" fmla="*/ 0 w 7811"/>
                <a:gd name="T7" fmla="*/ 7 h 2849"/>
                <a:gd name="T8" fmla="*/ 0 w 7811"/>
                <a:gd name="T9" fmla="*/ 0 h 2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1"/>
                <a:gd name="T16" fmla="*/ 0 h 2849"/>
                <a:gd name="T17" fmla="*/ 7811 w 7811"/>
                <a:gd name="T18" fmla="*/ 2849 h 2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1" h="2849">
                  <a:moveTo>
                    <a:pt x="0" y="0"/>
                  </a:moveTo>
                  <a:lnTo>
                    <a:pt x="7810" y="0"/>
                  </a:lnTo>
                  <a:lnTo>
                    <a:pt x="7810" y="2848"/>
                  </a:lnTo>
                  <a:lnTo>
                    <a:pt x="0" y="28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964" y="3016"/>
              <a:ext cx="104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it-IT" sz="1500" b="1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Allievo</a:t>
              </a:r>
              <a:endParaRPr lang="it-IT" sz="15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533" y="3189"/>
              <a:ext cx="1787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533" y="3474"/>
              <a:ext cx="1787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2258" y="1006"/>
              <a:ext cx="1962" cy="1439"/>
            </a:xfrm>
            <a:custGeom>
              <a:avLst/>
              <a:gdLst>
                <a:gd name="T0" fmla="*/ 0 w 8652"/>
                <a:gd name="T1" fmla="*/ 0 h 4868"/>
                <a:gd name="T2" fmla="*/ 23 w 8652"/>
                <a:gd name="T3" fmla="*/ 0 h 4868"/>
                <a:gd name="T4" fmla="*/ 23 w 8652"/>
                <a:gd name="T5" fmla="*/ 24 h 4868"/>
                <a:gd name="T6" fmla="*/ 0 w 8652"/>
                <a:gd name="T7" fmla="*/ 24 h 4868"/>
                <a:gd name="T8" fmla="*/ 0 w 8652"/>
                <a:gd name="T9" fmla="*/ 0 h 4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2"/>
                <a:gd name="T16" fmla="*/ 0 h 4868"/>
                <a:gd name="T17" fmla="*/ 8652 w 8652"/>
                <a:gd name="T18" fmla="*/ 4868 h 4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2" h="4868">
                  <a:moveTo>
                    <a:pt x="0" y="0"/>
                  </a:moveTo>
                  <a:lnTo>
                    <a:pt x="8651" y="0"/>
                  </a:lnTo>
                  <a:lnTo>
                    <a:pt x="8651" y="4867"/>
                  </a:lnTo>
                  <a:lnTo>
                    <a:pt x="0" y="486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911" y="1040"/>
              <a:ext cx="76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b="1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Persona</a:t>
              </a:r>
              <a:endParaRPr lang="it-IT" sz="15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345" y="1305"/>
              <a:ext cx="105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- nome</a:t>
              </a:r>
            </a:p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- cognome</a:t>
              </a:r>
            </a:p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- indirizzo</a:t>
              </a:r>
            </a:p>
            <a:p>
              <a:pPr eaLnBrk="1" hangingPunct="1"/>
              <a:endParaRPr lang="it-IT" sz="15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  <a:p>
              <a:pPr marL="285750" indent="-285750" eaLnBrk="1" hangingPunct="1">
                <a:buFontTx/>
                <a:buChar char="-"/>
              </a:pPr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58" y="1228"/>
              <a:ext cx="1978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337" y="1837"/>
              <a:ext cx="90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dirty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+</a:t>
              </a:r>
              <a:r>
                <a:rPr lang="it-IT" sz="1500" dirty="0" err="1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getNome</a:t>
              </a:r>
              <a:r>
                <a:rPr lang="it-IT" sz="1500" dirty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()</a:t>
              </a:r>
            </a:p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+</a:t>
              </a:r>
              <a:r>
                <a:rPr lang="it-IT" sz="1500" dirty="0" err="1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getIndirizzo</a:t>
              </a:r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()</a:t>
              </a:r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337" y="2154"/>
              <a:ext cx="8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+</a:t>
              </a:r>
              <a:r>
                <a:rPr lang="it-IT" sz="1500" dirty="0" err="1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setDati</a:t>
              </a:r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()</a:t>
              </a:r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337" y="2108"/>
              <a:ext cx="66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258" y="1796"/>
              <a:ext cx="1978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CasellaDiTesto 27"/>
          <p:cNvSpPr txBox="1"/>
          <p:nvPr/>
        </p:nvSpPr>
        <p:spPr>
          <a:xfrm>
            <a:off x="357188" y="1857375"/>
            <a:ext cx="27146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latin typeface="+mj-lt"/>
                <a:cs typeface="+mn-cs"/>
              </a:rPr>
              <a:t>Questo diagramma indica che </a:t>
            </a:r>
            <a:r>
              <a:rPr lang="it-IT" dirty="0" smtClean="0">
                <a:latin typeface="+mj-lt"/>
                <a:cs typeface="+mn-cs"/>
              </a:rPr>
              <a:t>Maestro e Allievo derivano </a:t>
            </a:r>
            <a:r>
              <a:rPr lang="it-IT" dirty="0">
                <a:latin typeface="+mj-lt"/>
                <a:cs typeface="+mn-cs"/>
              </a:rPr>
              <a:t>dalla classe </a:t>
            </a:r>
            <a:r>
              <a:rPr lang="it-IT" dirty="0" smtClean="0">
                <a:latin typeface="+mj-lt"/>
                <a:cs typeface="+mn-cs"/>
              </a:rPr>
              <a:t>Persona dalla </a:t>
            </a:r>
            <a:r>
              <a:rPr lang="it-IT" dirty="0">
                <a:latin typeface="+mj-lt"/>
                <a:cs typeface="+mn-cs"/>
              </a:rPr>
              <a:t>quale ereditano attributi e metodi; </a:t>
            </a:r>
            <a:r>
              <a:rPr lang="it-IT" dirty="0" smtClean="0">
                <a:latin typeface="+mj-lt"/>
                <a:cs typeface="+mn-cs"/>
              </a:rPr>
              <a:t>si </a:t>
            </a:r>
            <a:r>
              <a:rPr lang="it-IT" dirty="0">
                <a:latin typeface="+mj-lt"/>
                <a:cs typeface="+mn-cs"/>
              </a:rPr>
              <a:t>dice che “estendono” la classe </a:t>
            </a:r>
            <a:r>
              <a:rPr lang="it-IT" dirty="0" smtClean="0">
                <a:latin typeface="+mj-lt"/>
                <a:cs typeface="+mn-cs"/>
              </a:rPr>
              <a:t>Persona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6786563" y="2286000"/>
            <a:ext cx="21431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latin typeface="+mj-lt"/>
                <a:cs typeface="+mn-cs"/>
              </a:rPr>
              <a:t>Superclasse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3643313" y="5815013"/>
            <a:ext cx="21431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latin typeface="+mj-lt"/>
                <a:cs typeface="+mn-cs"/>
              </a:rPr>
              <a:t>Classi derivate </a:t>
            </a:r>
          </a:p>
        </p:txBody>
      </p:sp>
      <p:cxnSp>
        <p:nvCxnSpPr>
          <p:cNvPr id="31" name="Connettore 4 30"/>
          <p:cNvCxnSpPr>
            <a:endCxn id="14" idx="0"/>
          </p:cNvCxnSpPr>
          <p:nvPr/>
        </p:nvCxnSpPr>
        <p:spPr>
          <a:xfrm rot="16200000" flipH="1">
            <a:off x="5327344" y="3414152"/>
            <a:ext cx="881857" cy="186534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/>
          <p:nvPr/>
        </p:nvCxnSpPr>
        <p:spPr>
          <a:xfrm rot="5400000">
            <a:off x="3159908" y="3122773"/>
            <a:ext cx="937419" cy="24139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5377765" y="5104730"/>
            <a:ext cx="1570499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sz="15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</a:t>
            </a:r>
            <a:r>
              <a:rPr lang="it-IT" sz="15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facolta’</a:t>
            </a: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eaLnBrk="1" hangingPunct="1"/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9632" y="5119688"/>
            <a:ext cx="1570499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sz="15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</a:t>
            </a:r>
            <a:r>
              <a:rPr lang="it-IT" sz="15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nrAvs</a:t>
            </a: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eaLnBrk="1" hangingPunct="1"/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Programmazione</a:t>
            </a:r>
            <a:r>
              <a:rPr lang="fr-CH" dirty="0" smtClean="0"/>
              <a:t> </a:t>
            </a:r>
            <a:r>
              <a:rPr lang="fr-CH" dirty="0" err="1" smtClean="0"/>
              <a:t>Orientata</a:t>
            </a:r>
            <a:r>
              <a:rPr lang="fr-CH" dirty="0" smtClean="0"/>
              <a:t> </a:t>
            </a:r>
            <a:r>
              <a:rPr lang="fr-CH" dirty="0" err="1" smtClean="0"/>
              <a:t>agli</a:t>
            </a:r>
            <a:r>
              <a:rPr lang="fr-CH" dirty="0" smtClean="0"/>
              <a:t> </a:t>
            </a:r>
            <a:r>
              <a:rPr lang="fr-CH" dirty="0" err="1" smtClean="0"/>
              <a:t>Oggetti</a:t>
            </a:r>
            <a:r>
              <a:rPr lang="fr-CH" dirty="0" smtClean="0"/>
              <a:t> (OOP)</a:t>
            </a:r>
            <a:endParaRPr lang="it-CH" dirty="0"/>
          </a:p>
        </p:txBody>
      </p:sp>
      <p:sp>
        <p:nvSpPr>
          <p:cNvPr id="4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Esempio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427984" y="3463647"/>
            <a:ext cx="52565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8216362" y="3068960"/>
            <a:ext cx="8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>
                    <a:lumMod val="50000"/>
                  </a:schemeClr>
                </a:solidFill>
              </a:rPr>
              <a:t>Oggetto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237128" y="346364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>
                    <a:lumMod val="50000"/>
                  </a:schemeClr>
                </a:solidFill>
              </a:rPr>
              <a:t>Classe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19690" y="2405787"/>
            <a:ext cx="4309450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solidFill>
                  <a:srgbClr val="CC00CC"/>
                </a:solidFill>
              </a:rPr>
              <a:t>class</a:t>
            </a:r>
            <a:r>
              <a:rPr lang="it-IT" sz="1400" dirty="0" smtClean="0">
                <a:solidFill>
                  <a:srgbClr val="CC00CC"/>
                </a:solidFill>
              </a:rPr>
              <a:t> </a:t>
            </a:r>
            <a:r>
              <a:rPr lang="it-IT" sz="1400" dirty="0" smtClean="0"/>
              <a:t>Persona</a:t>
            </a:r>
          </a:p>
          <a:p>
            <a:r>
              <a:rPr lang="it-IT" sz="1400" dirty="0"/>
              <a:t>	</a:t>
            </a:r>
            <a:r>
              <a:rPr lang="it-IT" sz="1400" dirty="0" err="1" smtClean="0"/>
              <a:t>attr_accessor</a:t>
            </a:r>
            <a:r>
              <a:rPr lang="it-IT" sz="1400" dirty="0" smtClean="0"/>
              <a:t> : nome,  :cognome,  :indirizzo</a:t>
            </a:r>
            <a:endParaRPr lang="it-IT" sz="1400" dirty="0" smtClean="0">
              <a:solidFill>
                <a:srgbClr val="CC00CC"/>
              </a:solidFill>
            </a:endParaRPr>
          </a:p>
          <a:p>
            <a:endParaRPr lang="it-IT" sz="1400" dirty="0"/>
          </a:p>
          <a:p>
            <a:r>
              <a:rPr lang="it-IT" sz="1400" dirty="0" smtClean="0"/>
              <a:t>	</a:t>
            </a:r>
            <a:r>
              <a:rPr lang="it-IT" sz="1400" dirty="0" err="1" smtClean="0">
                <a:solidFill>
                  <a:srgbClr val="CC00CC"/>
                </a:solidFill>
              </a:rPr>
              <a:t>def</a:t>
            </a:r>
            <a:r>
              <a:rPr lang="it-IT" sz="1400" dirty="0" smtClean="0">
                <a:solidFill>
                  <a:srgbClr val="CC00CC"/>
                </a:solidFill>
              </a:rPr>
              <a:t> </a:t>
            </a:r>
            <a:r>
              <a:rPr lang="it-IT" sz="1400" dirty="0" err="1" smtClean="0"/>
              <a:t>initialize</a:t>
            </a:r>
            <a:r>
              <a:rPr lang="it-IT" sz="1400" dirty="0" smtClean="0"/>
              <a:t> (nome, </a:t>
            </a:r>
            <a:r>
              <a:rPr lang="it-IT" sz="1400" dirty="0"/>
              <a:t>cognome, indirizzo)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	@nome = nome</a:t>
            </a:r>
          </a:p>
          <a:p>
            <a:r>
              <a:rPr lang="it-IT" sz="1400" dirty="0"/>
              <a:t>		</a:t>
            </a:r>
            <a:r>
              <a:rPr lang="it-IT" sz="1400" dirty="0" smtClean="0"/>
              <a:t>@cognome </a:t>
            </a:r>
            <a:r>
              <a:rPr lang="it-IT" sz="1400" dirty="0"/>
              <a:t>= cognome</a:t>
            </a:r>
          </a:p>
          <a:p>
            <a:r>
              <a:rPr lang="it-IT" sz="1400" dirty="0"/>
              <a:t>		</a:t>
            </a:r>
            <a:r>
              <a:rPr lang="it-IT" sz="1400" dirty="0" smtClean="0"/>
              <a:t>@indirizzo </a:t>
            </a:r>
            <a:r>
              <a:rPr lang="it-IT" sz="1400" dirty="0"/>
              <a:t>= indirizzo</a:t>
            </a:r>
          </a:p>
          <a:p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CC00CC"/>
                </a:solidFill>
              </a:rPr>
              <a:t>end</a:t>
            </a:r>
          </a:p>
          <a:p>
            <a:r>
              <a:rPr lang="it-IT" sz="1400" dirty="0" smtClean="0">
                <a:solidFill>
                  <a:srgbClr val="CC00CC"/>
                </a:solidFill>
              </a:rPr>
              <a:t>end</a:t>
            </a:r>
            <a:r>
              <a:rPr lang="it-IT" sz="1400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60" y="4581128"/>
            <a:ext cx="3216002" cy="128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61" y="1628800"/>
            <a:ext cx="8382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03. </a:t>
            </a:r>
            <a:r>
              <a:rPr lang="en-US" dirty="0" err="1" smtClean="0"/>
              <a:t>Principi</a:t>
            </a:r>
            <a:r>
              <a:rPr lang="en-US" dirty="0" smtClean="0"/>
              <a:t> base - 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MVC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51520" y="1700808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dati sono </a:t>
            </a:r>
            <a:r>
              <a:rPr lang="it-IT" sz="1400" dirty="0"/>
              <a:t>separati (</a:t>
            </a:r>
            <a:r>
              <a:rPr lang="it-IT" sz="1400" dirty="0" smtClean="0"/>
              <a:t>model) dall’interfaccia </a:t>
            </a:r>
            <a:r>
              <a:rPr lang="it-IT" sz="1400" dirty="0"/>
              <a:t>utente (</a:t>
            </a:r>
            <a:r>
              <a:rPr lang="it-IT" sz="1400" dirty="0" err="1"/>
              <a:t>view</a:t>
            </a:r>
            <a:r>
              <a:rPr lang="it-IT" sz="1400" dirty="0" smtClean="0"/>
              <a:t>)</a:t>
            </a:r>
          </a:p>
          <a:p>
            <a:r>
              <a:rPr lang="it-IT" sz="1400" dirty="0" smtClean="0"/>
              <a:t> </a:t>
            </a:r>
            <a:r>
              <a:rPr lang="it-IT" sz="1400" dirty="0"/>
              <a:t/>
            </a:r>
            <a:br>
              <a:rPr lang="it-IT" sz="1400" dirty="0"/>
            </a:br>
            <a:endParaRPr lang="it-IT" sz="1400" dirty="0"/>
          </a:p>
          <a:p>
            <a:r>
              <a:rPr lang="it-IT" sz="1400" b="1" dirty="0" smtClean="0">
                <a:solidFill>
                  <a:srgbClr val="FF0000"/>
                </a:solidFill>
              </a:rPr>
              <a:t>Model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 - Mantiene </a:t>
            </a:r>
            <a:r>
              <a:rPr lang="it-IT" sz="1400" dirty="0"/>
              <a:t>il rapporto tra oggetti e database e gestisce la convalida, l'associazione, le transazioni, e altro ancora.</a:t>
            </a:r>
          </a:p>
          <a:p>
            <a:r>
              <a:rPr lang="it-IT" sz="1400" dirty="0" smtClean="0"/>
              <a:t> - Accesso </a:t>
            </a:r>
            <a:r>
              <a:rPr lang="it-IT" sz="1400" dirty="0"/>
              <a:t>ai dati e </a:t>
            </a:r>
            <a:r>
              <a:rPr lang="it-IT" sz="1400" dirty="0" smtClean="0"/>
              <a:t>alla </a:t>
            </a:r>
            <a:r>
              <a:rPr lang="it-IT" sz="1400" dirty="0"/>
              <a:t>logica di business </a:t>
            </a:r>
            <a:br>
              <a:rPr lang="it-IT" sz="1400" dirty="0"/>
            </a:br>
            <a:r>
              <a:rPr lang="it-IT" sz="1400" dirty="0" smtClean="0"/>
              <a:t> - Indipendente dalla </a:t>
            </a:r>
            <a:r>
              <a:rPr lang="it-IT" sz="1400" dirty="0" err="1" smtClean="0"/>
              <a:t>view</a:t>
            </a:r>
            <a:r>
              <a:rPr lang="it-IT" sz="1400" dirty="0" smtClean="0"/>
              <a:t> </a:t>
            </a:r>
            <a:r>
              <a:rPr lang="it-IT" sz="1400" dirty="0"/>
              <a:t>e </a:t>
            </a:r>
            <a:r>
              <a:rPr lang="it-IT" sz="1400" dirty="0" smtClean="0"/>
              <a:t>dal controller.</a:t>
            </a:r>
          </a:p>
          <a:p>
            <a:r>
              <a:rPr lang="it-IT" sz="1400" dirty="0"/>
              <a:t/>
            </a:r>
            <a:br>
              <a:rPr lang="it-IT" sz="1400" dirty="0"/>
            </a:br>
            <a:endParaRPr lang="it-IT" sz="1400" dirty="0"/>
          </a:p>
          <a:p>
            <a:r>
              <a:rPr lang="it-IT" sz="1400" b="1" dirty="0" err="1" smtClean="0">
                <a:solidFill>
                  <a:srgbClr val="FF0000"/>
                </a:solidFill>
              </a:rPr>
              <a:t>View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- Presentazione dei dati e interazione con l’utente</a:t>
            </a:r>
          </a:p>
          <a:p>
            <a:r>
              <a:rPr lang="it-IT" sz="1400" dirty="0" smtClean="0"/>
              <a:t>- Accesso </a:t>
            </a:r>
            <a:r>
              <a:rPr lang="it-IT" sz="1400" dirty="0"/>
              <a:t>in sola lettura al modello </a:t>
            </a:r>
            <a:br>
              <a:rPr lang="it-IT" sz="1400" dirty="0"/>
            </a:br>
            <a:endParaRPr lang="it-IT" sz="1400" dirty="0" smtClean="0"/>
          </a:p>
          <a:p>
            <a:r>
              <a:rPr lang="it-IT" sz="1400" b="1" dirty="0">
                <a:solidFill>
                  <a:srgbClr val="FF0000"/>
                </a:solidFill>
              </a:rPr>
              <a:t>C</a:t>
            </a:r>
            <a:r>
              <a:rPr lang="it-IT" sz="1400" b="1" dirty="0" smtClean="0">
                <a:solidFill>
                  <a:srgbClr val="FF0000"/>
                </a:solidFill>
              </a:rPr>
              <a:t>ontroller</a:t>
            </a:r>
            <a:r>
              <a:rPr lang="it-IT" sz="1400" dirty="0" smtClean="0"/>
              <a:t> 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 - È il </a:t>
            </a:r>
            <a:r>
              <a:rPr lang="it-IT" sz="1400" dirty="0"/>
              <a:t>centro logica dell'applicazione. </a:t>
            </a:r>
            <a:endParaRPr lang="it-IT" sz="1400" dirty="0" smtClean="0"/>
          </a:p>
          <a:p>
            <a:r>
              <a:rPr lang="it-IT" sz="1400" dirty="0" smtClean="0"/>
              <a:t> - Coordina </a:t>
            </a:r>
            <a:r>
              <a:rPr lang="it-IT" sz="1400" dirty="0"/>
              <a:t>l'interazione tra l'utente, le viste, e il modello</a:t>
            </a:r>
            <a:r>
              <a:rPr lang="it-IT" sz="1400" dirty="0" smtClean="0"/>
              <a:t>.</a:t>
            </a:r>
          </a:p>
          <a:p>
            <a:r>
              <a:rPr lang="it-IT" sz="1400" dirty="0" smtClean="0"/>
              <a:t> - Gestione degli </a:t>
            </a:r>
            <a:r>
              <a:rPr lang="it-IT" sz="1400" dirty="0"/>
              <a:t>eventi </a:t>
            </a:r>
            <a:endParaRPr lang="it-IT" sz="1400" dirty="0" smtClean="0"/>
          </a:p>
        </p:txBody>
      </p:sp>
      <p:sp>
        <p:nvSpPr>
          <p:cNvPr id="4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modello Model </a:t>
            </a:r>
            <a:r>
              <a:rPr lang="it-IT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Controller</a:t>
            </a:r>
          </a:p>
        </p:txBody>
      </p:sp>
      <p:pic>
        <p:nvPicPr>
          <p:cNvPr id="6" name="Picture 3" descr="rails-framework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00" y="1668177"/>
            <a:ext cx="3110019" cy="23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MVC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23528" y="4797152"/>
            <a:ext cx="8136904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1. Il browser invia le richieste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2. Il controller interagisce con il modello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3. Il controller chiama la vista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4. La vista produce la schermata sul browser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Funzionamento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91680" y="1556792"/>
            <a:ext cx="5195160" cy="2649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ttore 2 6"/>
          <p:cNvCxnSpPr/>
          <p:nvPr/>
        </p:nvCxnSpPr>
        <p:spPr>
          <a:xfrm flipH="1">
            <a:off x="3851920" y="357301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Struttura</a:t>
            </a:r>
            <a:r>
              <a:rPr lang="fr-CH" dirty="0" smtClean="0"/>
              <a:t> di un </a:t>
            </a:r>
            <a:r>
              <a:rPr lang="fr-CH" dirty="0" err="1" smtClean="0"/>
              <a:t>applicazione</a:t>
            </a:r>
            <a:r>
              <a:rPr lang="fr-CH" dirty="0" smtClean="0"/>
              <a:t>  Ruby on Rails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68192" y="126876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1400" dirty="0"/>
              <a:t>Le applicazioni sviluppate con </a:t>
            </a:r>
            <a:r>
              <a:rPr lang="it-IT" sz="1400" dirty="0" err="1"/>
              <a:t>Rails</a:t>
            </a:r>
            <a:r>
              <a:rPr lang="it-IT" sz="1400" dirty="0"/>
              <a:t> hanno una </a:t>
            </a:r>
            <a:r>
              <a:rPr lang="it-IT" sz="1400" dirty="0" smtClean="0"/>
              <a:t>peculiarit</a:t>
            </a:r>
            <a:r>
              <a:rPr lang="it-IT" sz="1400" dirty="0"/>
              <a:t>à</a:t>
            </a:r>
            <a:r>
              <a:rPr lang="it-IT" sz="1400" dirty="0" smtClean="0"/>
              <a:t>, </a:t>
            </a:r>
            <a:r>
              <a:rPr lang="it-IT" sz="1400" dirty="0"/>
              <a:t>ovvero sono </a:t>
            </a:r>
            <a:r>
              <a:rPr lang="it-IT" sz="1400" dirty="0" smtClean="0"/>
              <a:t>tutte organizzate </a:t>
            </a:r>
            <a:r>
              <a:rPr lang="it-IT" sz="1400" dirty="0"/>
              <a:t>secondo una struttura comune. </a:t>
            </a: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r>
              <a:rPr lang="it-IT" sz="1400" dirty="0" smtClean="0"/>
              <a:t>Questa </a:t>
            </a:r>
            <a:r>
              <a:rPr lang="it-IT" sz="1400" dirty="0"/>
              <a:t>è</a:t>
            </a:r>
            <a:r>
              <a:rPr lang="it-IT" sz="1400" dirty="0" smtClean="0"/>
              <a:t> </a:t>
            </a:r>
            <a:r>
              <a:rPr lang="it-IT" sz="1400" dirty="0"/>
              <a:t>una conseguenza del </a:t>
            </a:r>
            <a:r>
              <a:rPr lang="it-IT" sz="1400" dirty="0" smtClean="0"/>
              <a:t>fatto che </a:t>
            </a:r>
            <a:r>
              <a:rPr lang="it-IT" sz="1400" dirty="0"/>
              <a:t>il </a:t>
            </a:r>
            <a:r>
              <a:rPr lang="it-IT" sz="1400" dirty="0" smtClean="0"/>
              <a:t>comando </a:t>
            </a:r>
            <a:r>
              <a:rPr lang="it-IT" sz="1400" dirty="0" err="1" smtClean="0"/>
              <a:t>rails</a:t>
            </a:r>
            <a:r>
              <a:rPr lang="it-IT" sz="1400" dirty="0" smtClean="0"/>
              <a:t> genera </a:t>
            </a:r>
            <a:r>
              <a:rPr lang="it-IT" sz="1400" dirty="0"/>
              <a:t>una serie di directory e </a:t>
            </a:r>
            <a:r>
              <a:rPr lang="it-IT" sz="1400" dirty="0" smtClean="0"/>
              <a:t>file </a:t>
            </a:r>
            <a:r>
              <a:rPr lang="it-IT" sz="1400" dirty="0"/>
              <a:t>che forniscono una </a:t>
            </a:r>
            <a:r>
              <a:rPr lang="it-IT" sz="1400" dirty="0" smtClean="0"/>
              <a:t>certa linea </a:t>
            </a:r>
            <a:r>
              <a:rPr lang="it-IT" sz="1400" dirty="0"/>
              <a:t>guida nello sviluppo, linea che se rispettata permette a </a:t>
            </a:r>
            <a:r>
              <a:rPr lang="it-IT" sz="1400" dirty="0" err="1"/>
              <a:t>Rails</a:t>
            </a:r>
            <a:r>
              <a:rPr lang="it-IT" sz="1400" dirty="0"/>
              <a:t> di </a:t>
            </a:r>
            <a:r>
              <a:rPr lang="it-IT" sz="1400" dirty="0" smtClean="0"/>
              <a:t>effettuare molte </a:t>
            </a:r>
            <a:r>
              <a:rPr lang="it-IT" sz="1400" dirty="0"/>
              <a:t>cose automaticamente (ad esempio caricare </a:t>
            </a:r>
            <a:r>
              <a:rPr lang="it-IT" sz="1400" dirty="0" smtClean="0"/>
              <a:t>i file</a:t>
            </a:r>
            <a:r>
              <a:rPr lang="it-IT" sz="1400" dirty="0"/>
              <a:t>, generarli ed individuarli </a:t>
            </a:r>
            <a:r>
              <a:rPr lang="it-IT" sz="1400" dirty="0" smtClean="0"/>
              <a:t>a </a:t>
            </a:r>
            <a:r>
              <a:rPr lang="it-IT" sz="1400" dirty="0" err="1" smtClean="0"/>
              <a:t>runtime</a:t>
            </a:r>
            <a:r>
              <a:rPr lang="it-IT" sz="1400" dirty="0" smtClean="0"/>
              <a:t> </a:t>
            </a:r>
            <a:r>
              <a:rPr lang="it-IT" sz="1400" dirty="0"/>
              <a:t>e molto altro). </a:t>
            </a: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r>
              <a:rPr lang="it-IT" sz="1400" dirty="0" smtClean="0"/>
              <a:t>Questa </a:t>
            </a:r>
            <a:r>
              <a:rPr lang="it-IT" sz="1400" dirty="0"/>
              <a:t>struttura comune permette anche di </a:t>
            </a:r>
            <a:r>
              <a:rPr lang="it-IT" sz="1400" dirty="0" smtClean="0"/>
              <a:t>comprendere con semplicità </a:t>
            </a:r>
            <a:r>
              <a:rPr lang="it-IT" sz="1400" dirty="0"/>
              <a:t>il codice di progetti realizzati da altri, in quanto sono </a:t>
            </a:r>
            <a:r>
              <a:rPr lang="it-IT" sz="1400" dirty="0" smtClean="0"/>
              <a:t>organizzati nella </a:t>
            </a:r>
            <a:r>
              <a:rPr lang="it-IT" sz="1400" dirty="0"/>
              <a:t>stessa maniera. </a:t>
            </a: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/>
          </a:p>
          <a:p>
            <a:pPr marL="285750" indent="-285750">
              <a:buBlip>
                <a:blip r:embed="rId3"/>
              </a:buBlip>
            </a:pPr>
            <a:r>
              <a:rPr lang="it-IT" sz="1400" dirty="0" smtClean="0"/>
              <a:t>Struttura applicazione</a:t>
            </a:r>
            <a:endParaRPr lang="it-IT" sz="1400" dirty="0"/>
          </a:p>
        </p:txBody>
      </p:sp>
      <p:pic>
        <p:nvPicPr>
          <p:cNvPr id="2050" name="Picture 2" descr="http://www.onlamp.com/2005/01/20/graphics/dirs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3" t="32441" r="8627" b="4954"/>
          <a:stretch/>
        </p:blipFill>
        <p:spPr bwMode="auto">
          <a:xfrm>
            <a:off x="2639659" y="3550024"/>
            <a:ext cx="2493819" cy="2790702"/>
          </a:xfrm>
          <a:prstGeom prst="rect">
            <a:avLst/>
          </a:prstGeom>
          <a:noFill/>
          <a:ln>
            <a:solidFill>
              <a:srgbClr val="E828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Convenzioni</a:t>
            </a:r>
            <a:r>
              <a:rPr lang="fr-CH" dirty="0" smtClean="0"/>
              <a:t> sui </a:t>
            </a:r>
            <a:r>
              <a:rPr lang="fr-CH" dirty="0" err="1" smtClean="0"/>
              <a:t>nomi</a:t>
            </a:r>
            <a:r>
              <a:rPr lang="fr-CH" dirty="0" smtClean="0"/>
              <a:t> – Ruby on Rails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68192" y="141277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Rails</a:t>
            </a:r>
            <a:r>
              <a:rPr lang="it-IT" sz="1400" dirty="0" smtClean="0"/>
              <a:t> </a:t>
            </a:r>
            <a:r>
              <a:rPr lang="it-IT" sz="1400" dirty="0"/>
              <a:t>preferisce le convenzioni alle </a:t>
            </a:r>
            <a:r>
              <a:rPr lang="it-IT" sz="1400" dirty="0" smtClean="0"/>
              <a:t>configurazioni, e quindi </a:t>
            </a:r>
            <a:r>
              <a:rPr lang="it-IT" sz="1400" dirty="0"/>
              <a:t>cerca di evitare allo sviluppatore il peso di dover </a:t>
            </a:r>
            <a:r>
              <a:rPr lang="it-IT" sz="1400" dirty="0" smtClean="0"/>
              <a:t>specificare </a:t>
            </a:r>
            <a:r>
              <a:rPr lang="it-IT" sz="1400" dirty="0"/>
              <a:t>l'associazione </a:t>
            </a:r>
            <a:r>
              <a:rPr lang="it-IT" sz="1400" dirty="0" smtClean="0"/>
              <a:t>ad esempio </a:t>
            </a:r>
            <a:r>
              <a:rPr lang="it-IT" sz="1400" dirty="0"/>
              <a:t>tra tabelle e classi. </a:t>
            </a:r>
          </a:p>
          <a:p>
            <a:r>
              <a:rPr lang="it-IT" sz="1400" dirty="0"/>
              <a:t>Per l'associazione tra tabelle e classi del modello </a:t>
            </a:r>
            <a:r>
              <a:rPr lang="it-IT" sz="1400" dirty="0" smtClean="0"/>
              <a:t>è sufficiente </a:t>
            </a:r>
            <a:r>
              <a:rPr lang="it-IT" sz="1400" dirty="0"/>
              <a:t>che le </a:t>
            </a:r>
            <a:r>
              <a:rPr lang="it-IT" sz="1400" dirty="0" smtClean="0"/>
              <a:t>tabelle siano </a:t>
            </a:r>
            <a:r>
              <a:rPr lang="it-IT" sz="1400" dirty="0"/>
              <a:t>chiamate con il plurale del nome della classe e che siano scritte in minuscolo.</a:t>
            </a:r>
          </a:p>
          <a:p>
            <a:r>
              <a:rPr lang="it-IT" sz="1400" dirty="0" smtClean="0"/>
              <a:t>ESEMPIO : La tabella </a:t>
            </a:r>
            <a:r>
              <a:rPr lang="it-IT" sz="1400" dirty="0" err="1" smtClean="0"/>
              <a:t>messages</a:t>
            </a:r>
            <a:r>
              <a:rPr lang="it-IT" sz="1400" dirty="0" smtClean="0"/>
              <a:t> sarà </a:t>
            </a:r>
            <a:r>
              <a:rPr lang="it-IT" sz="1400" dirty="0"/>
              <a:t>dunque mappata sulla </a:t>
            </a:r>
            <a:r>
              <a:rPr lang="it-IT" sz="1400" dirty="0" smtClean="0"/>
              <a:t>classe Message, </a:t>
            </a:r>
            <a:r>
              <a:rPr lang="it-IT" sz="1400" dirty="0" err="1" smtClean="0"/>
              <a:t>authors</a:t>
            </a:r>
            <a:r>
              <a:rPr lang="it-IT" sz="1400" dirty="0" smtClean="0"/>
              <a:t> su Author e </a:t>
            </a:r>
            <a:r>
              <a:rPr lang="it-IT" sz="1400" dirty="0" err="1" smtClean="0"/>
              <a:t>topics</a:t>
            </a:r>
            <a:r>
              <a:rPr lang="it-IT" sz="1400" dirty="0" smtClean="0"/>
              <a:t> su </a:t>
            </a:r>
            <a:r>
              <a:rPr lang="it-IT" sz="1400" dirty="0" err="1" smtClean="0"/>
              <a:t>Topic</a:t>
            </a:r>
            <a:r>
              <a:rPr lang="it-IT" sz="1400" dirty="0" smtClean="0"/>
              <a:t>. </a:t>
            </a:r>
            <a:r>
              <a:rPr lang="it-IT" sz="1400" dirty="0"/>
              <a:t>Il meccanismo di </a:t>
            </a:r>
            <a:r>
              <a:rPr lang="it-IT" sz="1400" dirty="0" err="1"/>
              <a:t>ActiveRecord</a:t>
            </a:r>
            <a:r>
              <a:rPr lang="it-IT" sz="1400" dirty="0"/>
              <a:t> che si occupa di questa </a:t>
            </a:r>
            <a:r>
              <a:rPr lang="it-IT" sz="1400" dirty="0" smtClean="0"/>
              <a:t>conversione è </a:t>
            </a:r>
            <a:r>
              <a:rPr lang="it-IT" sz="1400" dirty="0"/>
              <a:t>molto </a:t>
            </a:r>
            <a:r>
              <a:rPr lang="it-IT" sz="1400" dirty="0" smtClean="0"/>
              <a:t>più intelligente </a:t>
            </a:r>
            <a:r>
              <a:rPr lang="it-IT" sz="1400" dirty="0"/>
              <a:t>di quel che si potrebbe pensare e ad esempio </a:t>
            </a:r>
            <a:r>
              <a:rPr lang="it-IT" sz="1400" dirty="0" smtClean="0"/>
              <a:t>è </a:t>
            </a:r>
            <a:r>
              <a:rPr lang="it-IT" sz="1400" dirty="0"/>
              <a:t>in grado </a:t>
            </a:r>
            <a:r>
              <a:rPr lang="it-IT" sz="1400" dirty="0" smtClean="0"/>
              <a:t>di capire </a:t>
            </a:r>
            <a:r>
              <a:rPr lang="it-IT" sz="1400" dirty="0"/>
              <a:t>che il plurale di \</a:t>
            </a:r>
            <a:r>
              <a:rPr lang="it-IT" sz="1400" dirty="0" err="1"/>
              <a:t>person</a:t>
            </a:r>
            <a:r>
              <a:rPr lang="it-IT" sz="1400" dirty="0"/>
              <a:t>" </a:t>
            </a:r>
            <a:r>
              <a:rPr lang="it-IT" sz="1400" dirty="0" smtClean="0"/>
              <a:t>è </a:t>
            </a:r>
            <a:r>
              <a:rPr lang="it-IT" sz="1400" dirty="0"/>
              <a:t>\</a:t>
            </a:r>
            <a:r>
              <a:rPr lang="it-IT" sz="1400" dirty="0" err="1"/>
              <a:t>people</a:t>
            </a:r>
            <a:r>
              <a:rPr lang="it-IT" sz="1400" dirty="0"/>
              <a:t>" o che il plurale di \status" </a:t>
            </a:r>
            <a:r>
              <a:rPr lang="it-IT" sz="1400" dirty="0" smtClean="0"/>
              <a:t>è </a:t>
            </a:r>
            <a:r>
              <a:rPr lang="it-IT" sz="1400" dirty="0"/>
              <a:t>\</a:t>
            </a:r>
            <a:r>
              <a:rPr lang="it-IT" sz="1400" dirty="0" err="1"/>
              <a:t>statuses</a:t>
            </a:r>
            <a:r>
              <a:rPr lang="it-IT" sz="1400" dirty="0"/>
              <a:t>".</a:t>
            </a:r>
          </a:p>
          <a:p>
            <a:endParaRPr lang="it-IT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" y="3920367"/>
            <a:ext cx="3457560" cy="8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584281" y="345939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E82825"/>
                </a:solidFill>
              </a:rPr>
              <a:t>Modelli</a:t>
            </a:r>
            <a:endParaRPr lang="en-US" sz="1600" dirty="0">
              <a:solidFill>
                <a:srgbClr val="E82825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44" y="3903275"/>
            <a:ext cx="3779772" cy="11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" y="5487954"/>
            <a:ext cx="5336282" cy="104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4536644" y="3459396"/>
            <a:ext cx="9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E82825"/>
                </a:solidFill>
              </a:rPr>
              <a:t>Contoller</a:t>
            </a:r>
            <a:endParaRPr lang="en-US" sz="1600" dirty="0">
              <a:solidFill>
                <a:srgbClr val="E82825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4281" y="5055906"/>
            <a:ext cx="595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E82825"/>
                </a:solidFill>
              </a:rPr>
              <a:t>Viste</a:t>
            </a:r>
            <a:endParaRPr lang="en-US" sz="1600" dirty="0">
              <a:solidFill>
                <a:srgbClr val="E82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04. </a:t>
            </a:r>
            <a:r>
              <a:rPr lang="en-US" dirty="0" err="1" smtClean="0"/>
              <a:t>Sviluppiamo</a:t>
            </a:r>
            <a:endParaRPr lang="en-US" dirty="0"/>
          </a:p>
        </p:txBody>
      </p:sp>
      <p:sp>
        <p:nvSpPr>
          <p:cNvPr id="3" name="CasellaDiTesto 9"/>
          <p:cNvSpPr txBox="1"/>
          <p:nvPr/>
        </p:nvSpPr>
        <p:spPr>
          <a:xfrm>
            <a:off x="1043980" y="6119167"/>
            <a:ext cx="7765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hlinkClick r:id="rId3"/>
              </a:rPr>
              <a:t>http://guides.railsgirls.com/app</a:t>
            </a:r>
            <a:r>
              <a:rPr lang="it-IT" sz="1400" dirty="0" smtClean="0">
                <a:hlinkClick r:id="rId3"/>
              </a:rPr>
              <a:t>/</a:t>
            </a:r>
            <a:endParaRPr lang="it-IT" sz="1400" dirty="0" smtClean="0"/>
          </a:p>
          <a:p>
            <a:pPr algn="r"/>
            <a:endParaRPr lang="it-IT" sz="1400" dirty="0">
              <a:solidFill>
                <a:srgbClr val="E82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584" y="1196752"/>
            <a:ext cx="615784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INTRODUZIONE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PRINCIPI BASE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PRINICIPI BASE – ROR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SVILUPPIAMO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CONCLUSIONI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 smtClean="0"/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 smtClean="0"/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 smtClean="0"/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/>
          </a:p>
          <a:p>
            <a:pPr marL="742950" lvl="1" indent="-285750">
              <a:lnSpc>
                <a:spcPct val="250000"/>
              </a:lnSpc>
              <a:buClr>
                <a:srgbClr val="E82825"/>
              </a:buClr>
              <a:buFont typeface="Arial" pitchFamily="34" charset="0"/>
              <a:buChar char="•"/>
            </a:pPr>
            <a:endParaRPr lang="it-IT" dirty="0"/>
          </a:p>
          <a:p>
            <a:pPr>
              <a:lnSpc>
                <a:spcPct val="250000"/>
              </a:lnSpc>
            </a:pP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05. </a:t>
            </a:r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Tutorial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68192" y="1412776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82825"/>
                </a:solidFill>
                <a:hlinkClick r:id="rId3"/>
              </a:rPr>
              <a:t>http://railsforzombies.org/</a:t>
            </a:r>
            <a:endParaRPr lang="en-US" sz="1400" dirty="0">
              <a:solidFill>
                <a:srgbClr val="E8282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http://ruby.railstutorial.org/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5"/>
              </a:rPr>
              <a:t>http://railscasts.com/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6"/>
              </a:rPr>
              <a:t>http://guides.rubyonrails.org/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9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Conclusioni</a:t>
            </a:r>
            <a:endParaRPr lang="fr-CH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-1692696" y="5113754"/>
            <a:ext cx="8136904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E82825"/>
                </a:solidFill>
              </a:rPr>
              <a:t>DOMANDE</a:t>
            </a:r>
            <a:endParaRPr lang="en-US" sz="4400" b="1" dirty="0"/>
          </a:p>
        </p:txBody>
      </p:sp>
      <p:pic>
        <p:nvPicPr>
          <p:cNvPr id="14338" name="Picture 2" descr="http://www.wendysoucie.com/wp-content/uploads/2011/06/iStock_000005512999XXLarge-question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0"/>
          <a:stretch/>
        </p:blipFill>
        <p:spPr bwMode="auto">
          <a:xfrm>
            <a:off x="5005461" y="1628800"/>
            <a:ext cx="4138539" cy="44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01. </a:t>
            </a:r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Introduzione</a:t>
            </a:r>
            <a:r>
              <a:rPr lang="fr-CH" dirty="0" smtClean="0"/>
              <a:t> – La </a:t>
            </a:r>
            <a:r>
              <a:rPr lang="fr-CH" dirty="0" err="1" smtClean="0"/>
              <a:t>Storia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339752" y="1268760"/>
            <a:ext cx="61578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1400" dirty="0"/>
              <a:t>Il linguaggio di programmazione Ruby è stato progettato nel </a:t>
            </a:r>
            <a:r>
              <a:rPr lang="it-IT" sz="1400" dirty="0" smtClean="0"/>
              <a:t>1993 dal </a:t>
            </a:r>
            <a:r>
              <a:rPr lang="it-IT" sz="1400" dirty="0"/>
              <a:t>giapponese </a:t>
            </a:r>
            <a:r>
              <a:rPr lang="it-IT" sz="1400" dirty="0" err="1"/>
              <a:t>Yukihiro</a:t>
            </a:r>
            <a:r>
              <a:rPr lang="it-IT" sz="1400" dirty="0"/>
              <a:t> </a:t>
            </a:r>
            <a:r>
              <a:rPr lang="it-IT" sz="1400" dirty="0" err="1" smtClean="0"/>
              <a:t>Matsumoto</a:t>
            </a: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/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/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 smtClean="0"/>
          </a:p>
          <a:p>
            <a:pPr marL="285750" indent="-285750">
              <a:buBlip>
                <a:blip r:embed="rId3"/>
              </a:buBlip>
            </a:pPr>
            <a:endParaRPr lang="it-IT" sz="1400" dirty="0"/>
          </a:p>
          <a:p>
            <a:pPr marL="285750" indent="-285750">
              <a:buBlip>
                <a:blip r:embed="rId3"/>
              </a:buBlip>
            </a:pPr>
            <a:r>
              <a:rPr lang="it-IT" sz="1400" dirty="0" smtClean="0"/>
              <a:t>Ma </a:t>
            </a:r>
            <a:r>
              <a:rPr lang="it-IT" sz="1400" dirty="0"/>
              <a:t>inizialmente non ebbe molto successo! </a:t>
            </a:r>
            <a:endParaRPr lang="it-IT" sz="1400" dirty="0" smtClean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 smtClean="0"/>
              <a:t>Per </a:t>
            </a:r>
            <a:r>
              <a:rPr lang="it-IT" sz="1400" dirty="0"/>
              <a:t>più di un decennio non prese mai il decollo </a:t>
            </a:r>
            <a:endParaRPr lang="it-IT" sz="1400" dirty="0" smtClean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 smtClean="0"/>
              <a:t>Inizialmente </a:t>
            </a:r>
            <a:r>
              <a:rPr lang="it-IT" sz="1400" dirty="0"/>
              <a:t>la documentazione era esclusivamente in </a:t>
            </a:r>
            <a:r>
              <a:rPr lang="it-IT" sz="1400" dirty="0" smtClean="0"/>
              <a:t>giapponese</a:t>
            </a:r>
            <a:r>
              <a:rPr lang="it-IT" sz="1400" dirty="0"/>
              <a:t>!!! </a:t>
            </a:r>
            <a:endParaRPr lang="it-IT" sz="1400" dirty="0" smtClean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endParaRPr lang="it-IT" sz="1400" dirty="0"/>
          </a:p>
          <a:p>
            <a:pPr marL="285750" lvl="1" indent="-285750">
              <a:buClr>
                <a:srgbClr val="E82825"/>
              </a:buClr>
              <a:buBlip>
                <a:blip r:embed="rId3"/>
              </a:buBlip>
            </a:pPr>
            <a:endParaRPr lang="it-IT" sz="1400" dirty="0" smtClean="0"/>
          </a:p>
          <a:p>
            <a:pPr marL="285750" lvl="1" indent="-285750">
              <a:buClr>
                <a:srgbClr val="E82825"/>
              </a:buClr>
              <a:buBlip>
                <a:blip r:embed="rId3"/>
              </a:buBlip>
            </a:pPr>
            <a:endParaRPr lang="it-IT" sz="1400" dirty="0"/>
          </a:p>
          <a:p>
            <a:pPr marL="285750" lvl="1" indent="-285750">
              <a:buClr>
                <a:srgbClr val="E82825"/>
              </a:buClr>
              <a:buBlip>
                <a:blip r:embed="rId3"/>
              </a:buBlip>
            </a:pPr>
            <a:endParaRPr lang="it-IT" sz="1400" dirty="0" smtClean="0"/>
          </a:p>
          <a:p>
            <a:pPr marL="285750" lvl="1" indent="-285750">
              <a:buClr>
                <a:srgbClr val="E82825"/>
              </a:buClr>
              <a:buBlip>
                <a:blip r:embed="rId3"/>
              </a:buBlip>
            </a:pPr>
            <a:endParaRPr lang="it-IT" sz="1400" dirty="0" smtClean="0"/>
          </a:p>
          <a:p>
            <a:pPr marL="285750" lvl="1" indent="-285750">
              <a:buClr>
                <a:srgbClr val="E82825"/>
              </a:buClr>
              <a:buBlip>
                <a:blip r:embed="rId3"/>
              </a:buBlip>
            </a:pPr>
            <a:endParaRPr lang="it-IT" sz="1400" dirty="0"/>
          </a:p>
          <a:p>
            <a:pPr marL="285750" indent="-285750">
              <a:buBlip>
                <a:blip r:embed="rId3"/>
              </a:buBlip>
            </a:pPr>
            <a:r>
              <a:rPr lang="it-IT" sz="1400" dirty="0"/>
              <a:t>L’anno di svolta fu il </a:t>
            </a:r>
            <a:r>
              <a:rPr lang="it-IT" sz="1400" dirty="0" smtClean="0"/>
              <a:t>2006 </a:t>
            </a:r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 smtClean="0"/>
              <a:t>Anno </a:t>
            </a:r>
            <a:r>
              <a:rPr lang="it-IT" sz="1400" dirty="0"/>
              <a:t>in cui si </a:t>
            </a:r>
            <a:r>
              <a:rPr lang="it-IT" sz="1400" dirty="0" smtClean="0"/>
              <a:t>afferma il </a:t>
            </a:r>
            <a:r>
              <a:rPr lang="it-IT" sz="1400" dirty="0" err="1" smtClean="0"/>
              <a:t>framework</a:t>
            </a:r>
            <a:r>
              <a:rPr lang="it-IT" sz="1400" dirty="0" smtClean="0"/>
              <a:t> Ruby </a:t>
            </a:r>
            <a:r>
              <a:rPr lang="it-IT" sz="1400" dirty="0"/>
              <a:t>on </a:t>
            </a:r>
            <a:r>
              <a:rPr lang="it-IT" sz="1400" dirty="0" err="1" smtClean="0"/>
              <a:t>Rails</a:t>
            </a:r>
            <a:endParaRPr lang="it-IT" sz="1400" dirty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endParaRPr lang="it-IT" sz="1400" dirty="0"/>
          </a:p>
          <a:p>
            <a:endParaRPr lang="it-IT" sz="1400" dirty="0" smtClean="0"/>
          </a:p>
          <a:p>
            <a:r>
              <a:rPr lang="it-IT" sz="1400" dirty="0" smtClean="0"/>
              <a:t> </a:t>
            </a:r>
            <a:endParaRPr lang="it-IT" sz="1400" dirty="0"/>
          </a:p>
        </p:txBody>
      </p:sp>
      <p:pic>
        <p:nvPicPr>
          <p:cNvPr id="1028" name="Picture 4" descr="http://upload.wikimedia.org/wikipedia/commons/thumb/7/76/Yukihiro_Matsumoto.JPG/220px-Yukihiro_Matsum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3909"/>
            <a:ext cx="1103962" cy="1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taliajapan.net/nihongo1/images/katakana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9" y="3436092"/>
            <a:ext cx="1031954" cy="14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reiki.info/REIKI/GIF-animate/Pippo_faccia_perplessa.gif"/>
          <p:cNvPicPr>
            <a:picLocks noChangeAspect="1" noChangeArrowheads="1" noCrop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10925"/>
            <a:ext cx="1038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72138"/>
            <a:ext cx="816140" cy="104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3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Introduzione</a:t>
            </a:r>
            <a:r>
              <a:rPr lang="fr-CH" dirty="0" smtClean="0"/>
              <a:t> – </a:t>
            </a:r>
            <a:r>
              <a:rPr lang="fr-CH" dirty="0" err="1" smtClean="0"/>
              <a:t>Alcune</a:t>
            </a:r>
            <a:r>
              <a:rPr lang="fr-CH" dirty="0" smtClean="0"/>
              <a:t> </a:t>
            </a:r>
            <a:r>
              <a:rPr lang="fr-CH" dirty="0" err="1" smtClean="0"/>
              <a:t>caratteristiche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95536" y="1268760"/>
            <a:ext cx="81020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Ruby è un linguaggio: </a:t>
            </a:r>
            <a:endParaRPr lang="it-IT" sz="1400" dirty="0" smtClean="0"/>
          </a:p>
          <a:p>
            <a:endParaRPr lang="it-IT" sz="1400" dirty="0"/>
          </a:p>
          <a:p>
            <a:pPr marL="742950" lvl="1" indent="-285750">
              <a:buBlip>
                <a:blip r:embed="rId3"/>
              </a:buBlip>
            </a:pPr>
            <a:r>
              <a:rPr lang="it-IT" sz="1400" dirty="0"/>
              <a:t>open source </a:t>
            </a:r>
            <a:endParaRPr lang="it-IT" sz="1400" dirty="0" smtClean="0"/>
          </a:p>
          <a:p>
            <a:pPr marL="742950" lvl="1" indent="-285750">
              <a:buBlip>
                <a:blip r:embed="rId3"/>
              </a:buBlip>
            </a:pPr>
            <a:r>
              <a:rPr lang="it-IT" sz="1400" dirty="0" smtClean="0"/>
              <a:t>general </a:t>
            </a:r>
            <a:r>
              <a:rPr lang="it-IT" sz="1400" dirty="0" err="1" smtClean="0"/>
              <a:t>purpose</a:t>
            </a:r>
            <a:endParaRPr lang="it-IT" sz="1400" dirty="0" smtClean="0"/>
          </a:p>
          <a:p>
            <a:pPr marL="742950" lvl="1" indent="-285750">
              <a:buBlip>
                <a:blip r:embed="rId3"/>
              </a:buBlip>
            </a:pPr>
            <a:r>
              <a:rPr lang="it-IT" sz="1400" dirty="0" smtClean="0"/>
              <a:t>interpretato </a:t>
            </a:r>
            <a:endParaRPr lang="it-IT" sz="1400" dirty="0"/>
          </a:p>
          <a:p>
            <a:pPr marL="742950" lvl="1" indent="-285750">
              <a:buBlip>
                <a:blip r:embed="rId3"/>
              </a:buBlip>
            </a:pPr>
            <a:r>
              <a:rPr lang="it-IT" sz="1400" dirty="0"/>
              <a:t>orientato agli oggetti </a:t>
            </a:r>
            <a:endParaRPr lang="it-IT" sz="1400" dirty="0" smtClean="0"/>
          </a:p>
          <a:p>
            <a:pPr marL="742950" lvl="1" indent="-285750">
              <a:buBlip>
                <a:blip r:embed="rId3"/>
              </a:buBlip>
            </a:pPr>
            <a:endParaRPr lang="it-IT" sz="1400" dirty="0" smtClean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/>
              <a:t>Possiamo definirlo come un linguaggio che ha acquisito tanto da parte </a:t>
            </a:r>
            <a:r>
              <a:rPr lang="it-IT" sz="1400" dirty="0" smtClean="0"/>
              <a:t>di </a:t>
            </a:r>
            <a:r>
              <a:rPr lang="it-IT" sz="1400" dirty="0"/>
              <a:t>altri linguaggi come: </a:t>
            </a:r>
          </a:p>
          <a:p>
            <a:r>
              <a:rPr lang="it-IT" sz="1400" dirty="0" err="1" smtClean="0"/>
              <a:t>Smalltalk</a:t>
            </a:r>
            <a:r>
              <a:rPr lang="it-IT" sz="1400" dirty="0" smtClean="0"/>
              <a:t>, </a:t>
            </a:r>
            <a:r>
              <a:rPr lang="it-IT" sz="1400" dirty="0" err="1" smtClean="0"/>
              <a:t>Perl</a:t>
            </a:r>
            <a:r>
              <a:rPr lang="it-IT" sz="1400" dirty="0" smtClean="0"/>
              <a:t>,  </a:t>
            </a:r>
            <a:r>
              <a:rPr lang="it-IT" sz="1400" dirty="0" err="1" smtClean="0"/>
              <a:t>Python</a:t>
            </a:r>
            <a:r>
              <a:rPr lang="it-IT" sz="1400" dirty="0" smtClean="0"/>
              <a:t>, </a:t>
            </a:r>
            <a:r>
              <a:rPr lang="it-IT" sz="1400" dirty="0"/>
              <a:t>C, C++, PHP, </a:t>
            </a:r>
            <a:r>
              <a:rPr lang="it-IT" sz="1400" dirty="0" err="1" smtClean="0"/>
              <a:t>Phyton</a:t>
            </a:r>
            <a:r>
              <a:rPr lang="it-IT" sz="1400" dirty="0" smtClean="0"/>
              <a:t>... </a:t>
            </a:r>
          </a:p>
          <a:p>
            <a:endParaRPr lang="it-IT" sz="1400" dirty="0"/>
          </a:p>
          <a:p>
            <a:r>
              <a:rPr lang="it-IT" sz="1400" dirty="0">
                <a:hlinkClick r:id="rId4"/>
              </a:rPr>
              <a:t>http</a:t>
            </a:r>
            <a:r>
              <a:rPr lang="it-IT" sz="1400" dirty="0" smtClean="0">
                <a:hlinkClick r:id="rId4"/>
              </a:rPr>
              <a:t>://www.ruby-lang.org/en/documentation/ruby-from-other-languages/</a:t>
            </a:r>
            <a:endParaRPr lang="it-IT" sz="1400" dirty="0" smtClean="0"/>
          </a:p>
          <a:p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/>
              <a:t>Infatti uno dei primi slogan era il seguente: </a:t>
            </a:r>
            <a:endParaRPr lang="it-IT" sz="1400" dirty="0" smtClean="0"/>
          </a:p>
          <a:p>
            <a:endParaRPr lang="it-IT" sz="1400" dirty="0"/>
          </a:p>
          <a:p>
            <a:pPr algn="ctr"/>
            <a:r>
              <a:rPr lang="it-IT" sz="1600" b="1" i="1" dirty="0" smtClean="0">
                <a:solidFill>
                  <a:srgbClr val="FF0000"/>
                </a:solidFill>
              </a:rPr>
              <a:t>( </a:t>
            </a:r>
            <a:r>
              <a:rPr lang="it-IT" sz="1600" b="1" i="1" dirty="0" err="1" smtClean="0">
                <a:solidFill>
                  <a:srgbClr val="FF0000"/>
                </a:solidFill>
              </a:rPr>
              <a:t>Smalltalk</a:t>
            </a:r>
            <a:r>
              <a:rPr lang="it-IT" sz="1600" b="1" i="1" dirty="0" smtClean="0">
                <a:solidFill>
                  <a:srgbClr val="FF0000"/>
                </a:solidFill>
              </a:rPr>
              <a:t> + </a:t>
            </a:r>
            <a:r>
              <a:rPr lang="it-IT" sz="1600" b="1" i="1" dirty="0" err="1" smtClean="0">
                <a:solidFill>
                  <a:srgbClr val="FF0000"/>
                </a:solidFill>
              </a:rPr>
              <a:t>Perl</a:t>
            </a:r>
            <a:r>
              <a:rPr lang="it-IT" sz="1600" b="1" i="1" dirty="0" smtClean="0">
                <a:solidFill>
                  <a:srgbClr val="FF0000"/>
                </a:solidFill>
              </a:rPr>
              <a:t> ) </a:t>
            </a:r>
            <a:r>
              <a:rPr lang="it-IT" sz="1600" b="1" i="1" dirty="0">
                <a:solidFill>
                  <a:srgbClr val="FF0000"/>
                </a:solidFill>
              </a:rPr>
              <a:t>/ 2 </a:t>
            </a:r>
          </a:p>
        </p:txBody>
      </p:sp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Introduzione</a:t>
            </a:r>
            <a:r>
              <a:rPr lang="fr-CH" dirty="0" smtClean="0"/>
              <a:t> – </a:t>
            </a:r>
            <a:r>
              <a:rPr lang="fr-CH" dirty="0" err="1" smtClean="0"/>
              <a:t>Cos’è</a:t>
            </a:r>
            <a:r>
              <a:rPr lang="fr-CH" dirty="0" smtClean="0"/>
              <a:t> Ruby On Rails (ROR) ?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95536" y="1268760"/>
            <a:ext cx="81020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it-IT" sz="1400" b="1" dirty="0">
                <a:solidFill>
                  <a:srgbClr val="FF0000"/>
                </a:solidFill>
                <a:latin typeface="+mj-lt"/>
              </a:rPr>
              <a:t>RUBY ON RAILS </a:t>
            </a:r>
            <a:r>
              <a:rPr lang="it-IT" sz="1400" b="1" dirty="0" smtClean="0">
                <a:solidFill>
                  <a:srgbClr val="FF0000"/>
                </a:solidFill>
                <a:latin typeface="+mj-lt"/>
              </a:rPr>
              <a:t>IS</a:t>
            </a:r>
          </a:p>
          <a:p>
            <a:pPr lvl="0">
              <a:buNone/>
            </a:pPr>
            <a:endParaRPr lang="it-IT" sz="1400" b="1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it-IT" sz="1400" dirty="0">
                <a:latin typeface="+mj-lt"/>
              </a:rPr>
              <a:t>“... an Open-source web </a:t>
            </a:r>
            <a:r>
              <a:rPr lang="it-IT" sz="1400" dirty="0" err="1">
                <a:latin typeface="+mj-lt"/>
              </a:rPr>
              <a:t>framework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that’s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optimized</a:t>
            </a:r>
            <a:r>
              <a:rPr lang="it-IT" sz="1400" dirty="0">
                <a:latin typeface="+mj-lt"/>
              </a:rPr>
              <a:t> for </a:t>
            </a:r>
            <a:r>
              <a:rPr lang="it-IT" sz="1400" dirty="0" err="1" smtClean="0">
                <a:latin typeface="+mj-lt"/>
              </a:rPr>
              <a:t>programmer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 err="1" smtClean="0">
                <a:latin typeface="+mj-lt"/>
              </a:rPr>
              <a:t>happiness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and </a:t>
            </a:r>
            <a:r>
              <a:rPr lang="it-IT" sz="1400" dirty="0" err="1">
                <a:latin typeface="+mj-lt"/>
              </a:rPr>
              <a:t>sustainable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productivity</a:t>
            </a:r>
            <a:r>
              <a:rPr lang="it-IT" sz="1400" dirty="0">
                <a:latin typeface="+mj-lt"/>
              </a:rPr>
              <a:t>. </a:t>
            </a:r>
            <a:r>
              <a:rPr lang="it-IT" sz="1400" dirty="0" err="1">
                <a:latin typeface="+mj-lt"/>
              </a:rPr>
              <a:t>It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lets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you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write</a:t>
            </a:r>
            <a:r>
              <a:rPr lang="it-IT" sz="1400" dirty="0">
                <a:latin typeface="+mj-lt"/>
              </a:rPr>
              <a:t> beautiful code </a:t>
            </a:r>
            <a:r>
              <a:rPr lang="it-IT" sz="1400" dirty="0" smtClean="0">
                <a:latin typeface="+mj-lt"/>
              </a:rPr>
              <a:t>by </a:t>
            </a:r>
            <a:r>
              <a:rPr lang="it-IT" sz="1400" dirty="0" err="1" smtClean="0">
                <a:latin typeface="+mj-lt"/>
              </a:rPr>
              <a:t>favoring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convention over </a:t>
            </a:r>
            <a:r>
              <a:rPr lang="it-IT" sz="1400" dirty="0" err="1">
                <a:latin typeface="+mj-lt"/>
              </a:rPr>
              <a:t>conﬁguration</a:t>
            </a:r>
            <a:r>
              <a:rPr lang="it-IT" sz="1400" dirty="0">
                <a:latin typeface="+mj-lt"/>
              </a:rPr>
              <a:t>.”</a:t>
            </a:r>
          </a:p>
          <a:p>
            <a:pPr lvl="1"/>
            <a:endParaRPr lang="it-IT" sz="1400" dirty="0">
              <a:latin typeface="+mj-lt"/>
            </a:endParaRPr>
          </a:p>
          <a:p>
            <a:pPr lvl="1"/>
            <a:r>
              <a:rPr lang="it-IT" sz="1400" dirty="0">
                <a:latin typeface="+mj-lt"/>
              </a:rPr>
              <a:t>“... a </a:t>
            </a:r>
            <a:r>
              <a:rPr lang="it-IT" sz="1400" dirty="0" err="1">
                <a:latin typeface="+mj-lt"/>
              </a:rPr>
              <a:t>breakthrough</a:t>
            </a:r>
            <a:r>
              <a:rPr lang="it-IT" sz="1400" dirty="0">
                <a:latin typeface="+mj-lt"/>
              </a:rPr>
              <a:t> in </a:t>
            </a:r>
            <a:r>
              <a:rPr lang="it-IT" sz="1400" dirty="0" err="1">
                <a:latin typeface="+mj-lt"/>
              </a:rPr>
              <a:t>lowering</a:t>
            </a:r>
            <a:r>
              <a:rPr lang="it-IT" sz="1400" dirty="0">
                <a:latin typeface="+mj-lt"/>
              </a:rPr>
              <a:t> the </a:t>
            </a:r>
            <a:r>
              <a:rPr lang="it-IT" sz="1400" dirty="0" err="1">
                <a:latin typeface="+mj-lt"/>
              </a:rPr>
              <a:t>barriers</a:t>
            </a:r>
            <a:r>
              <a:rPr lang="it-IT" sz="1400" dirty="0">
                <a:latin typeface="+mj-lt"/>
              </a:rPr>
              <a:t> of </a:t>
            </a:r>
            <a:r>
              <a:rPr lang="it-IT" sz="1400" dirty="0" smtClean="0">
                <a:latin typeface="+mj-lt"/>
              </a:rPr>
              <a:t>entry </a:t>
            </a:r>
            <a:r>
              <a:rPr lang="it-IT" sz="1400" dirty="0">
                <a:latin typeface="+mj-lt"/>
              </a:rPr>
              <a:t>to </a:t>
            </a:r>
            <a:r>
              <a:rPr lang="it-IT" sz="1400" dirty="0" err="1" smtClean="0">
                <a:latin typeface="+mj-lt"/>
              </a:rPr>
              <a:t>programming</a:t>
            </a:r>
            <a:r>
              <a:rPr lang="it-IT" sz="1400" dirty="0" smtClean="0">
                <a:latin typeface="+mj-lt"/>
              </a:rPr>
              <a:t>. </a:t>
            </a:r>
            <a:r>
              <a:rPr lang="it-IT" sz="1400" dirty="0" err="1" smtClean="0">
                <a:latin typeface="+mj-lt"/>
              </a:rPr>
              <a:t>Powerful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web </a:t>
            </a:r>
            <a:r>
              <a:rPr lang="it-IT" sz="1400" dirty="0" err="1">
                <a:latin typeface="+mj-lt"/>
              </a:rPr>
              <a:t>applications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that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formerly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might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have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taken</a:t>
            </a:r>
            <a:r>
              <a:rPr lang="it-IT" sz="1400" dirty="0">
                <a:latin typeface="+mj-lt"/>
              </a:rPr>
              <a:t> weeks or </a:t>
            </a:r>
            <a:r>
              <a:rPr lang="it-IT" sz="1400" dirty="0" err="1" smtClean="0">
                <a:latin typeface="+mj-lt"/>
              </a:rPr>
              <a:t>months</a:t>
            </a:r>
            <a:r>
              <a:rPr lang="it-IT" sz="1400" dirty="0" smtClean="0">
                <a:latin typeface="+mj-lt"/>
              </a:rPr>
              <a:t> to </a:t>
            </a:r>
            <a:r>
              <a:rPr lang="it-IT" sz="1400" dirty="0" err="1">
                <a:latin typeface="+mj-lt"/>
              </a:rPr>
              <a:t>develop</a:t>
            </a:r>
            <a:r>
              <a:rPr lang="it-IT" sz="1400" dirty="0">
                <a:latin typeface="+mj-lt"/>
              </a:rPr>
              <a:t> can be </a:t>
            </a:r>
            <a:r>
              <a:rPr lang="it-IT" sz="1400" dirty="0" err="1">
                <a:latin typeface="+mj-lt"/>
              </a:rPr>
              <a:t>produced</a:t>
            </a:r>
            <a:r>
              <a:rPr lang="it-IT" sz="1400" dirty="0">
                <a:latin typeface="+mj-lt"/>
              </a:rPr>
              <a:t> in a </a:t>
            </a:r>
            <a:r>
              <a:rPr lang="it-IT" sz="1400" dirty="0" err="1">
                <a:latin typeface="+mj-lt"/>
              </a:rPr>
              <a:t>matter</a:t>
            </a:r>
            <a:r>
              <a:rPr lang="it-IT" sz="1400" dirty="0">
                <a:latin typeface="+mj-lt"/>
              </a:rPr>
              <a:t> of </a:t>
            </a:r>
            <a:r>
              <a:rPr lang="it-IT" sz="1400" dirty="0" err="1">
                <a:latin typeface="+mj-lt"/>
              </a:rPr>
              <a:t>days</a:t>
            </a:r>
            <a:r>
              <a:rPr lang="it-IT" sz="1400" dirty="0">
                <a:latin typeface="+mj-lt"/>
              </a:rPr>
              <a:t>.”</a:t>
            </a:r>
          </a:p>
          <a:p>
            <a:pPr lvl="1"/>
            <a:r>
              <a:rPr lang="it-IT" sz="1400" dirty="0">
                <a:latin typeface="+mj-lt"/>
              </a:rPr>
              <a:t> </a:t>
            </a:r>
          </a:p>
          <a:p>
            <a:pPr lvl="1"/>
            <a:r>
              <a:rPr lang="it-IT" sz="1400" dirty="0" smtClean="0">
                <a:latin typeface="+mj-lt"/>
              </a:rPr>
              <a:t>( fonte</a:t>
            </a:r>
            <a:r>
              <a:rPr lang="it-IT" sz="1400" dirty="0">
                <a:latin typeface="+mj-lt"/>
              </a:rPr>
              <a:t>: </a:t>
            </a:r>
            <a:r>
              <a:rPr lang="it-IT" sz="1400" dirty="0">
                <a:latin typeface="+mj-lt"/>
                <a:hlinkClick r:id="rId3"/>
              </a:rPr>
              <a:t>http://</a:t>
            </a:r>
            <a:r>
              <a:rPr lang="it-IT" sz="1400" dirty="0" smtClean="0">
                <a:latin typeface="+mj-lt"/>
                <a:hlinkClick r:id="rId3"/>
              </a:rPr>
              <a:t>www.rubyonrails.org</a:t>
            </a:r>
            <a:r>
              <a:rPr lang="it-IT" sz="1400" dirty="0" smtClean="0">
                <a:latin typeface="+mj-lt"/>
              </a:rPr>
              <a:t> )</a:t>
            </a:r>
            <a:endParaRPr lang="it-IT" sz="1400" dirty="0">
              <a:latin typeface="+mj-lt"/>
            </a:endParaRPr>
          </a:p>
          <a:p>
            <a:pPr lvl="0">
              <a:buNone/>
            </a:pPr>
            <a:endParaRPr lang="it-IT" sz="1400" dirty="0" smtClean="0">
              <a:latin typeface="+mj-lt"/>
            </a:endParaRPr>
          </a:p>
          <a:p>
            <a:pPr lvl="0">
              <a:buNone/>
            </a:pPr>
            <a:endParaRPr lang="it-IT" sz="1400" dirty="0" smtClean="0">
              <a:latin typeface="+mj-lt"/>
            </a:endParaRPr>
          </a:p>
          <a:p>
            <a:pPr lvl="0">
              <a:buNone/>
            </a:pPr>
            <a:endParaRPr lang="it-IT" sz="1400" dirty="0" smtClean="0">
              <a:latin typeface="+mj-lt"/>
            </a:endParaRPr>
          </a:p>
          <a:p>
            <a:pPr marL="285750" lvl="0" indent="-285750">
              <a:lnSpc>
                <a:spcPct val="150000"/>
              </a:lnSpc>
              <a:buBlip>
                <a:blip r:embed="rId4"/>
              </a:buBlip>
            </a:pPr>
            <a:r>
              <a:rPr lang="it-IT" sz="1400" dirty="0" smtClean="0">
                <a:latin typeface="+mj-lt"/>
              </a:rPr>
              <a:t>Ruby on </a:t>
            </a:r>
            <a:r>
              <a:rPr lang="it-IT" sz="1400" dirty="0" err="1" smtClean="0">
                <a:latin typeface="+mj-lt"/>
              </a:rPr>
              <a:t>Rails</a:t>
            </a:r>
            <a:r>
              <a:rPr lang="it-IT" sz="1400" dirty="0" smtClean="0">
                <a:latin typeface="+mj-lt"/>
              </a:rPr>
              <a:t>  </a:t>
            </a:r>
            <a:r>
              <a:rPr lang="it-IT" sz="1400" dirty="0">
                <a:latin typeface="+mj-lt"/>
              </a:rPr>
              <a:t>oppure </a:t>
            </a:r>
            <a:r>
              <a:rPr lang="it-IT" sz="1400" dirty="0" err="1">
                <a:latin typeface="+mj-lt"/>
              </a:rPr>
              <a:t>RoR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smtClean="0">
                <a:latin typeface="+mj-lt"/>
              </a:rPr>
              <a:t>, è un </a:t>
            </a:r>
            <a:r>
              <a:rPr lang="it-IT" sz="1400" dirty="0" err="1">
                <a:latin typeface="+mj-lt"/>
              </a:rPr>
              <a:t>framework</a:t>
            </a:r>
            <a:r>
              <a:rPr lang="it-IT" sz="1400" dirty="0">
                <a:latin typeface="+mj-lt"/>
              </a:rPr>
              <a:t> open </a:t>
            </a:r>
            <a:r>
              <a:rPr lang="it-IT" sz="1400" dirty="0" err="1">
                <a:latin typeface="+mj-lt"/>
              </a:rPr>
              <a:t>souce</a:t>
            </a:r>
            <a:r>
              <a:rPr lang="it-IT" sz="1400" dirty="0">
                <a:latin typeface="+mj-lt"/>
              </a:rPr>
              <a:t> MVC (Model </a:t>
            </a:r>
            <a:r>
              <a:rPr lang="it-IT" sz="1400" dirty="0" err="1">
                <a:latin typeface="+mj-lt"/>
              </a:rPr>
              <a:t>View</a:t>
            </a:r>
            <a:r>
              <a:rPr lang="it-IT" sz="1400" dirty="0">
                <a:latin typeface="+mj-lt"/>
              </a:rPr>
              <a:t> Controller) basato su </a:t>
            </a:r>
            <a:r>
              <a:rPr lang="it-IT" sz="1400" dirty="0" smtClean="0">
                <a:latin typeface="+mj-lt"/>
              </a:rPr>
              <a:t>Ruby.</a:t>
            </a:r>
          </a:p>
          <a:p>
            <a:pPr marL="285750" lvl="0" indent="-285750">
              <a:lnSpc>
                <a:spcPct val="150000"/>
              </a:lnSpc>
              <a:buBlip>
                <a:blip r:embed="rId4"/>
              </a:buBlip>
            </a:pPr>
            <a:r>
              <a:rPr lang="it-IT" sz="1400" dirty="0" smtClean="0">
                <a:latin typeface="+mj-lt"/>
              </a:rPr>
              <a:t>Con </a:t>
            </a:r>
            <a:r>
              <a:rPr lang="it-IT" sz="1400" dirty="0">
                <a:latin typeface="+mj-lt"/>
              </a:rPr>
              <a:t>Ruby on </a:t>
            </a:r>
            <a:r>
              <a:rPr lang="it-IT" sz="1400" dirty="0" err="1">
                <a:latin typeface="+mj-lt"/>
              </a:rPr>
              <a:t>Rails</a:t>
            </a:r>
            <a:r>
              <a:rPr lang="it-IT" sz="1400" dirty="0">
                <a:latin typeface="+mj-lt"/>
              </a:rPr>
              <a:t> , </a:t>
            </a:r>
            <a:r>
              <a:rPr lang="it-IT" sz="1400" dirty="0" smtClean="0">
                <a:latin typeface="+mj-lt"/>
              </a:rPr>
              <a:t>è </a:t>
            </a:r>
            <a:r>
              <a:rPr lang="it-IT" sz="1400" dirty="0">
                <a:latin typeface="+mj-lt"/>
              </a:rPr>
              <a:t>possibile sviluppare applicazioni in modo semplice diminuendo la percentuale di </a:t>
            </a:r>
            <a:r>
              <a:rPr lang="it-IT" sz="1400" dirty="0" smtClean="0">
                <a:latin typeface="+mj-lt"/>
              </a:rPr>
              <a:t>codice </a:t>
            </a:r>
            <a:r>
              <a:rPr lang="it-IT" sz="1400" dirty="0">
                <a:latin typeface="+mj-lt"/>
              </a:rPr>
              <a:t>che solitamente va a ripetersi nelle applicazioni.</a:t>
            </a:r>
          </a:p>
          <a:p>
            <a:pPr marL="285750" lvl="0" indent="-285750">
              <a:lnSpc>
                <a:spcPct val="150000"/>
              </a:lnSpc>
              <a:buBlip>
                <a:blip r:embed="rId4"/>
              </a:buBlip>
            </a:pPr>
            <a:r>
              <a:rPr lang="it-IT" sz="1400" dirty="0">
                <a:latin typeface="+mj-lt"/>
              </a:rPr>
              <a:t>Il pattern Model </a:t>
            </a:r>
            <a:r>
              <a:rPr lang="it-IT" sz="1400" dirty="0" err="1">
                <a:latin typeface="+mj-lt"/>
              </a:rPr>
              <a:t>View</a:t>
            </a:r>
            <a:r>
              <a:rPr lang="it-IT" sz="1400" dirty="0">
                <a:latin typeface="+mj-lt"/>
              </a:rPr>
              <a:t> Controller infatti è una pratica di programmazione che semplifica la separazione tra presentazione dei dati, logica della </a:t>
            </a:r>
            <a:r>
              <a:rPr lang="it-IT" sz="1400" dirty="0" err="1">
                <a:latin typeface="+mj-lt"/>
              </a:rPr>
              <a:t>app</a:t>
            </a:r>
            <a:r>
              <a:rPr lang="it-IT" sz="1400" dirty="0">
                <a:latin typeface="+mj-lt"/>
              </a:rPr>
              <a:t> e contenuti.</a:t>
            </a:r>
          </a:p>
          <a:p>
            <a:pPr marL="285750" lvl="0" indent="-285750">
              <a:lnSpc>
                <a:spcPct val="150000"/>
              </a:lnSpc>
              <a:buBlip>
                <a:blip r:embed="rId4"/>
              </a:buBlip>
            </a:pPr>
            <a:r>
              <a:rPr lang="it-IT" sz="1400" dirty="0">
                <a:latin typeface="+mj-lt"/>
              </a:rPr>
              <a:t>Le </a:t>
            </a:r>
            <a:r>
              <a:rPr lang="it-IT" sz="1400" dirty="0" err="1">
                <a:latin typeface="+mj-lt"/>
              </a:rPr>
              <a:t>app</a:t>
            </a:r>
            <a:r>
              <a:rPr lang="it-IT" sz="1400" dirty="0">
                <a:latin typeface="+mj-lt"/>
              </a:rPr>
              <a:t> sviluppate in Ruby on </a:t>
            </a:r>
            <a:r>
              <a:rPr lang="it-IT" sz="1400" dirty="0" err="1">
                <a:latin typeface="+mj-lt"/>
              </a:rPr>
              <a:t>Rails</a:t>
            </a:r>
            <a:r>
              <a:rPr lang="it-IT" sz="1400" dirty="0">
                <a:latin typeface="+mj-lt"/>
              </a:rPr>
              <a:t> sono particolarmente indicate per progetti dinamici, flessibili che necessitano aggiornamenti continui o ampliamenti </a:t>
            </a:r>
            <a:r>
              <a:rPr lang="it-IT" sz="1400" dirty="0" smtClean="0">
                <a:latin typeface="+mj-lt"/>
              </a:rPr>
              <a:t>futuri.</a:t>
            </a:r>
            <a:endParaRPr lang="it-IT" sz="1400" dirty="0">
              <a:latin typeface="+mj-lt"/>
            </a:endParaRPr>
          </a:p>
        </p:txBody>
      </p:sp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Introduzione</a:t>
            </a:r>
            <a:r>
              <a:rPr lang="fr-CH" dirty="0" smtClean="0"/>
              <a:t> - </a:t>
            </a:r>
            <a:r>
              <a:rPr lang="fr-CH" dirty="0" err="1" smtClean="0"/>
              <a:t>Perchè</a:t>
            </a:r>
            <a:r>
              <a:rPr lang="fr-CH" dirty="0" smtClean="0"/>
              <a:t> Ruby On Rails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95536" y="1268760"/>
            <a:ext cx="8102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it-IT" sz="1400" b="1" dirty="0" smtClean="0">
                <a:solidFill>
                  <a:srgbClr val="FF0000"/>
                </a:solidFill>
              </a:rPr>
              <a:t>PERCHÈ </a:t>
            </a:r>
            <a:r>
              <a:rPr lang="it-IT" sz="1400" b="1" dirty="0">
                <a:solidFill>
                  <a:srgbClr val="FF0000"/>
                </a:solidFill>
              </a:rPr>
              <a:t>SCEGLIERE RUBY ON RAILS PER LO SVILUPPO</a:t>
            </a:r>
            <a:r>
              <a:rPr lang="it-IT" sz="1400" b="1" dirty="0" smtClean="0">
                <a:solidFill>
                  <a:srgbClr val="FF0000"/>
                </a:solidFill>
              </a:rPr>
              <a:t>?</a:t>
            </a:r>
          </a:p>
          <a:p>
            <a:pPr lvl="0">
              <a:buNone/>
            </a:pPr>
            <a:endParaRPr lang="it-IT" sz="14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Semplice</a:t>
            </a: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Intuitivo</a:t>
            </a: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Scalabile</a:t>
            </a: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Veloce</a:t>
            </a: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Diminuisce la complessità del codice</a:t>
            </a: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Il codice è </a:t>
            </a:r>
            <a:r>
              <a:rPr lang="it-IT" sz="1400" dirty="0" err="1">
                <a:cs typeface="Helvetica" pitchFamily="32"/>
              </a:rPr>
              <a:t>autoesplicativo</a:t>
            </a:r>
            <a:endParaRPr lang="it-IT" sz="1400" dirty="0">
              <a:cs typeface="Helvetica" pitchFamily="32"/>
            </a:endParaRPr>
          </a:p>
          <a:p>
            <a:pPr marL="742950" lvl="1" indent="-285750">
              <a:lnSpc>
                <a:spcPct val="150000"/>
              </a:lnSpc>
              <a:buBlip>
                <a:blip r:embed="rId3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Eliminando le fasi più noiose ci permette di concentrarci su ciò che conta veramente: </a:t>
            </a:r>
            <a:r>
              <a:rPr lang="it-IT" sz="1400" dirty="0" smtClean="0">
                <a:cs typeface="Helvetica" pitchFamily="32"/>
              </a:rPr>
              <a:t>l’idea dello </a:t>
            </a:r>
            <a:r>
              <a:rPr lang="it-IT" sz="1400" dirty="0" err="1" smtClean="0">
                <a:cs typeface="Helvetica" pitchFamily="32"/>
              </a:rPr>
              <a:t>user</a:t>
            </a:r>
            <a:r>
              <a:rPr lang="it-IT" sz="1400" dirty="0" smtClean="0">
                <a:cs typeface="Helvetica" pitchFamily="32"/>
              </a:rPr>
              <a:t> / il business del </a:t>
            </a:r>
            <a:r>
              <a:rPr lang="it-IT" sz="1400" dirty="0">
                <a:cs typeface="Helvetica" pitchFamily="32"/>
              </a:rPr>
              <a:t>cliente.</a:t>
            </a:r>
          </a:p>
          <a:p>
            <a:pPr lvl="0">
              <a:buNone/>
            </a:pPr>
            <a:endParaRPr lang="it-IT" sz="1400" dirty="0"/>
          </a:p>
        </p:txBody>
      </p:sp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Punti di froza di RoR</a:t>
            </a: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Introduzione</a:t>
            </a:r>
            <a:r>
              <a:rPr lang="fr-CH" dirty="0" smtClean="0"/>
              <a:t> – </a:t>
            </a:r>
            <a:r>
              <a:rPr lang="fr-CH" dirty="0" err="1" smtClean="0"/>
              <a:t>Websites</a:t>
            </a:r>
            <a:r>
              <a:rPr lang="fr-CH" dirty="0" smtClean="0"/>
              <a:t> On Rails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0" y="5324762"/>
            <a:ext cx="813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sz="1400" dirty="0" err="1" smtClean="0"/>
              <a:t>Twitter</a:t>
            </a:r>
            <a:r>
              <a:rPr lang="it-IT" sz="1400" dirty="0" smtClean="0"/>
              <a:t>, </a:t>
            </a:r>
            <a:r>
              <a:rPr lang="it-IT" sz="1400" dirty="0" err="1" smtClean="0"/>
              <a:t>SlideShare</a:t>
            </a:r>
            <a:r>
              <a:rPr lang="it-IT" sz="1400" dirty="0" smtClean="0"/>
              <a:t>, </a:t>
            </a:r>
            <a:r>
              <a:rPr lang="it-IT" sz="1400" dirty="0" err="1" smtClean="0"/>
              <a:t>GitHub</a:t>
            </a:r>
            <a:r>
              <a:rPr lang="it-IT" sz="1400" dirty="0" smtClean="0"/>
              <a:t>,  </a:t>
            </a:r>
            <a:r>
              <a:rPr lang="it-IT" sz="1400" dirty="0" err="1" smtClean="0"/>
              <a:t>Basecamp</a:t>
            </a:r>
            <a:r>
              <a:rPr lang="it-IT" sz="1400" dirty="0" smtClean="0"/>
              <a:t>, </a:t>
            </a:r>
            <a:r>
              <a:rPr lang="it-IT" sz="1400" dirty="0" err="1" smtClean="0"/>
              <a:t>Shopify</a:t>
            </a:r>
            <a:r>
              <a:rPr lang="it-IT" sz="1400" dirty="0" smtClean="0"/>
              <a:t>, </a:t>
            </a:r>
            <a:r>
              <a:rPr lang="it-IT" sz="1400" dirty="0" err="1" smtClean="0"/>
              <a:t>Scribd</a:t>
            </a:r>
            <a:r>
              <a:rPr lang="it-IT" sz="1400" dirty="0" smtClean="0"/>
              <a:t>, </a:t>
            </a:r>
            <a:r>
              <a:rPr lang="it-IT" sz="1400" dirty="0" err="1" smtClean="0"/>
              <a:t>OneHub</a:t>
            </a:r>
            <a:r>
              <a:rPr lang="it-IT" sz="1400" dirty="0" smtClean="0"/>
              <a:t>, Yellow Page, Ask.fm, </a:t>
            </a:r>
            <a:r>
              <a:rPr lang="it-IT" sz="1400" dirty="0" err="1" smtClean="0"/>
              <a:t>Cookpad</a:t>
            </a:r>
            <a:r>
              <a:rPr lang="it-IT" sz="1400" dirty="0" smtClean="0"/>
              <a:t>, </a:t>
            </a:r>
            <a:r>
              <a:rPr lang="it-IT" sz="1400" dirty="0" err="1" smtClean="0"/>
              <a:t>Hulu</a:t>
            </a:r>
            <a:r>
              <a:rPr lang="it-IT" sz="1400" dirty="0" smtClean="0"/>
              <a:t>, </a:t>
            </a:r>
            <a:r>
              <a:rPr lang="it-IT" sz="1400" dirty="0" err="1" smtClean="0"/>
              <a:t>CrunchBase</a:t>
            </a:r>
            <a:r>
              <a:rPr lang="it-IT" sz="1400" dirty="0" smtClean="0"/>
              <a:t>, </a:t>
            </a:r>
            <a:r>
              <a:rPr lang="it-IT" sz="1400" dirty="0" err="1" smtClean="0"/>
              <a:t>Zendesk</a:t>
            </a:r>
            <a:r>
              <a:rPr lang="it-IT" sz="1400" dirty="0" smtClean="0"/>
              <a:t>,  </a:t>
            </a:r>
            <a:r>
              <a:rPr lang="it-IT" sz="1400" dirty="0" err="1" smtClean="0"/>
              <a:t>MedHelp</a:t>
            </a:r>
            <a:r>
              <a:rPr lang="it-IT" sz="1400" dirty="0" smtClean="0"/>
              <a:t>, </a:t>
            </a:r>
            <a:r>
              <a:rPr lang="it-IT" sz="1400" dirty="0" err="1" smtClean="0"/>
              <a:t>Freckle</a:t>
            </a:r>
            <a:r>
              <a:rPr lang="it-IT" sz="1400" dirty="0" smtClean="0"/>
              <a:t>, </a:t>
            </a:r>
            <a:r>
              <a:rPr lang="it-IT" sz="1400" dirty="0" err="1" smtClean="0"/>
              <a:t>CrazyEgg</a:t>
            </a:r>
            <a:r>
              <a:rPr lang="it-IT" sz="1400" dirty="0" smtClean="0"/>
              <a:t>, 43Things……………..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052736"/>
            <a:ext cx="1598562" cy="59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85" y="1754578"/>
            <a:ext cx="590550" cy="6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39" y="2492829"/>
            <a:ext cx="1694081" cy="874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754578"/>
            <a:ext cx="1656184" cy="6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15" y="3469154"/>
            <a:ext cx="266528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44" y="1754578"/>
            <a:ext cx="1411971" cy="64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 descr="http://upcity.com/blog/wp-content/uploads/2013/12/twitter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31"/>
            <a:ext cx="2376264" cy="8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http://patrickpowers.net/wp-content/uploads/2010/11/slideshare_550x15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15" y="2492830"/>
            <a:ext cx="3206001" cy="874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http://www.thevortex.it/wp-content/uploads/2013/10/ask-fm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4" b="21558"/>
          <a:stretch/>
        </p:blipFill>
        <p:spPr bwMode="auto">
          <a:xfrm>
            <a:off x="7337146" y="1754578"/>
            <a:ext cx="1007674" cy="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Introduzione</a:t>
            </a:r>
            <a:r>
              <a:rPr lang="fr-CH" dirty="0" smtClean="0"/>
              <a:t> – Chi usa Rails</a:t>
            </a:r>
            <a:endParaRPr lang="it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8" y="1897664"/>
            <a:ext cx="1048727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97" y="1897664"/>
            <a:ext cx="1048727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6" y="1897664"/>
            <a:ext cx="1235249" cy="10541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77" y="1897664"/>
            <a:ext cx="1057275" cy="1054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52" y="3033072"/>
            <a:ext cx="1077843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7" y="3033072"/>
            <a:ext cx="1235248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77" y="3033072"/>
            <a:ext cx="1057275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05" y="1897664"/>
            <a:ext cx="1077843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6" y="4185200"/>
            <a:ext cx="1235249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77" y="4185200"/>
            <a:ext cx="2187554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uttoinrete.net/wp-content/uploads/2014/03/java-per-android-grati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05" y="3055118"/>
            <a:ext cx="1074573" cy="10219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984</Words>
  <Application>Microsoft Office PowerPoint</Application>
  <PresentationFormat>Presentazione su schermo (4:3)</PresentationFormat>
  <Paragraphs>211</Paragraphs>
  <Slides>23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Valeria De Marta</dc:creator>
  <cp:lastModifiedBy>Valeria De Marta</cp:lastModifiedBy>
  <cp:revision>77</cp:revision>
  <cp:lastPrinted>2014-03-25T10:37:27Z</cp:lastPrinted>
  <dcterms:created xsi:type="dcterms:W3CDTF">2014-03-06T14:44:42Z</dcterms:created>
  <dcterms:modified xsi:type="dcterms:W3CDTF">2014-03-27T18:22:00Z</dcterms:modified>
</cp:coreProperties>
</file>