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/>
    <p:restoredTop sz="94595"/>
  </p:normalViewPr>
  <p:slideViewPr>
    <p:cSldViewPr snapToGrid="0" snapToObjects="1">
      <p:cViewPr>
        <p:scale>
          <a:sx n="100" d="100"/>
          <a:sy n="10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DFA8-925C-C844-B244-B2966AD6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FB347-80D7-C646-AB1E-88BCC712A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E021-495A-3E4A-AD4A-DCF7FCD4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A0A08-B189-C941-BE4A-6E47C3D5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7284-3032-974F-863D-B6970F38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4434-35AB-0E4B-9800-81D27D2E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9C734-B726-AB47-8958-FF57DE063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A913D-E125-3C44-9A32-5C82ECFD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90B6-E88D-7741-B729-DE18E256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D415-47CD-4341-96D0-C4826601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85979-6A66-B14D-9AC3-5FA4DDA51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ACFA4-8968-AD4B-AA82-41C45F38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7947-BF4E-B642-B4A9-90E030FE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67A8-5940-7148-84B8-B04D95A4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42B8E-6667-E945-9CFE-EC86E5A2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0AB0-2062-6743-A774-6ECD1F85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8FF2-8246-984E-A67D-CC5EF536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919C-6E2A-BD4C-B637-1E578580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BEEE-E030-7F44-B3A5-D1A43F95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F6479-3BEF-784F-BC6A-55E37113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71A6-2ED3-274C-A71C-A3B49A70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C19C-0D8F-D845-95B1-CFF6E589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9DB3-86DD-F841-AC2E-1EBF3CC4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F2DA-CA32-BC48-BACD-748B1D85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C83F-B0CC-5845-8CB6-C5B06194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9C11-4E63-D247-88B1-5B18B354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4017-031A-5446-9456-5BB6B3C9E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F1809-5CEC-5B4C-9E7D-572FB5F4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64CEF-DB9E-9743-998A-6989B29C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18827-8754-7249-B46C-5C613FC3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7F947-5819-9245-9214-98835C83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1FA-4055-6443-860C-F09B9F50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8405-DFE3-AD4B-B676-7DB47674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96948-43BE-E94F-9C2A-52D7EA29E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9F383-7F9C-0F4E-9B90-A8376097A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8012-1214-584E-884C-244581B8A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EB488-B0C5-AC4F-8864-40631389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FBE75-1A6D-B940-87B1-E403DA72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70918-ACAF-7E47-B87B-2FA13324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1941-A8A3-6F43-AF6F-41FD5062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F8BE-891F-884C-A24A-020512DD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D68BA-A54F-9348-858C-F5AECFE2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3684-DDE2-274D-BE0A-E1192AD2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CAC0B-E6DF-5640-9CF4-15D03AE4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4E9F7-F03D-504D-B645-0D30217A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5D8AD-0D28-3A49-9E74-A9CAC5DA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EDD7-95DD-DF40-A32B-C7204AEF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6744-1028-8E4B-84C0-7F72138C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17B67-CDC7-2F46-A085-DB03DABE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85102-8687-714A-AF64-E5EF4A07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74B0-65C9-734A-9D91-180B3E8E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92ACA-33E2-E846-BC08-A105EA3C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8C32-B410-7545-9D65-8C8F0B06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B242B-3938-C143-8997-C676F894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8E272-DFEF-894E-AAF6-CC53F565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A5948-3B77-F344-9E8A-EA179316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7069-AD37-5241-AC5E-82E5663E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BD58A-6ED6-4B44-BC65-FA207C33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5C8B2-BB8B-D641-885E-09705B82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612F-6EAE-5A42-A10A-83C28D42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B721-90DA-9340-A9AB-8DAA1DB5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062A5-9C92-A744-82D9-18F1945389D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B1850-DEEC-7F45-8FE2-A07379A29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3A86-B87D-BD41-9DDE-F77FE1368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C5E8D-2F84-924A-95CA-74FD84AD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7502245_Creating_Crowd_Variation_with_the_OCEAN_Personality_Model_Short_Paper" TargetMode="External"/><Relationship Id="rId2" Type="http://schemas.openxmlformats.org/officeDocument/2006/relationships/hyperlink" Target="http://gamma.cs.unc.edu/LARGE/papers/agent-based_behavio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introduction-to-mesa-agent-based-modeling-in-python-bcb0596e1c9a" TargetMode="External"/><Relationship Id="rId5" Type="http://schemas.openxmlformats.org/officeDocument/2006/relationships/hyperlink" Target="https://researchonline.jcu.edu.au/43137/1/43137%20Lui%20and%20Sinclair%202015.pdf" TargetMode="External"/><Relationship Id="rId4" Type="http://schemas.openxmlformats.org/officeDocument/2006/relationships/hyperlink" Target="https://d-nb.info/1143759702/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0B588-72E9-B64C-A37B-B6DE60F0A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500" dirty="0">
                <a:solidFill>
                  <a:srgbClr val="080808"/>
                </a:solidFill>
              </a:rPr>
              <a:t>Using ABM to Simulate a Dance Party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AF996-B1D6-FD4F-8144-B976CF36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80808"/>
                </a:solidFill>
              </a:rPr>
              <a:t>Selen Berkman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5D3B3-ED14-364B-97D2-0A038518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Modeling Approached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2D9C-FC92-6749-8542-AF626295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4986"/>
            <a:ext cx="10905066" cy="4393982"/>
          </a:xfrm>
        </p:spPr>
        <p:txBody>
          <a:bodyPr>
            <a:noAutofit/>
          </a:bodyPr>
          <a:lstStyle/>
          <a:p>
            <a:r>
              <a:rPr lang="en-US" dirty="0"/>
              <a:t>Agent attributes based on personality type</a:t>
            </a:r>
          </a:p>
          <a:p>
            <a:pPr lvl="1"/>
            <a:r>
              <a:rPr lang="en-US" sz="2800" dirty="0"/>
              <a:t>Range of total number of neighbors they are comfortable with</a:t>
            </a:r>
          </a:p>
          <a:p>
            <a:pPr lvl="1"/>
            <a:r>
              <a:rPr lang="en-US" sz="2800" dirty="0"/>
              <a:t>Comfort range for the number of dancing neighbors</a:t>
            </a:r>
          </a:p>
          <a:p>
            <a:pPr lvl="1"/>
            <a:r>
              <a:rPr lang="en-US" sz="2800" dirty="0"/>
              <a:t>Base probability of dancing</a:t>
            </a:r>
          </a:p>
          <a:p>
            <a:pPr lvl="2"/>
            <a:r>
              <a:rPr lang="en-US" sz="2800" dirty="0"/>
              <a:t>Each agent’s probability of dancing increases as more of their neighbors dance</a:t>
            </a:r>
          </a:p>
          <a:p>
            <a:r>
              <a:rPr lang="en-US" dirty="0"/>
              <a:t>Agents who choose to dance commit to dancing for three steps of the model</a:t>
            </a:r>
          </a:p>
          <a:p>
            <a:r>
              <a:rPr lang="en-US" dirty="0"/>
              <a:t>If an agent isn’t surrounded by an overall number of neighbors and number of dancing neighbors in their comfort range, they move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03B18-DF8E-9245-9B63-78B38894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1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BEB2B-EBEF-8242-954D-24C42644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73BD-5D7E-8544-9DA6-C566FE5D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What I learned</a:t>
            </a:r>
          </a:p>
          <a:p>
            <a:pPr lvl="1"/>
            <a:r>
              <a:rPr lang="en-US" sz="2800" dirty="0"/>
              <a:t>ABMs can get complicated very quickly as you add more attributes to the agents</a:t>
            </a:r>
          </a:p>
          <a:p>
            <a:pPr lvl="1"/>
            <a:r>
              <a:rPr lang="en-US" sz="2800" dirty="0"/>
              <a:t>Use existing tools, such as mesa, rather than reinventing the wheel</a:t>
            </a:r>
          </a:p>
          <a:p>
            <a:r>
              <a:rPr lang="en-US" dirty="0"/>
              <a:t>Hardest part of the project: making sure that as I added more parts to the code, that the code continued to work properly</a:t>
            </a:r>
          </a:p>
          <a:p>
            <a:r>
              <a:rPr lang="en-US" dirty="0"/>
              <a:t>Easiest part of the project: using mesa to visualize the model</a:t>
            </a:r>
          </a:p>
          <a:p>
            <a:r>
              <a:rPr lang="en-US" dirty="0"/>
              <a:t>What I would like to add in the future: better tuning of the attributes to match real-life personalities and human behaviors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AA603-65EC-4B48-A7FB-23F4AE43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846C-DC40-EB42-AE55-68B7FE99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http://gamma.cs.unc.edu/LARGE/papers/agent-based_behavior.pdf</a:t>
            </a:r>
            <a:endParaRPr lang="en-US" dirty="0"/>
          </a:p>
          <a:p>
            <a:r>
              <a:rPr lang="en-US" dirty="0">
                <a:hlinkClick r:id="rId3"/>
              </a:rPr>
              <a:t>https://www.researchgate.net/publication/237502245_Creating_Crowd_Variation_with_the_OCEAN_Personality_Model_Short_Paper</a:t>
            </a:r>
            <a:endParaRPr lang="en-US" dirty="0"/>
          </a:p>
          <a:p>
            <a:r>
              <a:rPr lang="en-US" dirty="0">
                <a:hlinkClick r:id="rId4"/>
              </a:rPr>
              <a:t>https://d-nb.info/1143759702/34</a:t>
            </a:r>
            <a:endParaRPr lang="en-US" dirty="0"/>
          </a:p>
          <a:p>
            <a:r>
              <a:rPr lang="en-US" dirty="0">
                <a:hlinkClick r:id="rId5"/>
              </a:rPr>
              <a:t>https://researchonline.jcu.edu.au/43137/1/43137%20Lui%20and%20Sinclair%202015.pdf</a:t>
            </a:r>
            <a:endParaRPr lang="en-US" dirty="0"/>
          </a:p>
          <a:p>
            <a:r>
              <a:rPr lang="en-US" dirty="0">
                <a:hlinkClick r:id="rId6"/>
              </a:rPr>
              <a:t>https://towardsdatascience.com/introduction-to-mesa-agent-based-modeling-in-python-bcb0596e1c9a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CF3E8-D90A-AF43-B5FA-472C31B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7B7A-94BF-964B-AC29-8692DDF7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Agent-based modeling to model human interaction</a:t>
            </a:r>
          </a:p>
          <a:p>
            <a:r>
              <a:rPr lang="en-US" dirty="0"/>
              <a:t>Patterns of human behavior in crowds</a:t>
            </a:r>
          </a:p>
          <a:p>
            <a:r>
              <a:rPr lang="en-US" dirty="0"/>
              <a:t>Crowd simulation has been used to model evacuations as well as provide realistic behaviors for sociological study or video game simulation</a:t>
            </a:r>
          </a:p>
          <a:p>
            <a:r>
              <a:rPr lang="en-US" dirty="0"/>
              <a:t>I was interested in looking at patterns of people’s behavior at a party with dancing</a:t>
            </a:r>
          </a:p>
          <a:p>
            <a:r>
              <a:rPr lang="en-US" dirty="0"/>
              <a:t>I wanted to examine how the presence of different personality types impacted the dynamics of the party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E1544-424A-7041-940B-D3B371E0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0132-2CFE-FE4D-AE4C-5D7A14BC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Agent-Based Human Behavior Modeling for Crowd Simulation (2008)</a:t>
            </a:r>
          </a:p>
          <a:p>
            <a:r>
              <a:rPr lang="en-US" dirty="0"/>
              <a:t>Creating Crowd Variation with the Ocean Personality Model (2014)</a:t>
            </a:r>
          </a:p>
          <a:p>
            <a:r>
              <a:rPr lang="en-US" dirty="0"/>
              <a:t>Agent-based Crowd Simulation Considering Emotion Contagion for Emergency Evacuation Problem (2015)</a:t>
            </a:r>
          </a:p>
          <a:p>
            <a:r>
              <a:rPr lang="en-US" dirty="0"/>
              <a:t>Integrating Personality and Emotion for Human Crowd Simulation (2015)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C5A2C-79EB-2347-A8BE-5CD1722C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en-US" sz="4000" dirty="0"/>
              <a:t>Agent-Based Human Behavior Modeling for Crowd Simulation (2008)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C6EF-FC60-954C-AD5B-961E25961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224261" cy="4393982"/>
          </a:xfrm>
        </p:spPr>
        <p:txBody>
          <a:bodyPr>
            <a:normAutofit/>
          </a:bodyPr>
          <a:lstStyle/>
          <a:p>
            <a:r>
              <a:rPr lang="en-US" dirty="0" err="1"/>
              <a:t>Linbo</a:t>
            </a:r>
            <a:r>
              <a:rPr lang="en-US" dirty="0"/>
              <a:t> Luo, </a:t>
            </a:r>
            <a:r>
              <a:rPr lang="en-US" dirty="0" err="1"/>
              <a:t>Suiping</a:t>
            </a:r>
            <a:r>
              <a:rPr lang="en-US" dirty="0"/>
              <a:t> Zhou, </a:t>
            </a:r>
            <a:r>
              <a:rPr lang="en-US" dirty="0" err="1"/>
              <a:t>Wentong</a:t>
            </a:r>
            <a:r>
              <a:rPr lang="en-US" dirty="0"/>
              <a:t> Cai, Malcolm Yoke </a:t>
            </a:r>
            <a:r>
              <a:rPr lang="en-US" dirty="0" err="1"/>
              <a:t>Hean</a:t>
            </a:r>
            <a:r>
              <a:rPr lang="en-US" dirty="0"/>
              <a:t> Low, Feng Tian, </a:t>
            </a:r>
            <a:r>
              <a:rPr lang="en-US" dirty="0" err="1"/>
              <a:t>Yongwei</a:t>
            </a:r>
            <a:r>
              <a:rPr lang="en-US" dirty="0"/>
              <a:t> Wang, Xian Xiao, Dan Chen</a:t>
            </a:r>
          </a:p>
          <a:p>
            <a:r>
              <a:rPr lang="en-US" dirty="0"/>
              <a:t>Crowd behavior module, individual behavior module, and physical behavior module</a:t>
            </a:r>
          </a:p>
          <a:p>
            <a:pPr lvl="1"/>
            <a:r>
              <a:rPr lang="en-US" dirty="0"/>
              <a:t>Physical behavior module feeds sensory inputs into individual behavior module and crowd behavior module</a:t>
            </a:r>
          </a:p>
          <a:p>
            <a:pPr lvl="1"/>
            <a:r>
              <a:rPr lang="en-US" dirty="0"/>
              <a:t>Crowd behavior module captures social relationships between agents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4064F-94CD-734D-9B21-C3F829C1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46" y="1539507"/>
            <a:ext cx="3912326" cy="47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D2DEB-2B98-FA40-9860-8CDC74EC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en-US" sz="4000" dirty="0"/>
              <a:t>Creating Crowd Variation with the Ocean Personality Model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37B9-E029-634B-A042-184E3684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5249333" cy="4393982"/>
          </a:xfrm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Funda</a:t>
            </a:r>
            <a:r>
              <a:rPr lang="en-US" altLang="en-US" dirty="0"/>
              <a:t> Durupinar, Jan </a:t>
            </a:r>
            <a:r>
              <a:rPr lang="en-US" altLang="en-US" dirty="0" err="1"/>
              <a:t>Allbeck</a:t>
            </a:r>
            <a:r>
              <a:rPr lang="en-US" altLang="en-US" dirty="0"/>
              <a:t>, Nuria Pelechano, Norman </a:t>
            </a:r>
            <a:r>
              <a:rPr lang="en-US" altLang="en-US" dirty="0" err="1"/>
              <a:t>Badler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OCEAN Personality Model (</a:t>
            </a:r>
            <a:r>
              <a:rPr lang="en-US" dirty="0"/>
              <a:t>openness, conscientiousness, extraversion, agreeableness, and neuroticism)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Integrates a crowd simulation system, </a:t>
            </a:r>
            <a:r>
              <a:rPr lang="en-US" altLang="en-US" dirty="0" err="1"/>
              <a:t>HiDAC</a:t>
            </a:r>
            <a:r>
              <a:rPr lang="en-US" altLang="en-US" dirty="0"/>
              <a:t>, with the OCEAN personality model</a:t>
            </a:r>
          </a:p>
          <a:p>
            <a:r>
              <a:rPr lang="en-US" dirty="0"/>
              <a:t>Enables simulation of heterogeneous crowds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F75AC-56CB-964D-A6BD-749EE3B5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28" y="2196185"/>
            <a:ext cx="5653873" cy="35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1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A3A84-6344-AB48-B70B-C36C72CA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746181"/>
          </a:xfrm>
        </p:spPr>
        <p:txBody>
          <a:bodyPr>
            <a:noAutofit/>
          </a:bodyPr>
          <a:lstStyle/>
          <a:p>
            <a:r>
              <a:rPr lang="en-US" sz="4000" dirty="0"/>
              <a:t>Agent-based Crowd Simulation Considering Emotion Contagion for Emergency Evacuation Problem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3F82-404B-5C4D-BCAB-FAF16286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372139"/>
            <a:ext cx="4961466" cy="3804824"/>
          </a:xfrm>
        </p:spPr>
        <p:txBody>
          <a:bodyPr>
            <a:normAutofit/>
          </a:bodyPr>
          <a:lstStyle/>
          <a:p>
            <a:r>
              <a:rPr lang="en-US" dirty="0"/>
              <a:t>Hamed </a:t>
            </a:r>
            <a:r>
              <a:rPr lang="en-US" dirty="0" err="1"/>
              <a:t>Faroqi</a:t>
            </a:r>
            <a:r>
              <a:rPr lang="en-US" dirty="0"/>
              <a:t>, Mohammad-</a:t>
            </a:r>
            <a:r>
              <a:rPr lang="en-US" dirty="0" err="1"/>
              <a:t>Saadi</a:t>
            </a:r>
            <a:r>
              <a:rPr lang="en-US" dirty="0"/>
              <a:t> </a:t>
            </a:r>
            <a:r>
              <a:rPr lang="en-US" dirty="0" err="1"/>
              <a:t>Mesgari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NetLogo</a:t>
            </a:r>
            <a:endParaRPr lang="en-US" dirty="0"/>
          </a:p>
          <a:p>
            <a:r>
              <a:rPr lang="en-US" dirty="0"/>
              <a:t>Agents are child, adult, or security</a:t>
            </a:r>
          </a:p>
          <a:p>
            <a:pPr lvl="1"/>
            <a:r>
              <a:rPr lang="en-US" dirty="0"/>
              <a:t>Each type of agent has different emotion capabilities</a:t>
            </a:r>
          </a:p>
          <a:p>
            <a:pPr lvl="1"/>
            <a:r>
              <a:rPr lang="en-US" dirty="0"/>
              <a:t>Each agent reacts in a different way based off of their emotions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24F0F-6C21-5D41-81EE-337EB478D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6"/>
          <a:stretch/>
        </p:blipFill>
        <p:spPr>
          <a:xfrm>
            <a:off x="5993077" y="1697302"/>
            <a:ext cx="4743273" cy="46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A4B9D-14CD-EB4C-B971-0416CE45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en-US" sz="4000" dirty="0"/>
              <a:t>Integrating Personality and Emotion for Human Crowd Simulation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63C7-DC00-AB4E-A9E0-F5694835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5452533" cy="4393982"/>
          </a:xfrm>
        </p:spPr>
        <p:txBody>
          <a:bodyPr>
            <a:normAutofit/>
          </a:bodyPr>
          <a:lstStyle/>
          <a:p>
            <a:r>
              <a:rPr lang="en-US" dirty="0"/>
              <a:t>Jacob Sinclair and Carrie Siu Man Lui</a:t>
            </a:r>
          </a:p>
          <a:p>
            <a:r>
              <a:rPr lang="en-US" dirty="0"/>
              <a:t>Builds upon previous work that looked at personality and emotion separately</a:t>
            </a:r>
          </a:p>
          <a:p>
            <a:r>
              <a:rPr lang="en-US" dirty="0"/>
              <a:t>Each agent has both personality and emotions, and personality influences emotions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E886D-12C2-E941-A393-33FC18DEE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" r="3469"/>
          <a:stretch/>
        </p:blipFill>
        <p:spPr>
          <a:xfrm>
            <a:off x="6412118" y="1753116"/>
            <a:ext cx="4734460" cy="37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3C8C0-601E-B94E-9E5E-2DDCF7C3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Question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D40A-7C8A-5647-93F4-5D6AEC5C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In my model of a crowd at a party, I wanted to included personality traits as well as emotion</a:t>
            </a:r>
          </a:p>
          <a:p>
            <a:r>
              <a:rPr lang="en-US" dirty="0"/>
              <a:t>To keep the model simple, I chose to focus on one personality trait and one emotion</a:t>
            </a:r>
          </a:p>
          <a:p>
            <a:r>
              <a:rPr lang="en-US" dirty="0"/>
              <a:t>I focused on extroversion as the personality trait because extroversion plays a very large role in how a person will feel about and act at a party</a:t>
            </a:r>
          </a:p>
          <a:p>
            <a:r>
              <a:rPr lang="en-US" dirty="0"/>
              <a:t>I chose to look at happiness/lack of happiness as people tend to go to parties to feel happy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0D19A-2375-254C-B873-85A5B6BA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11E7-3C9C-0445-8B0C-9767D7AA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932514"/>
          </a:xfrm>
        </p:spPr>
        <p:txBody>
          <a:bodyPr>
            <a:noAutofit/>
          </a:bodyPr>
          <a:lstStyle/>
          <a:p>
            <a:r>
              <a:rPr lang="en-US" dirty="0"/>
              <a:t>Agent-based modeling </a:t>
            </a:r>
          </a:p>
          <a:p>
            <a:pPr lvl="1"/>
            <a:r>
              <a:rPr lang="en-US" sz="2800" dirty="0"/>
              <a:t>Each agent is a person attending a party</a:t>
            </a:r>
          </a:p>
          <a:p>
            <a:pPr lvl="1"/>
            <a:r>
              <a:rPr lang="en-US" sz="2800" dirty="0"/>
              <a:t>Each agent has a personality type of introvert, ambivert, or extrovert</a:t>
            </a:r>
          </a:p>
          <a:p>
            <a:r>
              <a:rPr lang="en-US" dirty="0"/>
              <a:t>Object-oriented programming approach</a:t>
            </a:r>
          </a:p>
          <a:p>
            <a:pPr lvl="1"/>
            <a:r>
              <a:rPr lang="en-US" sz="2800" dirty="0"/>
              <a:t>Each agent is a python object</a:t>
            </a:r>
          </a:p>
          <a:p>
            <a:pPr lvl="1"/>
            <a:r>
              <a:rPr lang="en-US" sz="2800" dirty="0"/>
              <a:t>The attributes of the agents are instance variables</a:t>
            </a:r>
          </a:p>
          <a:p>
            <a:r>
              <a:rPr lang="en-US" dirty="0"/>
              <a:t>Implemented using the mesa package in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700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Using ABM to Simulate a Dance Party</vt:lpstr>
      <vt:lpstr>Introduction</vt:lpstr>
      <vt:lpstr>Literature Review</vt:lpstr>
      <vt:lpstr>Agent-Based Human Behavior Modeling for Crowd Simulation (2008)</vt:lpstr>
      <vt:lpstr>Creating Crowd Variation with the Ocean Personality Model (2014)</vt:lpstr>
      <vt:lpstr>Agent-based Crowd Simulation Considering Emotion Contagion for Emergency Evacuation Problem (2015)</vt:lpstr>
      <vt:lpstr>Integrating Personality and Emotion for Human Crowd Simulation (2015)</vt:lpstr>
      <vt:lpstr>Question of Interest</vt:lpstr>
      <vt:lpstr>Modeling Approach</vt:lpstr>
      <vt:lpstr>Modeling Approached Continued</vt:lpstr>
      <vt:lpstr>Demonstration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ABM to Simulate a Dance Party</dc:title>
  <dc:creator>Selen Berkman</dc:creator>
  <cp:lastModifiedBy>Selen Berkman</cp:lastModifiedBy>
  <cp:revision>5</cp:revision>
  <dcterms:created xsi:type="dcterms:W3CDTF">2020-04-22T15:23:14Z</dcterms:created>
  <dcterms:modified xsi:type="dcterms:W3CDTF">2020-04-22T15:59:54Z</dcterms:modified>
</cp:coreProperties>
</file>