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0" r:id="rId5"/>
    <p:sldId id="262" r:id="rId6"/>
    <p:sldId id="263" r:id="rId7"/>
    <p:sldId id="273" r:id="rId8"/>
    <p:sldId id="274" r:id="rId9"/>
    <p:sldId id="275" r:id="rId10"/>
    <p:sldId id="294" r:id="rId11"/>
    <p:sldId id="272" r:id="rId12"/>
    <p:sldId id="295" r:id="rId13"/>
    <p:sldId id="276" r:id="rId14"/>
    <p:sldId id="296" r:id="rId15"/>
    <p:sldId id="277" r:id="rId16"/>
    <p:sldId id="278" r:id="rId17"/>
    <p:sldId id="297" r:id="rId18"/>
    <p:sldId id="279" r:id="rId19"/>
    <p:sldId id="280" r:id="rId20"/>
    <p:sldId id="281" r:id="rId21"/>
    <p:sldId id="282" r:id="rId22"/>
    <p:sldId id="299" r:id="rId23"/>
    <p:sldId id="300" r:id="rId24"/>
    <p:sldId id="285" r:id="rId25"/>
    <p:sldId id="286" r:id="rId26"/>
    <p:sldId id="287" r:id="rId27"/>
    <p:sldId id="305" r:id="rId28"/>
    <p:sldId id="288" r:id="rId29"/>
    <p:sldId id="303" r:id="rId30"/>
    <p:sldId id="304" r:id="rId31"/>
    <p:sldId id="290" r:id="rId32"/>
    <p:sldId id="291" r:id="rId33"/>
    <p:sldId id="306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0" autoAdjust="0"/>
    <p:restoredTop sz="94660"/>
  </p:normalViewPr>
  <p:slideViewPr>
    <p:cSldViewPr snapToGrid="0">
      <p:cViewPr varScale="1">
        <p:scale>
          <a:sx n="88" d="100"/>
          <a:sy n="88" d="100"/>
        </p:scale>
        <p:origin x="76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4" Type="http://schemas.openxmlformats.org/officeDocument/2006/relationships/image" Target="../media/image32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6" Type="http://schemas.openxmlformats.org/officeDocument/2006/relationships/image" Target="../media/image40.svg"/><Relationship Id="rId5" Type="http://schemas.openxmlformats.org/officeDocument/2006/relationships/image" Target="../media/image39.png"/><Relationship Id="rId4" Type="http://schemas.openxmlformats.org/officeDocument/2006/relationships/image" Target="../media/image3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4.svg"/><Relationship Id="rId1" Type="http://schemas.openxmlformats.org/officeDocument/2006/relationships/image" Target="../media/image33.png"/><Relationship Id="rId6" Type="http://schemas.openxmlformats.org/officeDocument/2006/relationships/image" Target="../media/image48.svg"/><Relationship Id="rId5" Type="http://schemas.openxmlformats.org/officeDocument/2006/relationships/image" Target="../media/image47.png"/><Relationship Id="rId4" Type="http://schemas.openxmlformats.org/officeDocument/2006/relationships/image" Target="../media/image46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svg"/><Relationship Id="rId1" Type="http://schemas.openxmlformats.org/officeDocument/2006/relationships/image" Target="../media/image51.png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F44BEDF-E980-4A40-A5C8-D23A4B46057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EB5FDF4A-CC1B-40AD-BD7C-F6A723D977D3}">
      <dgm:prSet/>
      <dgm:spPr/>
      <dgm:t>
        <a:bodyPr/>
        <a:lstStyle/>
        <a:p>
          <a:pPr>
            <a:defRPr b="1"/>
          </a:pPr>
          <a:r>
            <a:rPr lang="en-US"/>
            <a:t>IBM Cognos = dynamic decision-support system</a:t>
          </a:r>
        </a:p>
      </dgm:t>
    </dgm:pt>
    <dgm:pt modelId="{3EC28E12-BE12-4A03-B25D-6EA18935228E}" type="parTrans" cxnId="{497C021D-124D-4E4F-B09A-2051331C359A}">
      <dgm:prSet/>
      <dgm:spPr/>
      <dgm:t>
        <a:bodyPr/>
        <a:lstStyle/>
        <a:p>
          <a:endParaRPr lang="en-US"/>
        </a:p>
      </dgm:t>
    </dgm:pt>
    <dgm:pt modelId="{436FBBC6-3C15-4A0A-B2AE-8A6404411032}" type="sibTrans" cxnId="{497C021D-124D-4E4F-B09A-2051331C359A}">
      <dgm:prSet/>
      <dgm:spPr/>
      <dgm:t>
        <a:bodyPr/>
        <a:lstStyle/>
        <a:p>
          <a:endParaRPr lang="en-US"/>
        </a:p>
      </dgm:t>
    </dgm:pt>
    <dgm:pt modelId="{AA9EEF58-3638-4E4C-8CEB-096D6D913F76}">
      <dgm:prSet/>
      <dgm:spPr/>
      <dgm:t>
        <a:bodyPr/>
        <a:lstStyle/>
        <a:p>
          <a:r>
            <a:rPr lang="en-US"/>
            <a:t>Combines forecasting, AI insights, multiple visualization formats</a:t>
          </a:r>
        </a:p>
      </dgm:t>
    </dgm:pt>
    <dgm:pt modelId="{3D385242-7418-496F-8E34-59012DD9DDA5}" type="parTrans" cxnId="{BF177235-A4AD-4CB3-ADDD-807510C8E88A}">
      <dgm:prSet/>
      <dgm:spPr/>
      <dgm:t>
        <a:bodyPr/>
        <a:lstStyle/>
        <a:p>
          <a:endParaRPr lang="en-US"/>
        </a:p>
      </dgm:t>
    </dgm:pt>
    <dgm:pt modelId="{D4EE0940-6BF7-4400-80A5-30D2C6D0895E}" type="sibTrans" cxnId="{BF177235-A4AD-4CB3-ADDD-807510C8E88A}">
      <dgm:prSet/>
      <dgm:spPr/>
      <dgm:t>
        <a:bodyPr/>
        <a:lstStyle/>
        <a:p>
          <a:endParaRPr lang="en-US"/>
        </a:p>
      </dgm:t>
    </dgm:pt>
    <dgm:pt modelId="{7BA2AA24-2572-4012-A25E-744DEF269EB5}">
      <dgm:prSet/>
      <dgm:spPr/>
      <dgm:t>
        <a:bodyPr/>
        <a:lstStyle/>
        <a:p>
          <a:pPr>
            <a:defRPr b="1"/>
          </a:pPr>
          <a:r>
            <a:rPr lang="en-US"/>
            <a:t>Enables timely, confident decisions</a:t>
          </a:r>
        </a:p>
      </dgm:t>
    </dgm:pt>
    <dgm:pt modelId="{EFB6F178-F3FA-49BA-9944-7BC8A779BC40}" type="parTrans" cxnId="{C8687CB0-1FEA-47F9-BA5A-4B42D82ABC61}">
      <dgm:prSet/>
      <dgm:spPr/>
      <dgm:t>
        <a:bodyPr/>
        <a:lstStyle/>
        <a:p>
          <a:endParaRPr lang="en-US"/>
        </a:p>
      </dgm:t>
    </dgm:pt>
    <dgm:pt modelId="{76A14B5E-497C-4E72-B2FB-F6D6E03032D5}" type="sibTrans" cxnId="{C8687CB0-1FEA-47F9-BA5A-4B42D82ABC61}">
      <dgm:prSet/>
      <dgm:spPr/>
      <dgm:t>
        <a:bodyPr/>
        <a:lstStyle/>
        <a:p>
          <a:endParaRPr lang="en-US"/>
        </a:p>
      </dgm:t>
    </dgm:pt>
    <dgm:pt modelId="{7EA0BE07-3C97-45E4-99D1-A442363544C1}">
      <dgm:prSet/>
      <dgm:spPr/>
      <dgm:t>
        <a:bodyPr/>
        <a:lstStyle/>
        <a:p>
          <a:pPr>
            <a:defRPr b="1"/>
          </a:pPr>
          <a:r>
            <a:rPr lang="en-US"/>
            <a:t>Reduces forecasting errors &amp; optimizes inventory</a:t>
          </a:r>
        </a:p>
      </dgm:t>
    </dgm:pt>
    <dgm:pt modelId="{A5770434-8C73-49F0-9715-CCE7693A9D92}" type="parTrans" cxnId="{EF22FB14-789A-4981-8194-73B9EDEFF1C8}">
      <dgm:prSet/>
      <dgm:spPr/>
      <dgm:t>
        <a:bodyPr/>
        <a:lstStyle/>
        <a:p>
          <a:endParaRPr lang="en-US"/>
        </a:p>
      </dgm:t>
    </dgm:pt>
    <dgm:pt modelId="{9D31D685-DB13-4DD1-88AB-2A2128236EDE}" type="sibTrans" cxnId="{EF22FB14-789A-4981-8194-73B9EDEFF1C8}">
      <dgm:prSet/>
      <dgm:spPr/>
      <dgm:t>
        <a:bodyPr/>
        <a:lstStyle/>
        <a:p>
          <a:endParaRPr lang="en-US"/>
        </a:p>
      </dgm:t>
    </dgm:pt>
    <dgm:pt modelId="{9549C772-0BB9-4910-87FD-2E7CBD5AB7B8}" type="pres">
      <dgm:prSet presAssocID="{5F44BEDF-E980-4A40-A5C8-D23A4B460574}" presName="root" presStyleCnt="0">
        <dgm:presLayoutVars>
          <dgm:dir/>
          <dgm:resizeHandles val="exact"/>
        </dgm:presLayoutVars>
      </dgm:prSet>
      <dgm:spPr/>
    </dgm:pt>
    <dgm:pt modelId="{9E466ABA-D14A-4FF0-9CE9-0B237EF522E7}" type="pres">
      <dgm:prSet presAssocID="{EB5FDF4A-CC1B-40AD-BD7C-F6A723D977D3}" presName="compNode" presStyleCnt="0"/>
      <dgm:spPr/>
    </dgm:pt>
    <dgm:pt modelId="{64202121-B860-4614-8431-5E23AA7E9F5A}" type="pres">
      <dgm:prSet presAssocID="{EB5FDF4A-CC1B-40AD-BD7C-F6A723D977D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3FBCDA42-6A53-4597-A85D-CB80B8FD463F}" type="pres">
      <dgm:prSet presAssocID="{EB5FDF4A-CC1B-40AD-BD7C-F6A723D977D3}" presName="iconSpace" presStyleCnt="0"/>
      <dgm:spPr/>
    </dgm:pt>
    <dgm:pt modelId="{F1A1F65D-5DFD-4EE3-A197-1CE39A538225}" type="pres">
      <dgm:prSet presAssocID="{EB5FDF4A-CC1B-40AD-BD7C-F6A723D977D3}" presName="parTx" presStyleLbl="revTx" presStyleIdx="0" presStyleCnt="6">
        <dgm:presLayoutVars>
          <dgm:chMax val="0"/>
          <dgm:chPref val="0"/>
        </dgm:presLayoutVars>
      </dgm:prSet>
      <dgm:spPr/>
    </dgm:pt>
    <dgm:pt modelId="{2AEFEE5E-0B56-448C-B6CE-FE478FD57A93}" type="pres">
      <dgm:prSet presAssocID="{EB5FDF4A-CC1B-40AD-BD7C-F6A723D977D3}" presName="txSpace" presStyleCnt="0"/>
      <dgm:spPr/>
    </dgm:pt>
    <dgm:pt modelId="{99A902B4-795B-4CB9-A4F6-DA6AFA38388E}" type="pres">
      <dgm:prSet presAssocID="{EB5FDF4A-CC1B-40AD-BD7C-F6A723D977D3}" presName="desTx" presStyleLbl="revTx" presStyleIdx="1" presStyleCnt="6">
        <dgm:presLayoutVars/>
      </dgm:prSet>
      <dgm:spPr/>
    </dgm:pt>
    <dgm:pt modelId="{ADBFCFAD-4729-4C5D-9F53-7C8013D22A23}" type="pres">
      <dgm:prSet presAssocID="{436FBBC6-3C15-4A0A-B2AE-8A6404411032}" presName="sibTrans" presStyleCnt="0"/>
      <dgm:spPr/>
    </dgm:pt>
    <dgm:pt modelId="{A5D6BBCA-543A-4905-8D33-86F54AA2447B}" type="pres">
      <dgm:prSet presAssocID="{7BA2AA24-2572-4012-A25E-744DEF269EB5}" presName="compNode" presStyleCnt="0"/>
      <dgm:spPr/>
    </dgm:pt>
    <dgm:pt modelId="{D9C0DE02-B670-43DE-A13C-B3D6ED06AE19}" type="pres">
      <dgm:prSet presAssocID="{7BA2AA24-2572-4012-A25E-744DEF269E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315E0A47-BA75-4563-8741-5D20D427C49A}" type="pres">
      <dgm:prSet presAssocID="{7BA2AA24-2572-4012-A25E-744DEF269EB5}" presName="iconSpace" presStyleCnt="0"/>
      <dgm:spPr/>
    </dgm:pt>
    <dgm:pt modelId="{8930E862-5ACB-4989-B76D-563E3A64C2D0}" type="pres">
      <dgm:prSet presAssocID="{7BA2AA24-2572-4012-A25E-744DEF269EB5}" presName="parTx" presStyleLbl="revTx" presStyleIdx="2" presStyleCnt="6">
        <dgm:presLayoutVars>
          <dgm:chMax val="0"/>
          <dgm:chPref val="0"/>
        </dgm:presLayoutVars>
      </dgm:prSet>
      <dgm:spPr/>
    </dgm:pt>
    <dgm:pt modelId="{14B787E1-700F-4D72-B2A3-F9622FF5FA45}" type="pres">
      <dgm:prSet presAssocID="{7BA2AA24-2572-4012-A25E-744DEF269EB5}" presName="txSpace" presStyleCnt="0"/>
      <dgm:spPr/>
    </dgm:pt>
    <dgm:pt modelId="{E0A3492F-240A-48BA-B356-9EACB05B6100}" type="pres">
      <dgm:prSet presAssocID="{7BA2AA24-2572-4012-A25E-744DEF269EB5}" presName="desTx" presStyleLbl="revTx" presStyleIdx="3" presStyleCnt="6">
        <dgm:presLayoutVars/>
      </dgm:prSet>
      <dgm:spPr/>
    </dgm:pt>
    <dgm:pt modelId="{C29622B8-4CE9-44A0-AE41-BBA0AB502EF4}" type="pres">
      <dgm:prSet presAssocID="{76A14B5E-497C-4E72-B2FB-F6D6E03032D5}" presName="sibTrans" presStyleCnt="0"/>
      <dgm:spPr/>
    </dgm:pt>
    <dgm:pt modelId="{05970D6B-2DE0-4EEB-AFBE-3B61958DD354}" type="pres">
      <dgm:prSet presAssocID="{7EA0BE07-3C97-45E4-99D1-A442363544C1}" presName="compNode" presStyleCnt="0"/>
      <dgm:spPr/>
    </dgm:pt>
    <dgm:pt modelId="{9FAF6461-3EE6-472B-A55F-D1074C06B6CD}" type="pres">
      <dgm:prSet presAssocID="{7EA0BE07-3C97-45E4-99D1-A442363544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7B2B4EB-8788-4B17-8B91-966F55BE4C3A}" type="pres">
      <dgm:prSet presAssocID="{7EA0BE07-3C97-45E4-99D1-A442363544C1}" presName="iconSpace" presStyleCnt="0"/>
      <dgm:spPr/>
    </dgm:pt>
    <dgm:pt modelId="{043AA0C4-104A-449C-B121-065FA3EB9CCC}" type="pres">
      <dgm:prSet presAssocID="{7EA0BE07-3C97-45E4-99D1-A442363544C1}" presName="parTx" presStyleLbl="revTx" presStyleIdx="4" presStyleCnt="6">
        <dgm:presLayoutVars>
          <dgm:chMax val="0"/>
          <dgm:chPref val="0"/>
        </dgm:presLayoutVars>
      </dgm:prSet>
      <dgm:spPr/>
    </dgm:pt>
    <dgm:pt modelId="{39720E5F-CF0A-45FA-9131-4394E308A486}" type="pres">
      <dgm:prSet presAssocID="{7EA0BE07-3C97-45E4-99D1-A442363544C1}" presName="txSpace" presStyleCnt="0"/>
      <dgm:spPr/>
    </dgm:pt>
    <dgm:pt modelId="{370A92C5-9EE1-40B9-A86E-1C9A80044F6E}" type="pres">
      <dgm:prSet presAssocID="{7EA0BE07-3C97-45E4-99D1-A442363544C1}" presName="desTx" presStyleLbl="revTx" presStyleIdx="5" presStyleCnt="6">
        <dgm:presLayoutVars/>
      </dgm:prSet>
      <dgm:spPr/>
    </dgm:pt>
  </dgm:ptLst>
  <dgm:cxnLst>
    <dgm:cxn modelId="{F2920F04-E8BE-4823-A7FC-B064918D4857}" type="presOf" srcId="{5F44BEDF-E980-4A40-A5C8-D23A4B460574}" destId="{9549C772-0BB9-4910-87FD-2E7CBD5AB7B8}" srcOrd="0" destOrd="0" presId="urn:microsoft.com/office/officeart/2018/5/layout/CenteredIconLabelDescriptionList"/>
    <dgm:cxn modelId="{EF22FB14-789A-4981-8194-73B9EDEFF1C8}" srcId="{5F44BEDF-E980-4A40-A5C8-D23A4B460574}" destId="{7EA0BE07-3C97-45E4-99D1-A442363544C1}" srcOrd="2" destOrd="0" parTransId="{A5770434-8C73-49F0-9715-CCE7693A9D92}" sibTransId="{9D31D685-DB13-4DD1-88AB-2A2128236EDE}"/>
    <dgm:cxn modelId="{497C021D-124D-4E4F-B09A-2051331C359A}" srcId="{5F44BEDF-E980-4A40-A5C8-D23A4B460574}" destId="{EB5FDF4A-CC1B-40AD-BD7C-F6A723D977D3}" srcOrd="0" destOrd="0" parTransId="{3EC28E12-BE12-4A03-B25D-6EA18935228E}" sibTransId="{436FBBC6-3C15-4A0A-B2AE-8A6404411032}"/>
    <dgm:cxn modelId="{BF177235-A4AD-4CB3-ADDD-807510C8E88A}" srcId="{EB5FDF4A-CC1B-40AD-BD7C-F6A723D977D3}" destId="{AA9EEF58-3638-4E4C-8CEB-096D6D913F76}" srcOrd="0" destOrd="0" parTransId="{3D385242-7418-496F-8E34-59012DD9DDA5}" sibTransId="{D4EE0940-6BF7-4400-80A5-30D2C6D0895E}"/>
    <dgm:cxn modelId="{2406C753-8DF0-4EFC-ACEC-5FFBE3EFC329}" type="presOf" srcId="{EB5FDF4A-CC1B-40AD-BD7C-F6A723D977D3}" destId="{F1A1F65D-5DFD-4EE3-A197-1CE39A538225}" srcOrd="0" destOrd="0" presId="urn:microsoft.com/office/officeart/2018/5/layout/CenteredIconLabelDescriptionList"/>
    <dgm:cxn modelId="{440E8274-5237-4E33-A6FD-1577766CF00C}" type="presOf" srcId="{7BA2AA24-2572-4012-A25E-744DEF269EB5}" destId="{8930E862-5ACB-4989-B76D-563E3A64C2D0}" srcOrd="0" destOrd="0" presId="urn:microsoft.com/office/officeart/2018/5/layout/CenteredIconLabelDescriptionList"/>
    <dgm:cxn modelId="{185CBAAE-62AF-4176-A852-D9D003B765B1}" type="presOf" srcId="{AA9EEF58-3638-4E4C-8CEB-096D6D913F76}" destId="{99A902B4-795B-4CB9-A4F6-DA6AFA38388E}" srcOrd="0" destOrd="0" presId="urn:microsoft.com/office/officeart/2018/5/layout/CenteredIconLabelDescriptionList"/>
    <dgm:cxn modelId="{C8687CB0-1FEA-47F9-BA5A-4B42D82ABC61}" srcId="{5F44BEDF-E980-4A40-A5C8-D23A4B460574}" destId="{7BA2AA24-2572-4012-A25E-744DEF269EB5}" srcOrd="1" destOrd="0" parTransId="{EFB6F178-F3FA-49BA-9944-7BC8A779BC40}" sibTransId="{76A14B5E-497C-4E72-B2FB-F6D6E03032D5}"/>
    <dgm:cxn modelId="{C66ABAE7-9013-4F5B-A324-A9A70D0993BC}" type="presOf" srcId="{7EA0BE07-3C97-45E4-99D1-A442363544C1}" destId="{043AA0C4-104A-449C-B121-065FA3EB9CCC}" srcOrd="0" destOrd="0" presId="urn:microsoft.com/office/officeart/2018/5/layout/CenteredIconLabelDescriptionList"/>
    <dgm:cxn modelId="{4652DD29-54E0-4CDD-95F3-3468C8F52CFB}" type="presParOf" srcId="{9549C772-0BB9-4910-87FD-2E7CBD5AB7B8}" destId="{9E466ABA-D14A-4FF0-9CE9-0B237EF522E7}" srcOrd="0" destOrd="0" presId="urn:microsoft.com/office/officeart/2018/5/layout/CenteredIconLabelDescriptionList"/>
    <dgm:cxn modelId="{88555538-0E27-48A6-A2CC-EF1D38CF93BA}" type="presParOf" srcId="{9E466ABA-D14A-4FF0-9CE9-0B237EF522E7}" destId="{64202121-B860-4614-8431-5E23AA7E9F5A}" srcOrd="0" destOrd="0" presId="urn:microsoft.com/office/officeart/2018/5/layout/CenteredIconLabelDescriptionList"/>
    <dgm:cxn modelId="{54F7FF21-F423-4387-A783-FC66361BB420}" type="presParOf" srcId="{9E466ABA-D14A-4FF0-9CE9-0B237EF522E7}" destId="{3FBCDA42-6A53-4597-A85D-CB80B8FD463F}" srcOrd="1" destOrd="0" presId="urn:microsoft.com/office/officeart/2018/5/layout/CenteredIconLabelDescriptionList"/>
    <dgm:cxn modelId="{41718A34-06B6-4E3D-AF82-D2ECA06EBEDF}" type="presParOf" srcId="{9E466ABA-D14A-4FF0-9CE9-0B237EF522E7}" destId="{F1A1F65D-5DFD-4EE3-A197-1CE39A538225}" srcOrd="2" destOrd="0" presId="urn:microsoft.com/office/officeart/2018/5/layout/CenteredIconLabelDescriptionList"/>
    <dgm:cxn modelId="{E13C050D-200C-4DA9-90F8-E135612C42BC}" type="presParOf" srcId="{9E466ABA-D14A-4FF0-9CE9-0B237EF522E7}" destId="{2AEFEE5E-0B56-448C-B6CE-FE478FD57A93}" srcOrd="3" destOrd="0" presId="urn:microsoft.com/office/officeart/2018/5/layout/CenteredIconLabelDescriptionList"/>
    <dgm:cxn modelId="{2D9D089A-722A-425B-B7FC-EC586915CDF1}" type="presParOf" srcId="{9E466ABA-D14A-4FF0-9CE9-0B237EF522E7}" destId="{99A902B4-795B-4CB9-A4F6-DA6AFA38388E}" srcOrd="4" destOrd="0" presId="urn:microsoft.com/office/officeart/2018/5/layout/CenteredIconLabelDescriptionList"/>
    <dgm:cxn modelId="{D2AC5561-B542-4558-9AAC-0014566AF18D}" type="presParOf" srcId="{9549C772-0BB9-4910-87FD-2E7CBD5AB7B8}" destId="{ADBFCFAD-4729-4C5D-9F53-7C8013D22A23}" srcOrd="1" destOrd="0" presId="urn:microsoft.com/office/officeart/2018/5/layout/CenteredIconLabelDescriptionList"/>
    <dgm:cxn modelId="{51785E68-9E74-4761-9C08-80DA902450A1}" type="presParOf" srcId="{9549C772-0BB9-4910-87FD-2E7CBD5AB7B8}" destId="{A5D6BBCA-543A-4905-8D33-86F54AA2447B}" srcOrd="2" destOrd="0" presId="urn:microsoft.com/office/officeart/2018/5/layout/CenteredIconLabelDescriptionList"/>
    <dgm:cxn modelId="{CDAD9578-443D-465B-AF55-3928BFC19602}" type="presParOf" srcId="{A5D6BBCA-543A-4905-8D33-86F54AA2447B}" destId="{D9C0DE02-B670-43DE-A13C-B3D6ED06AE19}" srcOrd="0" destOrd="0" presId="urn:microsoft.com/office/officeart/2018/5/layout/CenteredIconLabelDescriptionList"/>
    <dgm:cxn modelId="{BCC8582F-CD0C-4228-9BA2-B0A89BF3F533}" type="presParOf" srcId="{A5D6BBCA-543A-4905-8D33-86F54AA2447B}" destId="{315E0A47-BA75-4563-8741-5D20D427C49A}" srcOrd="1" destOrd="0" presId="urn:microsoft.com/office/officeart/2018/5/layout/CenteredIconLabelDescriptionList"/>
    <dgm:cxn modelId="{90C52DB0-D5A2-4BB5-A168-EEC9BBCA5249}" type="presParOf" srcId="{A5D6BBCA-543A-4905-8D33-86F54AA2447B}" destId="{8930E862-5ACB-4989-B76D-563E3A64C2D0}" srcOrd="2" destOrd="0" presId="urn:microsoft.com/office/officeart/2018/5/layout/CenteredIconLabelDescriptionList"/>
    <dgm:cxn modelId="{EB29CCCA-9F50-4DF6-9C35-B2377BAFBFE1}" type="presParOf" srcId="{A5D6BBCA-543A-4905-8D33-86F54AA2447B}" destId="{14B787E1-700F-4D72-B2A3-F9622FF5FA45}" srcOrd="3" destOrd="0" presId="urn:microsoft.com/office/officeart/2018/5/layout/CenteredIconLabelDescriptionList"/>
    <dgm:cxn modelId="{394686A4-6069-4DCD-9597-5671B7E9E796}" type="presParOf" srcId="{A5D6BBCA-543A-4905-8D33-86F54AA2447B}" destId="{E0A3492F-240A-48BA-B356-9EACB05B6100}" srcOrd="4" destOrd="0" presId="urn:microsoft.com/office/officeart/2018/5/layout/CenteredIconLabelDescriptionList"/>
    <dgm:cxn modelId="{69BA61DC-E388-400B-AE39-2D80004DEE16}" type="presParOf" srcId="{9549C772-0BB9-4910-87FD-2E7CBD5AB7B8}" destId="{C29622B8-4CE9-44A0-AE41-BBA0AB502EF4}" srcOrd="3" destOrd="0" presId="urn:microsoft.com/office/officeart/2018/5/layout/CenteredIconLabelDescriptionList"/>
    <dgm:cxn modelId="{B1693703-2F6C-4CCD-8FAD-BBC946A3045C}" type="presParOf" srcId="{9549C772-0BB9-4910-87FD-2E7CBD5AB7B8}" destId="{05970D6B-2DE0-4EEB-AFBE-3B61958DD354}" srcOrd="4" destOrd="0" presId="urn:microsoft.com/office/officeart/2018/5/layout/CenteredIconLabelDescriptionList"/>
    <dgm:cxn modelId="{020C586D-71AA-4366-B0C8-11BC9643F8E8}" type="presParOf" srcId="{05970D6B-2DE0-4EEB-AFBE-3B61958DD354}" destId="{9FAF6461-3EE6-472B-A55F-D1074C06B6CD}" srcOrd="0" destOrd="0" presId="urn:microsoft.com/office/officeart/2018/5/layout/CenteredIconLabelDescriptionList"/>
    <dgm:cxn modelId="{5D48A175-C912-4DDD-8EDB-9CFDDEC0960C}" type="presParOf" srcId="{05970D6B-2DE0-4EEB-AFBE-3B61958DD354}" destId="{97B2B4EB-8788-4B17-8B91-966F55BE4C3A}" srcOrd="1" destOrd="0" presId="urn:microsoft.com/office/officeart/2018/5/layout/CenteredIconLabelDescriptionList"/>
    <dgm:cxn modelId="{0F942817-9D2E-4C3C-8740-1004CB21C33C}" type="presParOf" srcId="{05970D6B-2DE0-4EEB-AFBE-3B61958DD354}" destId="{043AA0C4-104A-449C-B121-065FA3EB9CCC}" srcOrd="2" destOrd="0" presId="urn:microsoft.com/office/officeart/2018/5/layout/CenteredIconLabelDescriptionList"/>
    <dgm:cxn modelId="{DB8F3726-8D65-4F64-AEAE-7F088E60BAFF}" type="presParOf" srcId="{05970D6B-2DE0-4EEB-AFBE-3B61958DD354}" destId="{39720E5F-CF0A-45FA-9131-4394E308A486}" srcOrd="3" destOrd="0" presId="urn:microsoft.com/office/officeart/2018/5/layout/CenteredIconLabelDescriptionList"/>
    <dgm:cxn modelId="{B6C01FB5-1FF7-4A11-8FCD-B246C3A3FFC3}" type="presParOf" srcId="{05970D6B-2DE0-4EEB-AFBE-3B61958DD354}" destId="{370A92C5-9EE1-40B9-A86E-1C9A80044F6E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AB199E2-D090-4E7C-BCF2-A01F59FFE26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7586CD94-9339-44B7-8161-1C4D3174457A}">
      <dgm:prSet/>
      <dgm:spPr/>
      <dgm:t>
        <a:bodyPr/>
        <a:lstStyle/>
        <a:p>
          <a:r>
            <a:rPr lang="en-US" b="1"/>
            <a:t>Competitors: </a:t>
          </a:r>
          <a:r>
            <a:rPr lang="en-US"/>
            <a:t>Power BI, Tableau, Qlik Sense, SAP Analytics Cloud, Looker</a:t>
          </a:r>
        </a:p>
      </dgm:t>
    </dgm:pt>
    <dgm:pt modelId="{4A75D9D7-837C-476A-803D-D666A99AEF47}" type="parTrans" cxnId="{6E6C7A0C-FC8E-4A73-A2ED-A31A40D41824}">
      <dgm:prSet/>
      <dgm:spPr/>
      <dgm:t>
        <a:bodyPr/>
        <a:lstStyle/>
        <a:p>
          <a:endParaRPr lang="en-US"/>
        </a:p>
      </dgm:t>
    </dgm:pt>
    <dgm:pt modelId="{CF7A1164-9EF9-4A26-9A90-37EE3E590DED}" type="sibTrans" cxnId="{6E6C7A0C-FC8E-4A73-A2ED-A31A40D41824}">
      <dgm:prSet/>
      <dgm:spPr/>
      <dgm:t>
        <a:bodyPr/>
        <a:lstStyle/>
        <a:p>
          <a:endParaRPr lang="en-US"/>
        </a:p>
      </dgm:t>
    </dgm:pt>
    <dgm:pt modelId="{2A956E6C-A0B0-4650-B099-ABE8B0DE5FAE}">
      <dgm:prSet/>
      <dgm:spPr/>
      <dgm:t>
        <a:bodyPr/>
        <a:lstStyle/>
        <a:p>
          <a:r>
            <a:rPr lang="en-US" b="1" dirty="0"/>
            <a:t>Cognos strengths: </a:t>
          </a:r>
          <a:r>
            <a:rPr lang="en-US" dirty="0"/>
            <a:t>AI-driven insights, scalability, governance</a:t>
          </a:r>
        </a:p>
      </dgm:t>
    </dgm:pt>
    <dgm:pt modelId="{7314C075-312A-4CBA-993B-D0A7829B2701}" type="parTrans" cxnId="{2EC9BE81-293C-4694-A2A4-09FDF0042F53}">
      <dgm:prSet/>
      <dgm:spPr/>
      <dgm:t>
        <a:bodyPr/>
        <a:lstStyle/>
        <a:p>
          <a:endParaRPr lang="en-US"/>
        </a:p>
      </dgm:t>
    </dgm:pt>
    <dgm:pt modelId="{12CC4C9B-B1F8-4969-B942-FE328B877B63}" type="sibTrans" cxnId="{2EC9BE81-293C-4694-A2A4-09FDF0042F53}">
      <dgm:prSet/>
      <dgm:spPr/>
      <dgm:t>
        <a:bodyPr/>
        <a:lstStyle/>
        <a:p>
          <a:endParaRPr lang="en-US"/>
        </a:p>
      </dgm:t>
    </dgm:pt>
    <dgm:pt modelId="{0208EE67-DE65-4AA3-9870-96BBF2E167A1}">
      <dgm:prSet/>
      <dgm:spPr/>
      <dgm:t>
        <a:bodyPr/>
        <a:lstStyle/>
        <a:p>
          <a:r>
            <a:rPr lang="en-US"/>
            <a:t>Each tool has unique strengths &amp; limitations</a:t>
          </a:r>
        </a:p>
      </dgm:t>
    </dgm:pt>
    <dgm:pt modelId="{5C7BA149-403C-444E-A609-069C3649CA11}" type="parTrans" cxnId="{CB9FE35F-60CC-4879-9A55-4A83A1B31858}">
      <dgm:prSet/>
      <dgm:spPr/>
      <dgm:t>
        <a:bodyPr/>
        <a:lstStyle/>
        <a:p>
          <a:endParaRPr lang="en-US"/>
        </a:p>
      </dgm:t>
    </dgm:pt>
    <dgm:pt modelId="{B48E6D9B-CC53-461F-8A26-E1EA9533532B}" type="sibTrans" cxnId="{CB9FE35F-60CC-4879-9A55-4A83A1B31858}">
      <dgm:prSet/>
      <dgm:spPr/>
      <dgm:t>
        <a:bodyPr/>
        <a:lstStyle/>
        <a:p>
          <a:endParaRPr lang="en-US"/>
        </a:p>
      </dgm:t>
    </dgm:pt>
    <dgm:pt modelId="{5D87E5A5-7BAB-4CFE-940C-372F67835885}" type="pres">
      <dgm:prSet presAssocID="{7AB199E2-D090-4E7C-BCF2-A01F59FFE26F}" presName="root" presStyleCnt="0">
        <dgm:presLayoutVars>
          <dgm:dir/>
          <dgm:resizeHandles val="exact"/>
        </dgm:presLayoutVars>
      </dgm:prSet>
      <dgm:spPr/>
    </dgm:pt>
    <dgm:pt modelId="{1580B499-3E3A-45BE-94B5-72431C11FFDC}" type="pres">
      <dgm:prSet presAssocID="{7586CD94-9339-44B7-8161-1C4D3174457A}" presName="compNode" presStyleCnt="0"/>
      <dgm:spPr/>
    </dgm:pt>
    <dgm:pt modelId="{D6918314-1541-46B6-A4B1-C283BCB7E8B7}" type="pres">
      <dgm:prSet presAssocID="{7586CD94-9339-44B7-8161-1C4D3174457A}" presName="bgRect" presStyleLbl="bgShp" presStyleIdx="0" presStyleCnt="3"/>
      <dgm:spPr/>
    </dgm:pt>
    <dgm:pt modelId="{527EFED4-ECEB-46B4-808C-EA6C035DE5AF}" type="pres">
      <dgm:prSet presAssocID="{7586CD94-9339-44B7-8161-1C4D3174457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A6DFD0E1-4841-4498-9A9F-47663EE50F6F}" type="pres">
      <dgm:prSet presAssocID="{7586CD94-9339-44B7-8161-1C4D3174457A}" presName="spaceRect" presStyleCnt="0"/>
      <dgm:spPr/>
    </dgm:pt>
    <dgm:pt modelId="{D5709B09-BA78-4B28-BB42-57A7E8FBB927}" type="pres">
      <dgm:prSet presAssocID="{7586CD94-9339-44B7-8161-1C4D3174457A}" presName="parTx" presStyleLbl="revTx" presStyleIdx="0" presStyleCnt="3">
        <dgm:presLayoutVars>
          <dgm:chMax val="0"/>
          <dgm:chPref val="0"/>
        </dgm:presLayoutVars>
      </dgm:prSet>
      <dgm:spPr/>
    </dgm:pt>
    <dgm:pt modelId="{30B74366-7029-4B40-8107-9C1A72095E48}" type="pres">
      <dgm:prSet presAssocID="{CF7A1164-9EF9-4A26-9A90-37EE3E590DED}" presName="sibTrans" presStyleCnt="0"/>
      <dgm:spPr/>
    </dgm:pt>
    <dgm:pt modelId="{EDAF2E69-F2C9-42D2-9344-13762BFE7C4C}" type="pres">
      <dgm:prSet presAssocID="{2A956E6C-A0B0-4650-B099-ABE8B0DE5FAE}" presName="compNode" presStyleCnt="0"/>
      <dgm:spPr/>
    </dgm:pt>
    <dgm:pt modelId="{4130488E-E7CE-4EAF-86EF-B5F997B98873}" type="pres">
      <dgm:prSet presAssocID="{2A956E6C-A0B0-4650-B099-ABE8B0DE5FAE}" presName="bgRect" presStyleLbl="bgShp" presStyleIdx="1" presStyleCnt="3"/>
      <dgm:spPr/>
    </dgm:pt>
    <dgm:pt modelId="{005B18E7-3121-4B57-A363-C1E95F804705}" type="pres">
      <dgm:prSet presAssocID="{2A956E6C-A0B0-4650-B099-ABE8B0DE5FA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86487AA6-E53E-44BB-8B85-DD3277C71F13}" type="pres">
      <dgm:prSet presAssocID="{2A956E6C-A0B0-4650-B099-ABE8B0DE5FAE}" presName="spaceRect" presStyleCnt="0"/>
      <dgm:spPr/>
    </dgm:pt>
    <dgm:pt modelId="{82C38259-CE99-4D2B-89EF-3E66D22BA1C2}" type="pres">
      <dgm:prSet presAssocID="{2A956E6C-A0B0-4650-B099-ABE8B0DE5FAE}" presName="parTx" presStyleLbl="revTx" presStyleIdx="1" presStyleCnt="3">
        <dgm:presLayoutVars>
          <dgm:chMax val="0"/>
          <dgm:chPref val="0"/>
        </dgm:presLayoutVars>
      </dgm:prSet>
      <dgm:spPr/>
    </dgm:pt>
    <dgm:pt modelId="{A1AE57F9-D440-4EAD-B8D3-3B21AB7ACEE9}" type="pres">
      <dgm:prSet presAssocID="{12CC4C9B-B1F8-4969-B942-FE328B877B63}" presName="sibTrans" presStyleCnt="0"/>
      <dgm:spPr/>
    </dgm:pt>
    <dgm:pt modelId="{F3816357-1DF1-468D-9BD2-5BFF19F6E34B}" type="pres">
      <dgm:prSet presAssocID="{0208EE67-DE65-4AA3-9870-96BBF2E167A1}" presName="compNode" presStyleCnt="0"/>
      <dgm:spPr/>
    </dgm:pt>
    <dgm:pt modelId="{6C362617-EC2E-4989-BEFD-2E5499882410}" type="pres">
      <dgm:prSet presAssocID="{0208EE67-DE65-4AA3-9870-96BBF2E167A1}" presName="bgRect" presStyleLbl="bgShp" presStyleIdx="2" presStyleCnt="3"/>
      <dgm:spPr/>
    </dgm:pt>
    <dgm:pt modelId="{C8C9832A-315D-4D84-9138-28EE69452826}" type="pres">
      <dgm:prSet presAssocID="{0208EE67-DE65-4AA3-9870-96BBF2E167A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7916B701-B813-4A08-8B7A-388506A1719B}" type="pres">
      <dgm:prSet presAssocID="{0208EE67-DE65-4AA3-9870-96BBF2E167A1}" presName="spaceRect" presStyleCnt="0"/>
      <dgm:spPr/>
    </dgm:pt>
    <dgm:pt modelId="{9E610572-D143-4811-B13B-834ADD72B15C}" type="pres">
      <dgm:prSet presAssocID="{0208EE67-DE65-4AA3-9870-96BBF2E167A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E10CF03-0391-43C1-B6B6-B466A1640724}" type="presOf" srcId="{2A956E6C-A0B0-4650-B099-ABE8B0DE5FAE}" destId="{82C38259-CE99-4D2B-89EF-3E66D22BA1C2}" srcOrd="0" destOrd="0" presId="urn:microsoft.com/office/officeart/2018/2/layout/IconVerticalSolidList"/>
    <dgm:cxn modelId="{6E6C7A0C-FC8E-4A73-A2ED-A31A40D41824}" srcId="{7AB199E2-D090-4E7C-BCF2-A01F59FFE26F}" destId="{7586CD94-9339-44B7-8161-1C4D3174457A}" srcOrd="0" destOrd="0" parTransId="{4A75D9D7-837C-476A-803D-D666A99AEF47}" sibTransId="{CF7A1164-9EF9-4A26-9A90-37EE3E590DED}"/>
    <dgm:cxn modelId="{CB9FE35F-60CC-4879-9A55-4A83A1B31858}" srcId="{7AB199E2-D090-4E7C-BCF2-A01F59FFE26F}" destId="{0208EE67-DE65-4AA3-9870-96BBF2E167A1}" srcOrd="2" destOrd="0" parTransId="{5C7BA149-403C-444E-A609-069C3649CA11}" sibTransId="{B48E6D9B-CC53-461F-8A26-E1EA9533532B}"/>
    <dgm:cxn modelId="{25EE796F-E925-41BD-894F-FD1DEB00B98F}" type="presOf" srcId="{7586CD94-9339-44B7-8161-1C4D3174457A}" destId="{D5709B09-BA78-4B28-BB42-57A7E8FBB927}" srcOrd="0" destOrd="0" presId="urn:microsoft.com/office/officeart/2018/2/layout/IconVerticalSolidList"/>
    <dgm:cxn modelId="{2EC9BE81-293C-4694-A2A4-09FDF0042F53}" srcId="{7AB199E2-D090-4E7C-BCF2-A01F59FFE26F}" destId="{2A956E6C-A0B0-4650-B099-ABE8B0DE5FAE}" srcOrd="1" destOrd="0" parTransId="{7314C075-312A-4CBA-993B-D0A7829B2701}" sibTransId="{12CC4C9B-B1F8-4969-B942-FE328B877B63}"/>
    <dgm:cxn modelId="{100F8E8C-56C3-4C7E-88C4-930BCBB1DEFD}" type="presOf" srcId="{0208EE67-DE65-4AA3-9870-96BBF2E167A1}" destId="{9E610572-D143-4811-B13B-834ADD72B15C}" srcOrd="0" destOrd="0" presId="urn:microsoft.com/office/officeart/2018/2/layout/IconVerticalSolidList"/>
    <dgm:cxn modelId="{C281C9BC-7232-4592-AA06-8664CA06F5D9}" type="presOf" srcId="{7AB199E2-D090-4E7C-BCF2-A01F59FFE26F}" destId="{5D87E5A5-7BAB-4CFE-940C-372F67835885}" srcOrd="0" destOrd="0" presId="urn:microsoft.com/office/officeart/2018/2/layout/IconVerticalSolidList"/>
    <dgm:cxn modelId="{7C3965BC-2D1C-42E8-B740-62EE8158D4D9}" type="presParOf" srcId="{5D87E5A5-7BAB-4CFE-940C-372F67835885}" destId="{1580B499-3E3A-45BE-94B5-72431C11FFDC}" srcOrd="0" destOrd="0" presId="urn:microsoft.com/office/officeart/2018/2/layout/IconVerticalSolidList"/>
    <dgm:cxn modelId="{7C5FC99C-3931-4F88-9A47-5891DF941BDE}" type="presParOf" srcId="{1580B499-3E3A-45BE-94B5-72431C11FFDC}" destId="{D6918314-1541-46B6-A4B1-C283BCB7E8B7}" srcOrd="0" destOrd="0" presId="urn:microsoft.com/office/officeart/2018/2/layout/IconVerticalSolidList"/>
    <dgm:cxn modelId="{0A875AF0-674A-417B-A3C9-EDB647B65F7E}" type="presParOf" srcId="{1580B499-3E3A-45BE-94B5-72431C11FFDC}" destId="{527EFED4-ECEB-46B4-808C-EA6C035DE5AF}" srcOrd="1" destOrd="0" presId="urn:microsoft.com/office/officeart/2018/2/layout/IconVerticalSolidList"/>
    <dgm:cxn modelId="{9727A7F1-38B7-4933-B81B-1F0E9FFDB816}" type="presParOf" srcId="{1580B499-3E3A-45BE-94B5-72431C11FFDC}" destId="{A6DFD0E1-4841-4498-9A9F-47663EE50F6F}" srcOrd="2" destOrd="0" presId="urn:microsoft.com/office/officeart/2018/2/layout/IconVerticalSolidList"/>
    <dgm:cxn modelId="{FCC5844E-357F-4DDC-8AB6-66360774A54D}" type="presParOf" srcId="{1580B499-3E3A-45BE-94B5-72431C11FFDC}" destId="{D5709B09-BA78-4B28-BB42-57A7E8FBB927}" srcOrd="3" destOrd="0" presId="urn:microsoft.com/office/officeart/2018/2/layout/IconVerticalSolidList"/>
    <dgm:cxn modelId="{5B9E9754-43C8-4695-8049-513CBF32EECB}" type="presParOf" srcId="{5D87E5A5-7BAB-4CFE-940C-372F67835885}" destId="{30B74366-7029-4B40-8107-9C1A72095E48}" srcOrd="1" destOrd="0" presId="urn:microsoft.com/office/officeart/2018/2/layout/IconVerticalSolidList"/>
    <dgm:cxn modelId="{28B83285-2498-49B6-BC2C-7143ED3D8739}" type="presParOf" srcId="{5D87E5A5-7BAB-4CFE-940C-372F67835885}" destId="{EDAF2E69-F2C9-42D2-9344-13762BFE7C4C}" srcOrd="2" destOrd="0" presId="urn:microsoft.com/office/officeart/2018/2/layout/IconVerticalSolidList"/>
    <dgm:cxn modelId="{34B9155B-C804-49A7-B9F4-61EA42D9E9C9}" type="presParOf" srcId="{EDAF2E69-F2C9-42D2-9344-13762BFE7C4C}" destId="{4130488E-E7CE-4EAF-86EF-B5F997B98873}" srcOrd="0" destOrd="0" presId="urn:microsoft.com/office/officeart/2018/2/layout/IconVerticalSolidList"/>
    <dgm:cxn modelId="{DAC8CE46-4CC0-437F-BF44-E36CF2CCC8D0}" type="presParOf" srcId="{EDAF2E69-F2C9-42D2-9344-13762BFE7C4C}" destId="{005B18E7-3121-4B57-A363-C1E95F804705}" srcOrd="1" destOrd="0" presId="urn:microsoft.com/office/officeart/2018/2/layout/IconVerticalSolidList"/>
    <dgm:cxn modelId="{FACB9EF9-066B-4E90-BEAA-BD8C669ABF7A}" type="presParOf" srcId="{EDAF2E69-F2C9-42D2-9344-13762BFE7C4C}" destId="{86487AA6-E53E-44BB-8B85-DD3277C71F13}" srcOrd="2" destOrd="0" presId="urn:microsoft.com/office/officeart/2018/2/layout/IconVerticalSolidList"/>
    <dgm:cxn modelId="{510CE5C6-9EE0-4159-9399-9AD5EC3E2593}" type="presParOf" srcId="{EDAF2E69-F2C9-42D2-9344-13762BFE7C4C}" destId="{82C38259-CE99-4D2B-89EF-3E66D22BA1C2}" srcOrd="3" destOrd="0" presId="urn:microsoft.com/office/officeart/2018/2/layout/IconVerticalSolidList"/>
    <dgm:cxn modelId="{F107A3C6-1DD7-4B66-8429-13389AC95097}" type="presParOf" srcId="{5D87E5A5-7BAB-4CFE-940C-372F67835885}" destId="{A1AE57F9-D440-4EAD-B8D3-3B21AB7ACEE9}" srcOrd="3" destOrd="0" presId="urn:microsoft.com/office/officeart/2018/2/layout/IconVerticalSolidList"/>
    <dgm:cxn modelId="{C7EBBBCD-FA20-4739-AD3F-E0DEB23C988D}" type="presParOf" srcId="{5D87E5A5-7BAB-4CFE-940C-372F67835885}" destId="{F3816357-1DF1-468D-9BD2-5BFF19F6E34B}" srcOrd="4" destOrd="0" presId="urn:microsoft.com/office/officeart/2018/2/layout/IconVerticalSolidList"/>
    <dgm:cxn modelId="{69287246-A389-41D1-9887-9F62F0AD4302}" type="presParOf" srcId="{F3816357-1DF1-468D-9BD2-5BFF19F6E34B}" destId="{6C362617-EC2E-4989-BEFD-2E5499882410}" srcOrd="0" destOrd="0" presId="urn:microsoft.com/office/officeart/2018/2/layout/IconVerticalSolidList"/>
    <dgm:cxn modelId="{E72FCE8C-B54D-42B5-8761-07E336DCAB42}" type="presParOf" srcId="{F3816357-1DF1-468D-9BD2-5BFF19F6E34B}" destId="{C8C9832A-315D-4D84-9138-28EE69452826}" srcOrd="1" destOrd="0" presId="urn:microsoft.com/office/officeart/2018/2/layout/IconVerticalSolidList"/>
    <dgm:cxn modelId="{276EE949-73D9-4632-BD47-4DAD6EBA6AFE}" type="presParOf" srcId="{F3816357-1DF1-468D-9BD2-5BFF19F6E34B}" destId="{7916B701-B813-4A08-8B7A-388506A1719B}" srcOrd="2" destOrd="0" presId="urn:microsoft.com/office/officeart/2018/2/layout/IconVerticalSolidList"/>
    <dgm:cxn modelId="{49E79F90-4E5B-4D38-9DCD-6C6ACB2FF0E6}" type="presParOf" srcId="{F3816357-1DF1-468D-9BD2-5BFF19F6E34B}" destId="{9E610572-D143-4811-B13B-834ADD72B15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803D6C2-3164-4AE8-9324-02BA9067E77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D4B4F34C-D4E7-42B1-A1E1-AE9CBBA3B26F}">
      <dgm:prSet/>
      <dgm:spPr/>
      <dgm:t>
        <a:bodyPr/>
        <a:lstStyle/>
        <a:p>
          <a:r>
            <a:rPr lang="en-US"/>
            <a:t>Higher starting cost than Power BI</a:t>
          </a:r>
        </a:p>
      </dgm:t>
    </dgm:pt>
    <dgm:pt modelId="{AA822E5D-710A-45D4-87E4-68962D9B6EC9}" type="parTrans" cxnId="{FFC3927D-4287-4FD1-9473-4C455BDA9401}">
      <dgm:prSet/>
      <dgm:spPr/>
      <dgm:t>
        <a:bodyPr/>
        <a:lstStyle/>
        <a:p>
          <a:endParaRPr lang="en-US"/>
        </a:p>
      </dgm:t>
    </dgm:pt>
    <dgm:pt modelId="{AEA32445-E336-4E33-822D-1E1A65F11A4F}" type="sibTrans" cxnId="{FFC3927D-4287-4FD1-9473-4C455BDA9401}">
      <dgm:prSet/>
      <dgm:spPr/>
      <dgm:t>
        <a:bodyPr/>
        <a:lstStyle/>
        <a:p>
          <a:endParaRPr lang="en-US"/>
        </a:p>
      </dgm:t>
    </dgm:pt>
    <dgm:pt modelId="{63BB0544-B3DA-415A-98AE-B87671226EEB}">
      <dgm:prSet/>
      <dgm:spPr/>
      <dgm:t>
        <a:bodyPr/>
        <a:lstStyle/>
        <a:p>
          <a:r>
            <a:rPr lang="en-US"/>
            <a:t>Less visual creativity than Tableau</a:t>
          </a:r>
        </a:p>
      </dgm:t>
    </dgm:pt>
    <dgm:pt modelId="{C866DC95-8A8E-4E98-A96F-5C52CB83DA4D}" type="parTrans" cxnId="{FAA5969E-AF9B-4BF6-8E02-23AA3CB2FEC3}">
      <dgm:prSet/>
      <dgm:spPr/>
      <dgm:t>
        <a:bodyPr/>
        <a:lstStyle/>
        <a:p>
          <a:endParaRPr lang="en-US"/>
        </a:p>
      </dgm:t>
    </dgm:pt>
    <dgm:pt modelId="{4CC33D5D-00A2-4CD2-814E-48F5F9668CEE}" type="sibTrans" cxnId="{FAA5969E-AF9B-4BF6-8E02-23AA3CB2FEC3}">
      <dgm:prSet/>
      <dgm:spPr/>
      <dgm:t>
        <a:bodyPr/>
        <a:lstStyle/>
        <a:p>
          <a:endParaRPr lang="en-US"/>
        </a:p>
      </dgm:t>
    </dgm:pt>
    <dgm:pt modelId="{2EE4717F-D79B-46ED-9440-08494F89886B}">
      <dgm:prSet/>
      <dgm:spPr/>
      <dgm:t>
        <a:bodyPr/>
        <a:lstStyle/>
        <a:p>
          <a:r>
            <a:rPr lang="en-US"/>
            <a:t>Smaller community than Microsoft tools</a:t>
          </a:r>
        </a:p>
      </dgm:t>
    </dgm:pt>
    <dgm:pt modelId="{C4EF310D-A37D-4E0F-8AF8-9700059FD983}" type="parTrans" cxnId="{B58D072A-8BAC-43B2-BC2C-DC85B462BEE1}">
      <dgm:prSet/>
      <dgm:spPr/>
      <dgm:t>
        <a:bodyPr/>
        <a:lstStyle/>
        <a:p>
          <a:endParaRPr lang="en-US"/>
        </a:p>
      </dgm:t>
    </dgm:pt>
    <dgm:pt modelId="{E9792BDE-8CDF-416F-B70E-C36730B70C23}" type="sibTrans" cxnId="{B58D072A-8BAC-43B2-BC2C-DC85B462BEE1}">
      <dgm:prSet/>
      <dgm:spPr/>
      <dgm:t>
        <a:bodyPr/>
        <a:lstStyle/>
        <a:p>
          <a:endParaRPr lang="en-US"/>
        </a:p>
      </dgm:t>
    </dgm:pt>
    <dgm:pt modelId="{45623D80-FB54-497B-B796-8CF92C250F7C}" type="pres">
      <dgm:prSet presAssocID="{D803D6C2-3164-4AE8-9324-02BA9067E770}" presName="root" presStyleCnt="0">
        <dgm:presLayoutVars>
          <dgm:dir/>
          <dgm:resizeHandles val="exact"/>
        </dgm:presLayoutVars>
      </dgm:prSet>
      <dgm:spPr/>
    </dgm:pt>
    <dgm:pt modelId="{D30F460C-4860-4034-A0C7-E403B355A855}" type="pres">
      <dgm:prSet presAssocID="{D4B4F34C-D4E7-42B1-A1E1-AE9CBBA3B26F}" presName="compNode" presStyleCnt="0"/>
      <dgm:spPr/>
    </dgm:pt>
    <dgm:pt modelId="{E54CF5CB-0423-4E08-A1E9-FEE604288B62}" type="pres">
      <dgm:prSet presAssocID="{D4B4F34C-D4E7-42B1-A1E1-AE9CBBA3B2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41BA3188-5C64-4087-BCD2-B9A79A404E2B}" type="pres">
      <dgm:prSet presAssocID="{D4B4F34C-D4E7-42B1-A1E1-AE9CBBA3B26F}" presName="spaceRect" presStyleCnt="0"/>
      <dgm:spPr/>
    </dgm:pt>
    <dgm:pt modelId="{4D764C3D-D723-4018-8BD3-61320A4DF887}" type="pres">
      <dgm:prSet presAssocID="{D4B4F34C-D4E7-42B1-A1E1-AE9CBBA3B26F}" presName="textRect" presStyleLbl="revTx" presStyleIdx="0" presStyleCnt="3">
        <dgm:presLayoutVars>
          <dgm:chMax val="1"/>
          <dgm:chPref val="1"/>
        </dgm:presLayoutVars>
      </dgm:prSet>
      <dgm:spPr/>
    </dgm:pt>
    <dgm:pt modelId="{B44255BE-5B46-4986-B597-C2B744045EE3}" type="pres">
      <dgm:prSet presAssocID="{AEA32445-E336-4E33-822D-1E1A65F11A4F}" presName="sibTrans" presStyleCnt="0"/>
      <dgm:spPr/>
    </dgm:pt>
    <dgm:pt modelId="{8CB860C5-5220-4918-81A2-7957A9081240}" type="pres">
      <dgm:prSet presAssocID="{63BB0544-B3DA-415A-98AE-B87671226EEB}" presName="compNode" presStyleCnt="0"/>
      <dgm:spPr/>
    </dgm:pt>
    <dgm:pt modelId="{4782BCD0-B6F6-44B1-BD57-33D0F91FD20B}" type="pres">
      <dgm:prSet presAssocID="{63BB0544-B3DA-415A-98AE-B87671226EE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9C5B2BF1-7B1C-4EF8-9B90-2AFAAD2C7691}" type="pres">
      <dgm:prSet presAssocID="{63BB0544-B3DA-415A-98AE-B87671226EEB}" presName="spaceRect" presStyleCnt="0"/>
      <dgm:spPr/>
    </dgm:pt>
    <dgm:pt modelId="{2BA90303-75D0-442F-83EA-A1C12B801735}" type="pres">
      <dgm:prSet presAssocID="{63BB0544-B3DA-415A-98AE-B87671226EEB}" presName="textRect" presStyleLbl="revTx" presStyleIdx="1" presStyleCnt="3">
        <dgm:presLayoutVars>
          <dgm:chMax val="1"/>
          <dgm:chPref val="1"/>
        </dgm:presLayoutVars>
      </dgm:prSet>
      <dgm:spPr/>
    </dgm:pt>
    <dgm:pt modelId="{1E3C8BF6-6EC5-470C-965E-F3945E2A7E84}" type="pres">
      <dgm:prSet presAssocID="{4CC33D5D-00A2-4CD2-814E-48F5F9668CEE}" presName="sibTrans" presStyleCnt="0"/>
      <dgm:spPr/>
    </dgm:pt>
    <dgm:pt modelId="{38115E2E-299C-40D8-ABE6-BBB7741F4613}" type="pres">
      <dgm:prSet presAssocID="{2EE4717F-D79B-46ED-9440-08494F89886B}" presName="compNode" presStyleCnt="0"/>
      <dgm:spPr/>
    </dgm:pt>
    <dgm:pt modelId="{E4CC3DE9-C78D-49CF-9865-23590E2A754B}" type="pres">
      <dgm:prSet presAssocID="{2EE4717F-D79B-46ED-9440-08494F8988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5DDE7D79-8D9F-4996-8090-6D3203C90ADC}" type="pres">
      <dgm:prSet presAssocID="{2EE4717F-D79B-46ED-9440-08494F89886B}" presName="spaceRect" presStyleCnt="0"/>
      <dgm:spPr/>
    </dgm:pt>
    <dgm:pt modelId="{522856E1-A441-4E2C-A5E0-4A3160E218DF}" type="pres">
      <dgm:prSet presAssocID="{2EE4717F-D79B-46ED-9440-08494F89886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354EC02-DBEF-4943-A8EF-7871CF06F934}" type="presOf" srcId="{D4B4F34C-D4E7-42B1-A1E1-AE9CBBA3B26F}" destId="{4D764C3D-D723-4018-8BD3-61320A4DF887}" srcOrd="0" destOrd="0" presId="urn:microsoft.com/office/officeart/2018/2/layout/IconLabelList"/>
    <dgm:cxn modelId="{84411C07-EFCD-480F-AA06-8B3F77272293}" type="presOf" srcId="{D803D6C2-3164-4AE8-9324-02BA9067E770}" destId="{45623D80-FB54-497B-B796-8CF92C250F7C}" srcOrd="0" destOrd="0" presId="urn:microsoft.com/office/officeart/2018/2/layout/IconLabelList"/>
    <dgm:cxn modelId="{B58D072A-8BAC-43B2-BC2C-DC85B462BEE1}" srcId="{D803D6C2-3164-4AE8-9324-02BA9067E770}" destId="{2EE4717F-D79B-46ED-9440-08494F89886B}" srcOrd="2" destOrd="0" parTransId="{C4EF310D-A37D-4E0F-8AF8-9700059FD983}" sibTransId="{E9792BDE-8CDF-416F-B70E-C36730B70C23}"/>
    <dgm:cxn modelId="{C0431E4C-F75E-4447-8045-DED750EF6C7F}" type="presOf" srcId="{63BB0544-B3DA-415A-98AE-B87671226EEB}" destId="{2BA90303-75D0-442F-83EA-A1C12B801735}" srcOrd="0" destOrd="0" presId="urn:microsoft.com/office/officeart/2018/2/layout/IconLabelList"/>
    <dgm:cxn modelId="{FFC3927D-4287-4FD1-9473-4C455BDA9401}" srcId="{D803D6C2-3164-4AE8-9324-02BA9067E770}" destId="{D4B4F34C-D4E7-42B1-A1E1-AE9CBBA3B26F}" srcOrd="0" destOrd="0" parTransId="{AA822E5D-710A-45D4-87E4-68962D9B6EC9}" sibTransId="{AEA32445-E336-4E33-822D-1E1A65F11A4F}"/>
    <dgm:cxn modelId="{FAA5969E-AF9B-4BF6-8E02-23AA3CB2FEC3}" srcId="{D803D6C2-3164-4AE8-9324-02BA9067E770}" destId="{63BB0544-B3DA-415A-98AE-B87671226EEB}" srcOrd="1" destOrd="0" parTransId="{C866DC95-8A8E-4E98-A96F-5C52CB83DA4D}" sibTransId="{4CC33D5D-00A2-4CD2-814E-48F5F9668CEE}"/>
    <dgm:cxn modelId="{97C315F8-6ED4-4FDE-93FA-2F99C5E88362}" type="presOf" srcId="{2EE4717F-D79B-46ED-9440-08494F89886B}" destId="{522856E1-A441-4E2C-A5E0-4A3160E218DF}" srcOrd="0" destOrd="0" presId="urn:microsoft.com/office/officeart/2018/2/layout/IconLabelList"/>
    <dgm:cxn modelId="{78DB2964-501E-4316-A423-3ECB6D8BADDA}" type="presParOf" srcId="{45623D80-FB54-497B-B796-8CF92C250F7C}" destId="{D30F460C-4860-4034-A0C7-E403B355A855}" srcOrd="0" destOrd="0" presId="urn:microsoft.com/office/officeart/2018/2/layout/IconLabelList"/>
    <dgm:cxn modelId="{328A9114-C683-4DEA-8E18-33E703C2CFDA}" type="presParOf" srcId="{D30F460C-4860-4034-A0C7-E403B355A855}" destId="{E54CF5CB-0423-4E08-A1E9-FEE604288B62}" srcOrd="0" destOrd="0" presId="urn:microsoft.com/office/officeart/2018/2/layout/IconLabelList"/>
    <dgm:cxn modelId="{A875D398-570F-421F-8BD3-E1EE9FD2D044}" type="presParOf" srcId="{D30F460C-4860-4034-A0C7-E403B355A855}" destId="{41BA3188-5C64-4087-BCD2-B9A79A404E2B}" srcOrd="1" destOrd="0" presId="urn:microsoft.com/office/officeart/2018/2/layout/IconLabelList"/>
    <dgm:cxn modelId="{DD762473-3F98-43B5-A265-DA8EDB5E738B}" type="presParOf" srcId="{D30F460C-4860-4034-A0C7-E403B355A855}" destId="{4D764C3D-D723-4018-8BD3-61320A4DF887}" srcOrd="2" destOrd="0" presId="urn:microsoft.com/office/officeart/2018/2/layout/IconLabelList"/>
    <dgm:cxn modelId="{EA2A0986-8B88-457E-B3C6-2D38D171792A}" type="presParOf" srcId="{45623D80-FB54-497B-B796-8CF92C250F7C}" destId="{B44255BE-5B46-4986-B597-C2B744045EE3}" srcOrd="1" destOrd="0" presId="urn:microsoft.com/office/officeart/2018/2/layout/IconLabelList"/>
    <dgm:cxn modelId="{6CEBEF4D-05C5-4B21-9AF2-ECE6A85FF6B0}" type="presParOf" srcId="{45623D80-FB54-497B-B796-8CF92C250F7C}" destId="{8CB860C5-5220-4918-81A2-7957A9081240}" srcOrd="2" destOrd="0" presId="urn:microsoft.com/office/officeart/2018/2/layout/IconLabelList"/>
    <dgm:cxn modelId="{249C8A98-3301-4E38-B9DE-BA10F5827A33}" type="presParOf" srcId="{8CB860C5-5220-4918-81A2-7957A9081240}" destId="{4782BCD0-B6F6-44B1-BD57-33D0F91FD20B}" srcOrd="0" destOrd="0" presId="urn:microsoft.com/office/officeart/2018/2/layout/IconLabelList"/>
    <dgm:cxn modelId="{7A7AC14C-AE72-45A2-8D18-83E7B736CBA0}" type="presParOf" srcId="{8CB860C5-5220-4918-81A2-7957A9081240}" destId="{9C5B2BF1-7B1C-4EF8-9B90-2AFAAD2C7691}" srcOrd="1" destOrd="0" presId="urn:microsoft.com/office/officeart/2018/2/layout/IconLabelList"/>
    <dgm:cxn modelId="{B9FDA327-9F9B-4BAC-930C-EE90332497A0}" type="presParOf" srcId="{8CB860C5-5220-4918-81A2-7957A9081240}" destId="{2BA90303-75D0-442F-83EA-A1C12B801735}" srcOrd="2" destOrd="0" presId="urn:microsoft.com/office/officeart/2018/2/layout/IconLabelList"/>
    <dgm:cxn modelId="{B3CB57FB-DA71-4A8A-A69D-32C8E90108F8}" type="presParOf" srcId="{45623D80-FB54-497B-B796-8CF92C250F7C}" destId="{1E3C8BF6-6EC5-470C-965E-F3945E2A7E84}" srcOrd="3" destOrd="0" presId="urn:microsoft.com/office/officeart/2018/2/layout/IconLabelList"/>
    <dgm:cxn modelId="{E43D63C6-43CF-4016-8B8B-FFDA59F9CD7A}" type="presParOf" srcId="{45623D80-FB54-497B-B796-8CF92C250F7C}" destId="{38115E2E-299C-40D8-ABE6-BBB7741F4613}" srcOrd="4" destOrd="0" presId="urn:microsoft.com/office/officeart/2018/2/layout/IconLabelList"/>
    <dgm:cxn modelId="{6B627E50-6A72-4061-A53E-175B7BDB2B18}" type="presParOf" srcId="{38115E2E-299C-40D8-ABE6-BBB7741F4613}" destId="{E4CC3DE9-C78D-49CF-9865-23590E2A754B}" srcOrd="0" destOrd="0" presId="urn:microsoft.com/office/officeart/2018/2/layout/IconLabelList"/>
    <dgm:cxn modelId="{1FE3FF94-947C-4B0B-9728-EE9576354360}" type="presParOf" srcId="{38115E2E-299C-40D8-ABE6-BBB7741F4613}" destId="{5DDE7D79-8D9F-4996-8090-6D3203C90ADC}" srcOrd="1" destOrd="0" presId="urn:microsoft.com/office/officeart/2018/2/layout/IconLabelList"/>
    <dgm:cxn modelId="{B44A125A-A49D-48F5-83AE-B90DE8E56A67}" type="presParOf" srcId="{38115E2E-299C-40D8-ABE6-BBB7741F4613}" destId="{522856E1-A441-4E2C-A5E0-4A3160E218DF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EB3C5B0-0A1E-4C4B-B964-0DF031E1156C}" type="doc">
      <dgm:prSet loTypeId="urn:microsoft.com/office/officeart/2016/7/layout/VerticalHollowAction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AC8D0A0-7463-4F82-A724-70760D8EEEA6}">
      <dgm:prSet/>
      <dgm:spPr/>
      <dgm:t>
        <a:bodyPr/>
        <a:lstStyle/>
        <a:p>
          <a:r>
            <a:rPr lang="en-US" b="1" dirty="0"/>
            <a:t>Start</a:t>
          </a:r>
        </a:p>
      </dgm:t>
    </dgm:pt>
    <dgm:pt modelId="{41BFBD7F-61C9-4E14-9916-CA79B65C9636}" type="parTrans" cxnId="{7C4A1799-3C58-4BAC-AB56-871708867B0C}">
      <dgm:prSet/>
      <dgm:spPr/>
      <dgm:t>
        <a:bodyPr/>
        <a:lstStyle/>
        <a:p>
          <a:endParaRPr lang="en-US"/>
        </a:p>
      </dgm:t>
    </dgm:pt>
    <dgm:pt modelId="{261F22BA-0593-4414-9C0E-9FAFBA792C0A}" type="sibTrans" cxnId="{7C4A1799-3C58-4BAC-AB56-871708867B0C}">
      <dgm:prSet/>
      <dgm:spPr/>
      <dgm:t>
        <a:bodyPr/>
        <a:lstStyle/>
        <a:p>
          <a:endParaRPr lang="en-US"/>
        </a:p>
      </dgm:t>
    </dgm:pt>
    <dgm:pt modelId="{B3ED6101-C8EA-40E2-99F4-1E32288F4069}">
      <dgm:prSet/>
      <dgm:spPr/>
      <dgm:t>
        <a:bodyPr/>
        <a:lstStyle/>
        <a:p>
          <a:r>
            <a:rPr lang="en-US"/>
            <a:t>Start small, scale later</a:t>
          </a:r>
        </a:p>
      </dgm:t>
    </dgm:pt>
    <dgm:pt modelId="{AFB1AED6-6F87-4D2A-9337-B8EF0CC48B31}" type="parTrans" cxnId="{30E124EE-BB13-47F0-A28B-55B5DB41C1A0}">
      <dgm:prSet/>
      <dgm:spPr/>
      <dgm:t>
        <a:bodyPr/>
        <a:lstStyle/>
        <a:p>
          <a:endParaRPr lang="en-US"/>
        </a:p>
      </dgm:t>
    </dgm:pt>
    <dgm:pt modelId="{154D73EB-8858-4697-9FAB-B90CA85F87F4}" type="sibTrans" cxnId="{30E124EE-BB13-47F0-A28B-55B5DB41C1A0}">
      <dgm:prSet/>
      <dgm:spPr/>
      <dgm:t>
        <a:bodyPr/>
        <a:lstStyle/>
        <a:p>
          <a:endParaRPr lang="en-US"/>
        </a:p>
      </dgm:t>
    </dgm:pt>
    <dgm:pt modelId="{5C97A6CC-C5FA-40AE-B30A-A84B0BC25056}">
      <dgm:prSet/>
      <dgm:spPr/>
      <dgm:t>
        <a:bodyPr/>
        <a:lstStyle/>
        <a:p>
          <a:r>
            <a:rPr lang="en-US" b="1" dirty="0"/>
            <a:t>Use</a:t>
          </a:r>
        </a:p>
      </dgm:t>
    </dgm:pt>
    <dgm:pt modelId="{00B96140-B5EE-4017-ABBB-F8DE7D7C4016}" type="parTrans" cxnId="{00370A3D-DC11-4C17-98ED-E065420E4401}">
      <dgm:prSet/>
      <dgm:spPr/>
      <dgm:t>
        <a:bodyPr/>
        <a:lstStyle/>
        <a:p>
          <a:endParaRPr lang="en-US"/>
        </a:p>
      </dgm:t>
    </dgm:pt>
    <dgm:pt modelId="{9D7353B7-4267-435D-B2CF-FA3362304768}" type="sibTrans" cxnId="{00370A3D-DC11-4C17-98ED-E065420E4401}">
      <dgm:prSet/>
      <dgm:spPr/>
      <dgm:t>
        <a:bodyPr/>
        <a:lstStyle/>
        <a:p>
          <a:endParaRPr lang="en-US"/>
        </a:p>
      </dgm:t>
    </dgm:pt>
    <dgm:pt modelId="{D00AA917-981E-4A64-AD2E-8B26CED0C2DE}">
      <dgm:prSet/>
      <dgm:spPr/>
      <dgm:t>
        <a:bodyPr/>
        <a:lstStyle/>
        <a:p>
          <a:r>
            <a:rPr lang="en-US"/>
            <a:t>Use correct license per role</a:t>
          </a:r>
        </a:p>
      </dgm:t>
    </dgm:pt>
    <dgm:pt modelId="{C3940A19-36B2-427B-B47B-693675D56BEC}" type="parTrans" cxnId="{C348A63A-E7EC-4EE6-9C82-E8DD1862CF2D}">
      <dgm:prSet/>
      <dgm:spPr/>
      <dgm:t>
        <a:bodyPr/>
        <a:lstStyle/>
        <a:p>
          <a:endParaRPr lang="en-US"/>
        </a:p>
      </dgm:t>
    </dgm:pt>
    <dgm:pt modelId="{313C75AF-4F03-4FE8-91CA-07E04828112D}" type="sibTrans" cxnId="{C348A63A-E7EC-4EE6-9C82-E8DD1862CF2D}">
      <dgm:prSet/>
      <dgm:spPr/>
      <dgm:t>
        <a:bodyPr/>
        <a:lstStyle/>
        <a:p>
          <a:endParaRPr lang="en-US"/>
        </a:p>
      </dgm:t>
    </dgm:pt>
    <dgm:pt modelId="{E31A8D94-D552-4191-B955-A6794CC98CB0}">
      <dgm:prSet/>
      <dgm:spPr/>
      <dgm:t>
        <a:bodyPr/>
        <a:lstStyle/>
        <a:p>
          <a:r>
            <a:rPr lang="en-US" b="1" dirty="0"/>
            <a:t>Integrate</a:t>
          </a:r>
        </a:p>
      </dgm:t>
    </dgm:pt>
    <dgm:pt modelId="{7E5399C2-99CE-45AE-9B71-BC77B4358783}" type="parTrans" cxnId="{A07031B0-4675-45F8-8940-4ECF11BFB52D}">
      <dgm:prSet/>
      <dgm:spPr/>
      <dgm:t>
        <a:bodyPr/>
        <a:lstStyle/>
        <a:p>
          <a:endParaRPr lang="en-US"/>
        </a:p>
      </dgm:t>
    </dgm:pt>
    <dgm:pt modelId="{D9961C04-89E8-4EA6-BD04-D9D85F1C94CC}" type="sibTrans" cxnId="{A07031B0-4675-45F8-8940-4ECF11BFB52D}">
      <dgm:prSet/>
      <dgm:spPr/>
      <dgm:t>
        <a:bodyPr/>
        <a:lstStyle/>
        <a:p>
          <a:endParaRPr lang="en-US"/>
        </a:p>
      </dgm:t>
    </dgm:pt>
    <dgm:pt modelId="{1C719ED6-BBAC-45F5-BD4A-5D65A71F50FD}">
      <dgm:prSet/>
      <dgm:spPr/>
      <dgm:t>
        <a:bodyPr/>
        <a:lstStyle/>
        <a:p>
          <a:r>
            <a:rPr lang="en-US"/>
            <a:t>Integrate all key data sources</a:t>
          </a:r>
        </a:p>
      </dgm:t>
    </dgm:pt>
    <dgm:pt modelId="{16CD2AF4-66FA-4EB0-AB73-A55A0E291BA3}" type="parTrans" cxnId="{DA6878AB-E91C-487D-869C-8EB413F22617}">
      <dgm:prSet/>
      <dgm:spPr/>
      <dgm:t>
        <a:bodyPr/>
        <a:lstStyle/>
        <a:p>
          <a:endParaRPr lang="en-US"/>
        </a:p>
      </dgm:t>
    </dgm:pt>
    <dgm:pt modelId="{A3810676-104F-4B12-8125-24D944897E13}" type="sibTrans" cxnId="{DA6878AB-E91C-487D-869C-8EB413F22617}">
      <dgm:prSet/>
      <dgm:spPr/>
      <dgm:t>
        <a:bodyPr/>
        <a:lstStyle/>
        <a:p>
          <a:endParaRPr lang="en-US"/>
        </a:p>
      </dgm:t>
    </dgm:pt>
    <dgm:pt modelId="{3DA98715-C53E-47CC-9A27-C35DACE92E89}">
      <dgm:prSet/>
      <dgm:spPr/>
      <dgm:t>
        <a:bodyPr/>
        <a:lstStyle/>
        <a:p>
          <a:r>
            <a:rPr lang="en-US" b="1" dirty="0"/>
            <a:t>Train</a:t>
          </a:r>
        </a:p>
      </dgm:t>
    </dgm:pt>
    <dgm:pt modelId="{019430DA-747E-4165-A395-F15AA4897C04}" type="parTrans" cxnId="{CE548CF6-21B2-405C-97A3-A2C6D178D84D}">
      <dgm:prSet/>
      <dgm:spPr/>
      <dgm:t>
        <a:bodyPr/>
        <a:lstStyle/>
        <a:p>
          <a:endParaRPr lang="en-US"/>
        </a:p>
      </dgm:t>
    </dgm:pt>
    <dgm:pt modelId="{81077374-23C7-4790-A82D-31393BBD8B65}" type="sibTrans" cxnId="{CE548CF6-21B2-405C-97A3-A2C6D178D84D}">
      <dgm:prSet/>
      <dgm:spPr/>
      <dgm:t>
        <a:bodyPr/>
        <a:lstStyle/>
        <a:p>
          <a:endParaRPr lang="en-US"/>
        </a:p>
      </dgm:t>
    </dgm:pt>
    <dgm:pt modelId="{D3E27B4F-8EFE-40FC-9AFF-20A3ACEAE9F7}">
      <dgm:prSet/>
      <dgm:spPr/>
      <dgm:t>
        <a:bodyPr/>
        <a:lstStyle/>
        <a:p>
          <a:r>
            <a:rPr lang="en-US"/>
            <a:t>Train staff on AI insights</a:t>
          </a:r>
        </a:p>
      </dgm:t>
    </dgm:pt>
    <dgm:pt modelId="{7DC6506A-9A85-4DAA-B4D3-6557EBE1B7A2}" type="parTrans" cxnId="{D9C57003-052A-4060-A317-957304A5FC2D}">
      <dgm:prSet/>
      <dgm:spPr/>
      <dgm:t>
        <a:bodyPr/>
        <a:lstStyle/>
        <a:p>
          <a:endParaRPr lang="en-US"/>
        </a:p>
      </dgm:t>
    </dgm:pt>
    <dgm:pt modelId="{D1418F75-8F94-46CE-B3DE-858F6A7F91AB}" type="sibTrans" cxnId="{D9C57003-052A-4060-A317-957304A5FC2D}">
      <dgm:prSet/>
      <dgm:spPr/>
      <dgm:t>
        <a:bodyPr/>
        <a:lstStyle/>
        <a:p>
          <a:endParaRPr lang="en-US"/>
        </a:p>
      </dgm:t>
    </dgm:pt>
    <dgm:pt modelId="{032127B9-F790-4F29-8D76-8BE7F1D34B38}" type="pres">
      <dgm:prSet presAssocID="{7EB3C5B0-0A1E-4C4B-B964-0DF031E1156C}" presName="Name0" presStyleCnt="0">
        <dgm:presLayoutVars>
          <dgm:dir/>
          <dgm:animLvl val="lvl"/>
          <dgm:resizeHandles val="exact"/>
        </dgm:presLayoutVars>
      </dgm:prSet>
      <dgm:spPr/>
    </dgm:pt>
    <dgm:pt modelId="{3BD094CB-77E3-4F9E-99EA-A79D96BBC232}" type="pres">
      <dgm:prSet presAssocID="{3AC8D0A0-7463-4F82-A724-70760D8EEEA6}" presName="linNode" presStyleCnt="0"/>
      <dgm:spPr/>
    </dgm:pt>
    <dgm:pt modelId="{FD313D97-0A21-4EF1-94D9-3B755E72B00C}" type="pres">
      <dgm:prSet presAssocID="{3AC8D0A0-7463-4F82-A724-70760D8EEEA6}" presName="parentText" presStyleLbl="solidFgAcc1" presStyleIdx="0" presStyleCnt="4">
        <dgm:presLayoutVars>
          <dgm:chMax val="1"/>
          <dgm:bulletEnabled/>
        </dgm:presLayoutVars>
      </dgm:prSet>
      <dgm:spPr/>
    </dgm:pt>
    <dgm:pt modelId="{F8354AE9-8366-4856-A8C9-785BD80A5447}" type="pres">
      <dgm:prSet presAssocID="{3AC8D0A0-7463-4F82-A724-70760D8EEEA6}" presName="descendantText" presStyleLbl="alignNode1" presStyleIdx="0" presStyleCnt="4">
        <dgm:presLayoutVars>
          <dgm:bulletEnabled/>
        </dgm:presLayoutVars>
      </dgm:prSet>
      <dgm:spPr/>
    </dgm:pt>
    <dgm:pt modelId="{6882FCDD-E004-4123-BB61-649724D0F9E3}" type="pres">
      <dgm:prSet presAssocID="{261F22BA-0593-4414-9C0E-9FAFBA792C0A}" presName="sp" presStyleCnt="0"/>
      <dgm:spPr/>
    </dgm:pt>
    <dgm:pt modelId="{A5AE48DF-DB4E-4407-BEA7-2F1CABE735F4}" type="pres">
      <dgm:prSet presAssocID="{5C97A6CC-C5FA-40AE-B30A-A84B0BC25056}" presName="linNode" presStyleCnt="0"/>
      <dgm:spPr/>
    </dgm:pt>
    <dgm:pt modelId="{7A345A04-86FA-4532-A36A-6F14BB24DDCD}" type="pres">
      <dgm:prSet presAssocID="{5C97A6CC-C5FA-40AE-B30A-A84B0BC25056}" presName="parentText" presStyleLbl="solidFgAcc1" presStyleIdx="1" presStyleCnt="4">
        <dgm:presLayoutVars>
          <dgm:chMax val="1"/>
          <dgm:bulletEnabled/>
        </dgm:presLayoutVars>
      </dgm:prSet>
      <dgm:spPr/>
    </dgm:pt>
    <dgm:pt modelId="{497E6E48-DB38-4D53-A867-F7391A7E4068}" type="pres">
      <dgm:prSet presAssocID="{5C97A6CC-C5FA-40AE-B30A-A84B0BC25056}" presName="descendantText" presStyleLbl="alignNode1" presStyleIdx="1" presStyleCnt="4">
        <dgm:presLayoutVars>
          <dgm:bulletEnabled/>
        </dgm:presLayoutVars>
      </dgm:prSet>
      <dgm:spPr/>
    </dgm:pt>
    <dgm:pt modelId="{3A20F661-85C4-45CC-B480-620102A1AD92}" type="pres">
      <dgm:prSet presAssocID="{9D7353B7-4267-435D-B2CF-FA3362304768}" presName="sp" presStyleCnt="0"/>
      <dgm:spPr/>
    </dgm:pt>
    <dgm:pt modelId="{2F699AB4-657B-4A9D-BCD9-3DB8698F33D2}" type="pres">
      <dgm:prSet presAssocID="{E31A8D94-D552-4191-B955-A6794CC98CB0}" presName="linNode" presStyleCnt="0"/>
      <dgm:spPr/>
    </dgm:pt>
    <dgm:pt modelId="{506A702F-4711-43A3-A6CA-38496F498FD6}" type="pres">
      <dgm:prSet presAssocID="{E31A8D94-D552-4191-B955-A6794CC98CB0}" presName="parentText" presStyleLbl="solidFgAcc1" presStyleIdx="2" presStyleCnt="4">
        <dgm:presLayoutVars>
          <dgm:chMax val="1"/>
          <dgm:bulletEnabled/>
        </dgm:presLayoutVars>
      </dgm:prSet>
      <dgm:spPr/>
    </dgm:pt>
    <dgm:pt modelId="{5481567C-37B6-4407-9449-B50A7D0ACF2A}" type="pres">
      <dgm:prSet presAssocID="{E31A8D94-D552-4191-B955-A6794CC98CB0}" presName="descendantText" presStyleLbl="alignNode1" presStyleIdx="2" presStyleCnt="4">
        <dgm:presLayoutVars>
          <dgm:bulletEnabled/>
        </dgm:presLayoutVars>
      </dgm:prSet>
      <dgm:spPr/>
    </dgm:pt>
    <dgm:pt modelId="{3120EA59-5E08-4DB7-8433-6BC294164E79}" type="pres">
      <dgm:prSet presAssocID="{D9961C04-89E8-4EA6-BD04-D9D85F1C94CC}" presName="sp" presStyleCnt="0"/>
      <dgm:spPr/>
    </dgm:pt>
    <dgm:pt modelId="{4CE6ACC5-36AA-41F1-9286-1F0AFAC59E0E}" type="pres">
      <dgm:prSet presAssocID="{3DA98715-C53E-47CC-9A27-C35DACE92E89}" presName="linNode" presStyleCnt="0"/>
      <dgm:spPr/>
    </dgm:pt>
    <dgm:pt modelId="{F368913F-D631-49BA-93DB-E9F94ADC4552}" type="pres">
      <dgm:prSet presAssocID="{3DA98715-C53E-47CC-9A27-C35DACE92E89}" presName="parentText" presStyleLbl="solidFgAcc1" presStyleIdx="3" presStyleCnt="4">
        <dgm:presLayoutVars>
          <dgm:chMax val="1"/>
          <dgm:bulletEnabled/>
        </dgm:presLayoutVars>
      </dgm:prSet>
      <dgm:spPr/>
    </dgm:pt>
    <dgm:pt modelId="{18D0B510-5556-4903-8E20-E5C98EE1DB0D}" type="pres">
      <dgm:prSet presAssocID="{3DA98715-C53E-47CC-9A27-C35DACE92E89}" presName="descendantText" presStyleLbl="alignNode1" presStyleIdx="3" presStyleCnt="4">
        <dgm:presLayoutVars>
          <dgm:bulletEnabled/>
        </dgm:presLayoutVars>
      </dgm:prSet>
      <dgm:spPr/>
    </dgm:pt>
  </dgm:ptLst>
  <dgm:cxnLst>
    <dgm:cxn modelId="{D9C57003-052A-4060-A317-957304A5FC2D}" srcId="{3DA98715-C53E-47CC-9A27-C35DACE92E89}" destId="{D3E27B4F-8EFE-40FC-9AFF-20A3ACEAE9F7}" srcOrd="0" destOrd="0" parTransId="{7DC6506A-9A85-4DAA-B4D3-6557EBE1B7A2}" sibTransId="{D1418F75-8F94-46CE-B3DE-858F6A7F91AB}"/>
    <dgm:cxn modelId="{52433505-075A-4AAE-B977-EECC553568FC}" type="presOf" srcId="{3AC8D0A0-7463-4F82-A724-70760D8EEEA6}" destId="{FD313D97-0A21-4EF1-94D9-3B755E72B00C}" srcOrd="0" destOrd="0" presId="urn:microsoft.com/office/officeart/2016/7/layout/VerticalHollowActionList"/>
    <dgm:cxn modelId="{BC81A809-C50B-4FD0-956F-970D4262A952}" type="presOf" srcId="{D3E27B4F-8EFE-40FC-9AFF-20A3ACEAE9F7}" destId="{18D0B510-5556-4903-8E20-E5C98EE1DB0D}" srcOrd="0" destOrd="0" presId="urn:microsoft.com/office/officeart/2016/7/layout/VerticalHollowActionList"/>
    <dgm:cxn modelId="{36B7C60B-F508-4D0B-B161-25158582FE93}" type="presOf" srcId="{3DA98715-C53E-47CC-9A27-C35DACE92E89}" destId="{F368913F-D631-49BA-93DB-E9F94ADC4552}" srcOrd="0" destOrd="0" presId="urn:microsoft.com/office/officeart/2016/7/layout/VerticalHollowActionList"/>
    <dgm:cxn modelId="{222BAD13-6265-4C96-80C5-91BFD60C3A87}" type="presOf" srcId="{1C719ED6-BBAC-45F5-BD4A-5D65A71F50FD}" destId="{5481567C-37B6-4407-9449-B50A7D0ACF2A}" srcOrd="0" destOrd="0" presId="urn:microsoft.com/office/officeart/2016/7/layout/VerticalHollowActionList"/>
    <dgm:cxn modelId="{6568C636-6C67-40BA-86B3-DABC947B2490}" type="presOf" srcId="{7EB3C5B0-0A1E-4C4B-B964-0DF031E1156C}" destId="{032127B9-F790-4F29-8D76-8BE7F1D34B38}" srcOrd="0" destOrd="0" presId="urn:microsoft.com/office/officeart/2016/7/layout/VerticalHollowActionList"/>
    <dgm:cxn modelId="{C348A63A-E7EC-4EE6-9C82-E8DD1862CF2D}" srcId="{5C97A6CC-C5FA-40AE-B30A-A84B0BC25056}" destId="{D00AA917-981E-4A64-AD2E-8B26CED0C2DE}" srcOrd="0" destOrd="0" parTransId="{C3940A19-36B2-427B-B47B-693675D56BEC}" sibTransId="{313C75AF-4F03-4FE8-91CA-07E04828112D}"/>
    <dgm:cxn modelId="{00370A3D-DC11-4C17-98ED-E065420E4401}" srcId="{7EB3C5B0-0A1E-4C4B-B964-0DF031E1156C}" destId="{5C97A6CC-C5FA-40AE-B30A-A84B0BC25056}" srcOrd="1" destOrd="0" parTransId="{00B96140-B5EE-4017-ABBB-F8DE7D7C4016}" sibTransId="{9D7353B7-4267-435D-B2CF-FA3362304768}"/>
    <dgm:cxn modelId="{5F42B53D-A1E1-4D05-915A-71CE08953C8A}" type="presOf" srcId="{E31A8D94-D552-4191-B955-A6794CC98CB0}" destId="{506A702F-4711-43A3-A6CA-38496F498FD6}" srcOrd="0" destOrd="0" presId="urn:microsoft.com/office/officeart/2016/7/layout/VerticalHollowActionList"/>
    <dgm:cxn modelId="{8B0C6453-32FD-4D82-9DAC-5074E938A981}" type="presOf" srcId="{5C97A6CC-C5FA-40AE-B30A-A84B0BC25056}" destId="{7A345A04-86FA-4532-A36A-6F14BB24DDCD}" srcOrd="0" destOrd="0" presId="urn:microsoft.com/office/officeart/2016/7/layout/VerticalHollowActionList"/>
    <dgm:cxn modelId="{4D34957E-EB95-4DA4-8095-9ABEA5E0EAFF}" type="presOf" srcId="{B3ED6101-C8EA-40E2-99F4-1E32288F4069}" destId="{F8354AE9-8366-4856-A8C9-785BD80A5447}" srcOrd="0" destOrd="0" presId="urn:microsoft.com/office/officeart/2016/7/layout/VerticalHollowActionList"/>
    <dgm:cxn modelId="{7C4A1799-3C58-4BAC-AB56-871708867B0C}" srcId="{7EB3C5B0-0A1E-4C4B-B964-0DF031E1156C}" destId="{3AC8D0A0-7463-4F82-A724-70760D8EEEA6}" srcOrd="0" destOrd="0" parTransId="{41BFBD7F-61C9-4E14-9916-CA79B65C9636}" sibTransId="{261F22BA-0593-4414-9C0E-9FAFBA792C0A}"/>
    <dgm:cxn modelId="{DA6878AB-E91C-487D-869C-8EB413F22617}" srcId="{E31A8D94-D552-4191-B955-A6794CC98CB0}" destId="{1C719ED6-BBAC-45F5-BD4A-5D65A71F50FD}" srcOrd="0" destOrd="0" parTransId="{16CD2AF4-66FA-4EB0-AB73-A55A0E291BA3}" sibTransId="{A3810676-104F-4B12-8125-24D944897E13}"/>
    <dgm:cxn modelId="{A07031B0-4675-45F8-8940-4ECF11BFB52D}" srcId="{7EB3C5B0-0A1E-4C4B-B964-0DF031E1156C}" destId="{E31A8D94-D552-4191-B955-A6794CC98CB0}" srcOrd="2" destOrd="0" parTransId="{7E5399C2-99CE-45AE-9B71-BC77B4358783}" sibTransId="{D9961C04-89E8-4EA6-BD04-D9D85F1C94CC}"/>
    <dgm:cxn modelId="{4D8A6FB8-B696-44EC-851D-1DC6F22D7A30}" type="presOf" srcId="{D00AA917-981E-4A64-AD2E-8B26CED0C2DE}" destId="{497E6E48-DB38-4D53-A867-F7391A7E4068}" srcOrd="0" destOrd="0" presId="urn:microsoft.com/office/officeart/2016/7/layout/VerticalHollowActionList"/>
    <dgm:cxn modelId="{30E124EE-BB13-47F0-A28B-55B5DB41C1A0}" srcId="{3AC8D0A0-7463-4F82-A724-70760D8EEEA6}" destId="{B3ED6101-C8EA-40E2-99F4-1E32288F4069}" srcOrd="0" destOrd="0" parTransId="{AFB1AED6-6F87-4D2A-9337-B8EF0CC48B31}" sibTransId="{154D73EB-8858-4697-9FAB-B90CA85F87F4}"/>
    <dgm:cxn modelId="{CE548CF6-21B2-405C-97A3-A2C6D178D84D}" srcId="{7EB3C5B0-0A1E-4C4B-B964-0DF031E1156C}" destId="{3DA98715-C53E-47CC-9A27-C35DACE92E89}" srcOrd="3" destOrd="0" parTransId="{019430DA-747E-4165-A395-F15AA4897C04}" sibTransId="{81077374-23C7-4790-A82D-31393BBD8B65}"/>
    <dgm:cxn modelId="{D7408902-87DE-442D-A37B-C75C6C178009}" type="presParOf" srcId="{032127B9-F790-4F29-8D76-8BE7F1D34B38}" destId="{3BD094CB-77E3-4F9E-99EA-A79D96BBC232}" srcOrd="0" destOrd="0" presId="urn:microsoft.com/office/officeart/2016/7/layout/VerticalHollowActionList"/>
    <dgm:cxn modelId="{4DA7B777-5EA1-4B24-A1D7-3FD33264A82B}" type="presParOf" srcId="{3BD094CB-77E3-4F9E-99EA-A79D96BBC232}" destId="{FD313D97-0A21-4EF1-94D9-3B755E72B00C}" srcOrd="0" destOrd="0" presId="urn:microsoft.com/office/officeart/2016/7/layout/VerticalHollowActionList"/>
    <dgm:cxn modelId="{21CA5DC4-FC00-48C5-A526-FB05978E9CF9}" type="presParOf" srcId="{3BD094CB-77E3-4F9E-99EA-A79D96BBC232}" destId="{F8354AE9-8366-4856-A8C9-785BD80A5447}" srcOrd="1" destOrd="0" presId="urn:microsoft.com/office/officeart/2016/7/layout/VerticalHollowActionList"/>
    <dgm:cxn modelId="{1FB0E30F-9554-4124-8DFC-6AC96CA8B1D8}" type="presParOf" srcId="{032127B9-F790-4F29-8D76-8BE7F1D34B38}" destId="{6882FCDD-E004-4123-BB61-649724D0F9E3}" srcOrd="1" destOrd="0" presId="urn:microsoft.com/office/officeart/2016/7/layout/VerticalHollowActionList"/>
    <dgm:cxn modelId="{0E009585-77B4-4275-BAA8-E7E3440D41FB}" type="presParOf" srcId="{032127B9-F790-4F29-8D76-8BE7F1D34B38}" destId="{A5AE48DF-DB4E-4407-BEA7-2F1CABE735F4}" srcOrd="2" destOrd="0" presId="urn:microsoft.com/office/officeart/2016/7/layout/VerticalHollowActionList"/>
    <dgm:cxn modelId="{1C45C17B-0D38-464A-8F58-8E7F41E12FBE}" type="presParOf" srcId="{A5AE48DF-DB4E-4407-BEA7-2F1CABE735F4}" destId="{7A345A04-86FA-4532-A36A-6F14BB24DDCD}" srcOrd="0" destOrd="0" presId="urn:microsoft.com/office/officeart/2016/7/layout/VerticalHollowActionList"/>
    <dgm:cxn modelId="{33F5EC61-EDA1-48E1-9481-CE1774FD3335}" type="presParOf" srcId="{A5AE48DF-DB4E-4407-BEA7-2F1CABE735F4}" destId="{497E6E48-DB38-4D53-A867-F7391A7E4068}" srcOrd="1" destOrd="0" presId="urn:microsoft.com/office/officeart/2016/7/layout/VerticalHollowActionList"/>
    <dgm:cxn modelId="{9E76D5FF-875C-4151-AD8D-34EA3A6FB39B}" type="presParOf" srcId="{032127B9-F790-4F29-8D76-8BE7F1D34B38}" destId="{3A20F661-85C4-45CC-B480-620102A1AD92}" srcOrd="3" destOrd="0" presId="urn:microsoft.com/office/officeart/2016/7/layout/VerticalHollowActionList"/>
    <dgm:cxn modelId="{FBFBE6E5-EBF8-44E9-8485-13145D7CD496}" type="presParOf" srcId="{032127B9-F790-4F29-8D76-8BE7F1D34B38}" destId="{2F699AB4-657B-4A9D-BCD9-3DB8698F33D2}" srcOrd="4" destOrd="0" presId="urn:microsoft.com/office/officeart/2016/7/layout/VerticalHollowActionList"/>
    <dgm:cxn modelId="{820127FE-A901-489F-A001-C9A7C48416BA}" type="presParOf" srcId="{2F699AB4-657B-4A9D-BCD9-3DB8698F33D2}" destId="{506A702F-4711-43A3-A6CA-38496F498FD6}" srcOrd="0" destOrd="0" presId="urn:microsoft.com/office/officeart/2016/7/layout/VerticalHollowActionList"/>
    <dgm:cxn modelId="{14355132-32A6-4BBB-A75E-42F338CAFA7A}" type="presParOf" srcId="{2F699AB4-657B-4A9D-BCD9-3DB8698F33D2}" destId="{5481567C-37B6-4407-9449-B50A7D0ACF2A}" srcOrd="1" destOrd="0" presId="urn:microsoft.com/office/officeart/2016/7/layout/VerticalHollowActionList"/>
    <dgm:cxn modelId="{22E0092A-CF07-4972-97AA-5C033A775183}" type="presParOf" srcId="{032127B9-F790-4F29-8D76-8BE7F1D34B38}" destId="{3120EA59-5E08-4DB7-8433-6BC294164E79}" srcOrd="5" destOrd="0" presId="urn:microsoft.com/office/officeart/2016/7/layout/VerticalHollowActionList"/>
    <dgm:cxn modelId="{273C9208-3976-470E-B62E-460BC20EFD7D}" type="presParOf" srcId="{032127B9-F790-4F29-8D76-8BE7F1D34B38}" destId="{4CE6ACC5-36AA-41F1-9286-1F0AFAC59E0E}" srcOrd="6" destOrd="0" presId="urn:microsoft.com/office/officeart/2016/7/layout/VerticalHollowActionList"/>
    <dgm:cxn modelId="{312EAA85-671C-4833-9858-FEDC4FB40A32}" type="presParOf" srcId="{4CE6ACC5-36AA-41F1-9286-1F0AFAC59E0E}" destId="{F368913F-D631-49BA-93DB-E9F94ADC4552}" srcOrd="0" destOrd="0" presId="urn:microsoft.com/office/officeart/2016/7/layout/VerticalHollowActionList"/>
    <dgm:cxn modelId="{279231D2-3B32-4DCC-9B3B-AE5A7E46E592}" type="presParOf" srcId="{4CE6ACC5-36AA-41F1-9286-1F0AFAC59E0E}" destId="{18D0B510-5556-4903-8E20-E5C98EE1DB0D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C96346C-300C-4EEA-A032-A05CA2F36330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B44A8274-BDFF-4452-8D75-C038949A1789}">
      <dgm:prSet/>
      <dgm:spPr/>
      <dgm:t>
        <a:bodyPr/>
        <a:lstStyle/>
        <a:p>
          <a:r>
            <a:rPr lang="en-US"/>
            <a:t>Cognos: More than BI—predictive &amp; governance tool</a:t>
          </a:r>
        </a:p>
      </dgm:t>
    </dgm:pt>
    <dgm:pt modelId="{0DE8AE98-E84A-42C4-8DD5-423A0C97B172}" type="parTrans" cxnId="{28C2876C-0CC2-40F5-8251-9F983DEBECD9}">
      <dgm:prSet/>
      <dgm:spPr/>
      <dgm:t>
        <a:bodyPr/>
        <a:lstStyle/>
        <a:p>
          <a:endParaRPr lang="en-US"/>
        </a:p>
      </dgm:t>
    </dgm:pt>
    <dgm:pt modelId="{86576A8D-FBE9-4495-9E66-E60EDE3B5685}" type="sibTrans" cxnId="{28C2876C-0CC2-40F5-8251-9F983DEBECD9}">
      <dgm:prSet/>
      <dgm:spPr/>
      <dgm:t>
        <a:bodyPr/>
        <a:lstStyle/>
        <a:p>
          <a:endParaRPr lang="en-US"/>
        </a:p>
      </dgm:t>
    </dgm:pt>
    <dgm:pt modelId="{68515723-DD32-47BF-9B13-DBAE23BA7254}">
      <dgm:prSet/>
      <dgm:spPr/>
      <dgm:t>
        <a:bodyPr/>
        <a:lstStyle/>
        <a:p>
          <a:r>
            <a:rPr lang="en-US"/>
            <a:t>Ideal for compliance-heavy industries</a:t>
          </a:r>
        </a:p>
      </dgm:t>
    </dgm:pt>
    <dgm:pt modelId="{902DC459-B0DF-40B5-B5B0-E246345C8071}" type="parTrans" cxnId="{72290DCF-0F01-4DDC-981B-238D034AD320}">
      <dgm:prSet/>
      <dgm:spPr/>
      <dgm:t>
        <a:bodyPr/>
        <a:lstStyle/>
        <a:p>
          <a:endParaRPr lang="en-US"/>
        </a:p>
      </dgm:t>
    </dgm:pt>
    <dgm:pt modelId="{FA37BF86-083D-42BE-8353-83C7B2A5AD85}" type="sibTrans" cxnId="{72290DCF-0F01-4DDC-981B-238D034AD320}">
      <dgm:prSet/>
      <dgm:spPr/>
      <dgm:t>
        <a:bodyPr/>
        <a:lstStyle/>
        <a:p>
          <a:endParaRPr lang="en-US"/>
        </a:p>
      </dgm:t>
    </dgm:pt>
    <dgm:pt modelId="{06786AC9-AC1D-48B8-8CFC-3729DDF29EC8}">
      <dgm:prSet/>
      <dgm:spPr/>
      <dgm:t>
        <a:bodyPr/>
        <a:lstStyle/>
        <a:p>
          <a:r>
            <a:rPr lang="en-US"/>
            <a:t>Strategic choice despite higher cost</a:t>
          </a:r>
        </a:p>
      </dgm:t>
    </dgm:pt>
    <dgm:pt modelId="{6F8FF434-D6E6-412F-A8B3-7CCF400886B3}" type="parTrans" cxnId="{0D8FC957-B696-479D-B113-60257411A459}">
      <dgm:prSet/>
      <dgm:spPr/>
      <dgm:t>
        <a:bodyPr/>
        <a:lstStyle/>
        <a:p>
          <a:endParaRPr lang="en-US"/>
        </a:p>
      </dgm:t>
    </dgm:pt>
    <dgm:pt modelId="{4FC2C77B-DB97-49B1-86E2-E8BCB569E87B}" type="sibTrans" cxnId="{0D8FC957-B696-479D-B113-60257411A459}">
      <dgm:prSet/>
      <dgm:spPr/>
      <dgm:t>
        <a:bodyPr/>
        <a:lstStyle/>
        <a:p>
          <a:endParaRPr lang="en-US"/>
        </a:p>
      </dgm:t>
    </dgm:pt>
    <dgm:pt modelId="{0A1C8B07-CF11-4CDB-BD30-595593799C94}" type="pres">
      <dgm:prSet presAssocID="{7C96346C-300C-4EEA-A032-A05CA2F36330}" presName="root" presStyleCnt="0">
        <dgm:presLayoutVars>
          <dgm:dir/>
          <dgm:resizeHandles val="exact"/>
        </dgm:presLayoutVars>
      </dgm:prSet>
      <dgm:spPr/>
    </dgm:pt>
    <dgm:pt modelId="{E64B5555-1098-4961-97C2-9F37FDF040F5}" type="pres">
      <dgm:prSet presAssocID="{B44A8274-BDFF-4452-8D75-C038949A1789}" presName="compNode" presStyleCnt="0"/>
      <dgm:spPr/>
    </dgm:pt>
    <dgm:pt modelId="{BC674FE7-3D5D-46E4-90C2-EA1EE07B8DC9}" type="pres">
      <dgm:prSet presAssocID="{B44A8274-BDFF-4452-8D75-C038949A17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6AA87310-7C9C-436A-AB2C-9C9A8FFB9AF9}" type="pres">
      <dgm:prSet presAssocID="{B44A8274-BDFF-4452-8D75-C038949A1789}" presName="spaceRect" presStyleCnt="0"/>
      <dgm:spPr/>
    </dgm:pt>
    <dgm:pt modelId="{A9D90C32-1A90-4B82-B523-20DFC44AA872}" type="pres">
      <dgm:prSet presAssocID="{B44A8274-BDFF-4452-8D75-C038949A1789}" presName="textRect" presStyleLbl="revTx" presStyleIdx="0" presStyleCnt="3">
        <dgm:presLayoutVars>
          <dgm:chMax val="1"/>
          <dgm:chPref val="1"/>
        </dgm:presLayoutVars>
      </dgm:prSet>
      <dgm:spPr/>
    </dgm:pt>
    <dgm:pt modelId="{C7D668D6-DCF5-46B2-9972-DD384B0B7879}" type="pres">
      <dgm:prSet presAssocID="{86576A8D-FBE9-4495-9E66-E60EDE3B5685}" presName="sibTrans" presStyleCnt="0"/>
      <dgm:spPr/>
    </dgm:pt>
    <dgm:pt modelId="{EDCB3ABF-7A87-4135-93DB-115EA4E2972F}" type="pres">
      <dgm:prSet presAssocID="{68515723-DD32-47BF-9B13-DBAE23BA7254}" presName="compNode" presStyleCnt="0"/>
      <dgm:spPr/>
    </dgm:pt>
    <dgm:pt modelId="{463E805C-F02B-466F-9931-7CDFC21E79C1}" type="pres">
      <dgm:prSet presAssocID="{68515723-DD32-47BF-9B13-DBAE23BA725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973F7ACA-BE08-432E-9C93-1D2351ABB763}" type="pres">
      <dgm:prSet presAssocID="{68515723-DD32-47BF-9B13-DBAE23BA7254}" presName="spaceRect" presStyleCnt="0"/>
      <dgm:spPr/>
    </dgm:pt>
    <dgm:pt modelId="{8A5F9FAD-599F-4E2F-8C3C-4E7DFFD6C90E}" type="pres">
      <dgm:prSet presAssocID="{68515723-DD32-47BF-9B13-DBAE23BA7254}" presName="textRect" presStyleLbl="revTx" presStyleIdx="1" presStyleCnt="3">
        <dgm:presLayoutVars>
          <dgm:chMax val="1"/>
          <dgm:chPref val="1"/>
        </dgm:presLayoutVars>
      </dgm:prSet>
      <dgm:spPr/>
    </dgm:pt>
    <dgm:pt modelId="{84DD0F95-9E09-4305-AAC2-5EBAB0E34964}" type="pres">
      <dgm:prSet presAssocID="{FA37BF86-083D-42BE-8353-83C7B2A5AD85}" presName="sibTrans" presStyleCnt="0"/>
      <dgm:spPr/>
    </dgm:pt>
    <dgm:pt modelId="{29470C6B-8069-4137-BC0A-FE953D4B20FB}" type="pres">
      <dgm:prSet presAssocID="{06786AC9-AC1D-48B8-8CFC-3729DDF29EC8}" presName="compNode" presStyleCnt="0"/>
      <dgm:spPr/>
    </dgm:pt>
    <dgm:pt modelId="{26971E8D-5DDF-40B3-A327-FE125387EAFD}" type="pres">
      <dgm:prSet presAssocID="{06786AC9-AC1D-48B8-8CFC-3729DDF29EC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C99B193C-6166-47B4-902A-0EF5DF4BC300}" type="pres">
      <dgm:prSet presAssocID="{06786AC9-AC1D-48B8-8CFC-3729DDF29EC8}" presName="spaceRect" presStyleCnt="0"/>
      <dgm:spPr/>
    </dgm:pt>
    <dgm:pt modelId="{46BC5864-C1FE-412E-8957-1E3031B3F33D}" type="pres">
      <dgm:prSet presAssocID="{06786AC9-AC1D-48B8-8CFC-3729DDF29EC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DD44F011-6833-4ABF-BAE2-DE695746B8D9}" type="presOf" srcId="{06786AC9-AC1D-48B8-8CFC-3729DDF29EC8}" destId="{46BC5864-C1FE-412E-8957-1E3031B3F33D}" srcOrd="0" destOrd="0" presId="urn:microsoft.com/office/officeart/2018/2/layout/IconLabelList"/>
    <dgm:cxn modelId="{C70A053F-B1F1-44D9-BDAC-E0E60DEFB57B}" type="presOf" srcId="{7C96346C-300C-4EEA-A032-A05CA2F36330}" destId="{0A1C8B07-CF11-4CDB-BD30-595593799C94}" srcOrd="0" destOrd="0" presId="urn:microsoft.com/office/officeart/2018/2/layout/IconLabelList"/>
    <dgm:cxn modelId="{28C2876C-0CC2-40F5-8251-9F983DEBECD9}" srcId="{7C96346C-300C-4EEA-A032-A05CA2F36330}" destId="{B44A8274-BDFF-4452-8D75-C038949A1789}" srcOrd="0" destOrd="0" parTransId="{0DE8AE98-E84A-42C4-8DD5-423A0C97B172}" sibTransId="{86576A8D-FBE9-4495-9E66-E60EDE3B5685}"/>
    <dgm:cxn modelId="{7DFA9453-D6B9-4C09-966F-AA357B9E7AA4}" type="presOf" srcId="{B44A8274-BDFF-4452-8D75-C038949A1789}" destId="{A9D90C32-1A90-4B82-B523-20DFC44AA872}" srcOrd="0" destOrd="0" presId="urn:microsoft.com/office/officeart/2018/2/layout/IconLabelList"/>
    <dgm:cxn modelId="{0D8FC957-B696-479D-B113-60257411A459}" srcId="{7C96346C-300C-4EEA-A032-A05CA2F36330}" destId="{06786AC9-AC1D-48B8-8CFC-3729DDF29EC8}" srcOrd="2" destOrd="0" parTransId="{6F8FF434-D6E6-412F-A8B3-7CCF400886B3}" sibTransId="{4FC2C77B-DB97-49B1-86E2-E8BCB569E87B}"/>
    <dgm:cxn modelId="{1E168C8F-EEBD-433A-9CD7-F8B4C84ECC30}" type="presOf" srcId="{68515723-DD32-47BF-9B13-DBAE23BA7254}" destId="{8A5F9FAD-599F-4E2F-8C3C-4E7DFFD6C90E}" srcOrd="0" destOrd="0" presId="urn:microsoft.com/office/officeart/2018/2/layout/IconLabelList"/>
    <dgm:cxn modelId="{72290DCF-0F01-4DDC-981B-238D034AD320}" srcId="{7C96346C-300C-4EEA-A032-A05CA2F36330}" destId="{68515723-DD32-47BF-9B13-DBAE23BA7254}" srcOrd="1" destOrd="0" parTransId="{902DC459-B0DF-40B5-B5B0-E246345C8071}" sibTransId="{FA37BF86-083D-42BE-8353-83C7B2A5AD85}"/>
    <dgm:cxn modelId="{2498308B-0988-429D-847C-FDFD4EAF7842}" type="presParOf" srcId="{0A1C8B07-CF11-4CDB-BD30-595593799C94}" destId="{E64B5555-1098-4961-97C2-9F37FDF040F5}" srcOrd="0" destOrd="0" presId="urn:microsoft.com/office/officeart/2018/2/layout/IconLabelList"/>
    <dgm:cxn modelId="{0CD728F4-1F5B-4FB2-B45E-C54379A4EF70}" type="presParOf" srcId="{E64B5555-1098-4961-97C2-9F37FDF040F5}" destId="{BC674FE7-3D5D-46E4-90C2-EA1EE07B8DC9}" srcOrd="0" destOrd="0" presId="urn:microsoft.com/office/officeart/2018/2/layout/IconLabelList"/>
    <dgm:cxn modelId="{91B04D77-26F0-4E5E-A68A-D2F9ECBA4A37}" type="presParOf" srcId="{E64B5555-1098-4961-97C2-9F37FDF040F5}" destId="{6AA87310-7C9C-436A-AB2C-9C9A8FFB9AF9}" srcOrd="1" destOrd="0" presId="urn:microsoft.com/office/officeart/2018/2/layout/IconLabelList"/>
    <dgm:cxn modelId="{29A99191-D775-48BB-9DD6-500FC42B29CB}" type="presParOf" srcId="{E64B5555-1098-4961-97C2-9F37FDF040F5}" destId="{A9D90C32-1A90-4B82-B523-20DFC44AA872}" srcOrd="2" destOrd="0" presId="urn:microsoft.com/office/officeart/2018/2/layout/IconLabelList"/>
    <dgm:cxn modelId="{B8E47211-F0A6-4DD2-BD6F-4CEF1A2F9DA3}" type="presParOf" srcId="{0A1C8B07-CF11-4CDB-BD30-595593799C94}" destId="{C7D668D6-DCF5-46B2-9972-DD384B0B7879}" srcOrd="1" destOrd="0" presId="urn:microsoft.com/office/officeart/2018/2/layout/IconLabelList"/>
    <dgm:cxn modelId="{27F30B4C-DCC3-41B0-BC10-FB2121834660}" type="presParOf" srcId="{0A1C8B07-CF11-4CDB-BD30-595593799C94}" destId="{EDCB3ABF-7A87-4135-93DB-115EA4E2972F}" srcOrd="2" destOrd="0" presId="urn:microsoft.com/office/officeart/2018/2/layout/IconLabelList"/>
    <dgm:cxn modelId="{1901A4B1-1CE6-4436-9615-A52096458AA2}" type="presParOf" srcId="{EDCB3ABF-7A87-4135-93DB-115EA4E2972F}" destId="{463E805C-F02B-466F-9931-7CDFC21E79C1}" srcOrd="0" destOrd="0" presId="urn:microsoft.com/office/officeart/2018/2/layout/IconLabelList"/>
    <dgm:cxn modelId="{B936E9AD-B9D0-4093-9A13-FBAB1BC1DA04}" type="presParOf" srcId="{EDCB3ABF-7A87-4135-93DB-115EA4E2972F}" destId="{973F7ACA-BE08-432E-9C93-1D2351ABB763}" srcOrd="1" destOrd="0" presId="urn:microsoft.com/office/officeart/2018/2/layout/IconLabelList"/>
    <dgm:cxn modelId="{2DD1ACE0-7AE2-4CC5-AFB3-0A1838F99571}" type="presParOf" srcId="{EDCB3ABF-7A87-4135-93DB-115EA4E2972F}" destId="{8A5F9FAD-599F-4E2F-8C3C-4E7DFFD6C90E}" srcOrd="2" destOrd="0" presId="urn:microsoft.com/office/officeart/2018/2/layout/IconLabelList"/>
    <dgm:cxn modelId="{80C5572E-2C44-452B-82D6-EC1E27C775E1}" type="presParOf" srcId="{0A1C8B07-CF11-4CDB-BD30-595593799C94}" destId="{84DD0F95-9E09-4305-AAC2-5EBAB0E34964}" srcOrd="3" destOrd="0" presId="urn:microsoft.com/office/officeart/2018/2/layout/IconLabelList"/>
    <dgm:cxn modelId="{5AD13ACC-823F-4B1F-844B-6D78CF984C2D}" type="presParOf" srcId="{0A1C8B07-CF11-4CDB-BD30-595593799C94}" destId="{29470C6B-8069-4137-BC0A-FE953D4B20FB}" srcOrd="4" destOrd="0" presId="urn:microsoft.com/office/officeart/2018/2/layout/IconLabelList"/>
    <dgm:cxn modelId="{25877DED-DD5F-417E-A575-B32A8F98C5EE}" type="presParOf" srcId="{29470C6B-8069-4137-BC0A-FE953D4B20FB}" destId="{26971E8D-5DDF-40B3-A327-FE125387EAFD}" srcOrd="0" destOrd="0" presId="urn:microsoft.com/office/officeart/2018/2/layout/IconLabelList"/>
    <dgm:cxn modelId="{4147EF6E-92C3-474F-AC98-46AB2449BB46}" type="presParOf" srcId="{29470C6B-8069-4137-BC0A-FE953D4B20FB}" destId="{C99B193C-6166-47B4-902A-0EF5DF4BC300}" srcOrd="1" destOrd="0" presId="urn:microsoft.com/office/officeart/2018/2/layout/IconLabelList"/>
    <dgm:cxn modelId="{FFE438F8-0ADE-4A15-8C70-1E37C0234D6E}" type="presParOf" srcId="{29470C6B-8069-4137-BC0A-FE953D4B20FB}" destId="{46BC5864-C1FE-412E-8957-1E3031B3F33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202121-B860-4614-8431-5E23AA7E9F5A}">
      <dsp:nvSpPr>
        <dsp:cNvPr id="0" name=""/>
        <dsp:cNvSpPr/>
      </dsp:nvSpPr>
      <dsp:spPr>
        <a:xfrm>
          <a:off x="1061437" y="1028649"/>
          <a:ext cx="1141382" cy="114138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A1F65D-5DFD-4EE3-A197-1CE39A538225}">
      <dsp:nvSpPr>
        <dsp:cNvPr id="0" name=""/>
        <dsp:cNvSpPr/>
      </dsp:nvSpPr>
      <dsp:spPr>
        <a:xfrm>
          <a:off x="1582" y="226185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IBM Cognos = dynamic decision-support system</a:t>
          </a:r>
        </a:p>
      </dsp:txBody>
      <dsp:txXfrm>
        <a:off x="1582" y="2261859"/>
        <a:ext cx="3261093" cy="489164"/>
      </dsp:txXfrm>
    </dsp:sp>
    <dsp:sp modelId="{99A902B4-795B-4CB9-A4F6-DA6AFA38388E}">
      <dsp:nvSpPr>
        <dsp:cNvPr id="0" name=""/>
        <dsp:cNvSpPr/>
      </dsp:nvSpPr>
      <dsp:spPr>
        <a:xfrm>
          <a:off x="1582" y="2793733"/>
          <a:ext cx="3261093" cy="3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Combines forecasting, AI insights, multiple visualization formats</a:t>
          </a:r>
        </a:p>
      </dsp:txBody>
      <dsp:txXfrm>
        <a:off x="1582" y="2793733"/>
        <a:ext cx="3261093" cy="370421"/>
      </dsp:txXfrm>
    </dsp:sp>
    <dsp:sp modelId="{D9C0DE02-B670-43DE-A13C-B3D6ED06AE19}">
      <dsp:nvSpPr>
        <dsp:cNvPr id="0" name=""/>
        <dsp:cNvSpPr/>
      </dsp:nvSpPr>
      <dsp:spPr>
        <a:xfrm>
          <a:off x="4893223" y="1028649"/>
          <a:ext cx="1141382" cy="114138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30E862-5ACB-4989-B76D-563E3A64C2D0}">
      <dsp:nvSpPr>
        <dsp:cNvPr id="0" name=""/>
        <dsp:cNvSpPr/>
      </dsp:nvSpPr>
      <dsp:spPr>
        <a:xfrm>
          <a:off x="3833367" y="226185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Enables timely, confident decisions</a:t>
          </a:r>
        </a:p>
      </dsp:txBody>
      <dsp:txXfrm>
        <a:off x="3833367" y="2261859"/>
        <a:ext cx="3261093" cy="489164"/>
      </dsp:txXfrm>
    </dsp:sp>
    <dsp:sp modelId="{E0A3492F-240A-48BA-B356-9EACB05B6100}">
      <dsp:nvSpPr>
        <dsp:cNvPr id="0" name=""/>
        <dsp:cNvSpPr/>
      </dsp:nvSpPr>
      <dsp:spPr>
        <a:xfrm>
          <a:off x="3833367" y="2793733"/>
          <a:ext cx="3261093" cy="3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FAF6461-3EE6-472B-A55F-D1074C06B6CD}">
      <dsp:nvSpPr>
        <dsp:cNvPr id="0" name=""/>
        <dsp:cNvSpPr/>
      </dsp:nvSpPr>
      <dsp:spPr>
        <a:xfrm>
          <a:off x="8725008" y="1028649"/>
          <a:ext cx="1141382" cy="114138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3AA0C4-104A-449C-B121-065FA3EB9CCC}">
      <dsp:nvSpPr>
        <dsp:cNvPr id="0" name=""/>
        <dsp:cNvSpPr/>
      </dsp:nvSpPr>
      <dsp:spPr>
        <a:xfrm>
          <a:off x="7665152" y="2261859"/>
          <a:ext cx="3261093" cy="48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Reduces forecasting errors &amp; optimizes inventory</a:t>
          </a:r>
        </a:p>
      </dsp:txBody>
      <dsp:txXfrm>
        <a:off x="7665152" y="2261859"/>
        <a:ext cx="3261093" cy="489164"/>
      </dsp:txXfrm>
    </dsp:sp>
    <dsp:sp modelId="{370A92C5-9EE1-40B9-A86E-1C9A80044F6E}">
      <dsp:nvSpPr>
        <dsp:cNvPr id="0" name=""/>
        <dsp:cNvSpPr/>
      </dsp:nvSpPr>
      <dsp:spPr>
        <a:xfrm>
          <a:off x="7665152" y="2793733"/>
          <a:ext cx="3261093" cy="3704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918314-1541-46B6-A4B1-C283BCB7E8B7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EFED4-ECEB-46B4-808C-EA6C035DE5A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709B09-BA78-4B28-BB42-57A7E8FBB927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Competitors: </a:t>
          </a:r>
          <a:r>
            <a:rPr lang="en-US" sz="2500" kern="1200"/>
            <a:t>Power BI, Tableau, Qlik Sense, SAP Analytics Cloud, Looker</a:t>
          </a:r>
        </a:p>
      </dsp:txBody>
      <dsp:txXfrm>
        <a:off x="1435590" y="531"/>
        <a:ext cx="9080009" cy="1242935"/>
      </dsp:txXfrm>
    </dsp:sp>
    <dsp:sp modelId="{4130488E-E7CE-4EAF-86EF-B5F997B98873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5B18E7-3121-4B57-A363-C1E95F804705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C38259-CE99-4D2B-89EF-3E66D22BA1C2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Cognos strengths: </a:t>
          </a:r>
          <a:r>
            <a:rPr lang="en-US" sz="2500" kern="1200" dirty="0"/>
            <a:t>AI-driven insights, scalability, governance</a:t>
          </a:r>
        </a:p>
      </dsp:txBody>
      <dsp:txXfrm>
        <a:off x="1435590" y="1554201"/>
        <a:ext cx="9080009" cy="1242935"/>
      </dsp:txXfrm>
    </dsp:sp>
    <dsp:sp modelId="{6C362617-EC2E-4989-BEFD-2E5499882410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C9832A-315D-4D84-9138-28EE69452826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610572-D143-4811-B13B-834ADD72B15C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Each tool has unique strengths &amp; limitations</a:t>
          </a:r>
        </a:p>
      </dsp:txBody>
      <dsp:txXfrm>
        <a:off x="1435590" y="3107870"/>
        <a:ext cx="9080009" cy="1242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4CF5CB-0423-4E08-A1E9-FEE604288B6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764C3D-D723-4018-8BD3-61320A4DF887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Higher starting cost than Power BI</a:t>
          </a:r>
        </a:p>
      </dsp:txBody>
      <dsp:txXfrm>
        <a:off x="59990" y="2654049"/>
        <a:ext cx="3226223" cy="720000"/>
      </dsp:txXfrm>
    </dsp:sp>
    <dsp:sp modelId="{4782BCD0-B6F6-44B1-BD57-33D0F91FD20B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A90303-75D0-442F-83EA-A1C12B801735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Less visual creativity than Tableau</a:t>
          </a:r>
        </a:p>
      </dsp:txBody>
      <dsp:txXfrm>
        <a:off x="3850802" y="2654049"/>
        <a:ext cx="3226223" cy="720000"/>
      </dsp:txXfrm>
    </dsp:sp>
    <dsp:sp modelId="{E4CC3DE9-C78D-49CF-9865-23590E2A754B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2856E1-A441-4E2C-A5E0-4A3160E218DF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Smaller community than Microsoft tools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354AE9-8366-4856-A8C9-785BD80A5447}">
      <dsp:nvSpPr>
        <dsp:cNvPr id="0" name=""/>
        <dsp:cNvSpPr/>
      </dsp:nvSpPr>
      <dsp:spPr>
        <a:xfrm>
          <a:off x="2103120" y="2007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Start small, scale later</a:t>
          </a:r>
        </a:p>
      </dsp:txBody>
      <dsp:txXfrm>
        <a:off x="2103120" y="2007"/>
        <a:ext cx="8412480" cy="1040029"/>
      </dsp:txXfrm>
    </dsp:sp>
    <dsp:sp modelId="{FD313D97-0A21-4EF1-94D9-3B755E72B00C}">
      <dsp:nvSpPr>
        <dsp:cNvPr id="0" name=""/>
        <dsp:cNvSpPr/>
      </dsp:nvSpPr>
      <dsp:spPr>
        <a:xfrm>
          <a:off x="0" y="2007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Start</a:t>
          </a:r>
        </a:p>
      </dsp:txBody>
      <dsp:txXfrm>
        <a:off x="0" y="2007"/>
        <a:ext cx="2103120" cy="1040029"/>
      </dsp:txXfrm>
    </dsp:sp>
    <dsp:sp modelId="{497E6E48-DB38-4D53-A867-F7391A7E4068}">
      <dsp:nvSpPr>
        <dsp:cNvPr id="0" name=""/>
        <dsp:cNvSpPr/>
      </dsp:nvSpPr>
      <dsp:spPr>
        <a:xfrm>
          <a:off x="2103120" y="1104438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correct license per role</a:t>
          </a:r>
        </a:p>
      </dsp:txBody>
      <dsp:txXfrm>
        <a:off x="2103120" y="1104438"/>
        <a:ext cx="8412480" cy="1040029"/>
      </dsp:txXfrm>
    </dsp:sp>
    <dsp:sp modelId="{7A345A04-86FA-4532-A36A-6F14BB24DDCD}">
      <dsp:nvSpPr>
        <dsp:cNvPr id="0" name=""/>
        <dsp:cNvSpPr/>
      </dsp:nvSpPr>
      <dsp:spPr>
        <a:xfrm>
          <a:off x="0" y="1104438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Use</a:t>
          </a:r>
        </a:p>
      </dsp:txBody>
      <dsp:txXfrm>
        <a:off x="0" y="1104438"/>
        <a:ext cx="2103120" cy="1040029"/>
      </dsp:txXfrm>
    </dsp:sp>
    <dsp:sp modelId="{5481567C-37B6-4407-9449-B50A7D0ACF2A}">
      <dsp:nvSpPr>
        <dsp:cNvPr id="0" name=""/>
        <dsp:cNvSpPr/>
      </dsp:nvSpPr>
      <dsp:spPr>
        <a:xfrm>
          <a:off x="2103120" y="2206869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Integrate all key data sources</a:t>
          </a:r>
        </a:p>
      </dsp:txBody>
      <dsp:txXfrm>
        <a:off x="2103120" y="2206869"/>
        <a:ext cx="8412480" cy="1040029"/>
      </dsp:txXfrm>
    </dsp:sp>
    <dsp:sp modelId="{506A702F-4711-43A3-A6CA-38496F498FD6}">
      <dsp:nvSpPr>
        <dsp:cNvPr id="0" name=""/>
        <dsp:cNvSpPr/>
      </dsp:nvSpPr>
      <dsp:spPr>
        <a:xfrm>
          <a:off x="0" y="2206869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Integrate</a:t>
          </a:r>
        </a:p>
      </dsp:txBody>
      <dsp:txXfrm>
        <a:off x="0" y="2206869"/>
        <a:ext cx="2103120" cy="1040029"/>
      </dsp:txXfrm>
    </dsp:sp>
    <dsp:sp modelId="{18D0B510-5556-4903-8E20-E5C98EE1DB0D}">
      <dsp:nvSpPr>
        <dsp:cNvPr id="0" name=""/>
        <dsp:cNvSpPr/>
      </dsp:nvSpPr>
      <dsp:spPr>
        <a:xfrm>
          <a:off x="2103120" y="3309300"/>
          <a:ext cx="8412480" cy="104002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225" tIns="264167" rIns="163225" bIns="264167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Train staff on AI insights</a:t>
          </a:r>
        </a:p>
      </dsp:txBody>
      <dsp:txXfrm>
        <a:off x="2103120" y="3309300"/>
        <a:ext cx="8412480" cy="1040029"/>
      </dsp:txXfrm>
    </dsp:sp>
    <dsp:sp modelId="{F368913F-D631-49BA-93DB-E9F94ADC4552}">
      <dsp:nvSpPr>
        <dsp:cNvPr id="0" name=""/>
        <dsp:cNvSpPr/>
      </dsp:nvSpPr>
      <dsp:spPr>
        <a:xfrm>
          <a:off x="0" y="3309300"/>
          <a:ext cx="2103120" cy="1040029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1290" tIns="102732" rIns="111290" bIns="10273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Train</a:t>
          </a:r>
        </a:p>
      </dsp:txBody>
      <dsp:txXfrm>
        <a:off x="0" y="3309300"/>
        <a:ext cx="2103120" cy="104002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674FE7-3D5D-46E4-90C2-EA1EE07B8DC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D90C32-1A90-4B82-B523-20DFC44AA872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Cognos: More than BI—predictive &amp; governance tool</a:t>
          </a:r>
        </a:p>
      </dsp:txBody>
      <dsp:txXfrm>
        <a:off x="59990" y="2654049"/>
        <a:ext cx="3226223" cy="720000"/>
      </dsp:txXfrm>
    </dsp:sp>
    <dsp:sp modelId="{463E805C-F02B-466F-9931-7CDFC21E79C1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F9FAD-599F-4E2F-8C3C-4E7DFFD6C90E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Ideal for compliance-heavy industries</a:t>
          </a:r>
        </a:p>
      </dsp:txBody>
      <dsp:txXfrm>
        <a:off x="3850802" y="2654049"/>
        <a:ext cx="3226223" cy="720000"/>
      </dsp:txXfrm>
    </dsp:sp>
    <dsp:sp modelId="{26971E8D-5DDF-40B3-A327-FE125387EAFD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BC5864-C1FE-412E-8957-1E3031B3F33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Strategic choice despite higher cost</a:t>
          </a:r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FA846-5E50-0251-30ED-A81CEE05D1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252C06-2426-FB4A-F890-979B18673F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F2EA5-70D0-0531-2D5A-ECFF598A1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D1D716-26CA-AFEF-F568-B7CFA3A3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5F6B69-1014-73A4-870B-26A5AB66F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3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C8F6F-6CE3-EC09-51A3-4EC71B255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99A486-DC07-12A0-DA0B-AB4844464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64274-21B9-2CB2-C029-C50913D68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DA518-0B31-529A-5DED-BEA7597CE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45E23B-F4CB-EB10-B43A-2E320213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67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128DDC-195E-C89A-5AE5-FDEF701AF8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0C294-C300-5117-F1E3-CC7D45B8C8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AB2DE5-BFD0-E93E-9E14-8033B5F0F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84B176-6B58-8F4A-46B7-514FE7D9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295F8C-55D7-94B5-F081-A73A76269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96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F731A-DFF0-A0EE-7584-DC7225F6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52CDD-EEE7-1703-A5A9-BF6D75381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10B238-4C89-C347-486C-B197DDC8CF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AD11D-04EF-8DCA-AACE-49A494F9A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6C4A7-5DF0-9F5E-B7D0-BF4283985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596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B5131-0FEF-6C41-C0C4-AAF941FA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D59F6A-E258-C5B3-7A56-EB2442D50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D1AD3-495F-17CD-DD7D-39E532CCA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53F357-23B3-9CD0-BA97-D592C278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581A1E-3D8C-B510-B5AA-8B3D3DBEE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4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B883D-A287-1C71-BFA4-DDF98B63B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C546D7-EE27-540C-3A67-371F1ACBFE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42B58E-B7FF-5594-DFA5-1338E791FB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C944EC-7464-E9ED-697B-68EB2B0C0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8E7CE-3443-442C-3E8D-D1E74A560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C0C71-F7F6-4AA2-313C-987F14B2D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008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DC5CA-3332-6A8B-A3B7-8866FF158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8FE56-9F03-01FF-3678-42ABE472F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85E303-046C-0B48-DE47-C2ECC0912D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AE95DB-1AA5-D581-9152-0C20CA7936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5A9DCB-C086-0965-2305-CD0E7C5718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D0C0D0-0E27-7BC0-7EF4-4DF41B00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9DCFEE-6BDE-AB78-7902-886AE8A42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824F6C-4A1C-78C2-5FEB-84A58CBC7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14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746AC-F95A-3691-ABBD-BAA73B6F2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FF0CA-C5A2-A515-4459-58AE6457F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7F8BDF-EC95-9B33-23D7-B8B1A63E0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14B25F-1B4F-5BF1-624E-C0D579819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403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9AE6A6-5870-541A-F8EA-481B86944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FBD223-9911-9113-C2FA-6376C69C1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E0B2F5-AB77-ADAD-EF2F-9DA657477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26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08210-0F56-F05D-41F1-59517E2C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47DF7-DFE2-8D04-FE37-48408DF35E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A0F0D5-7882-7F60-DCE0-642E7B898D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6080D2-6C57-01FD-371A-3500AA89E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B5021-DECA-7572-8B31-C136A0413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133824-F2F3-B0EA-3A41-0A05E1E96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729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4A94-C150-CBA1-4F6B-8E80E4450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D15C9-2DF5-1678-162C-355F8C87A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3B647-B8BC-CBF5-C653-AC24CCF14A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91417-E578-E61B-E390-D380A607C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B6E23-8075-2E2D-400A-A143567D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4CBA6-32C6-D3F7-5F34-4FA700EB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796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2537BB-D006-6613-484B-0D9DBE0F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8DC45C-2B27-E965-F934-DE36DBC34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CD3E3-8E3A-AC8D-B9CA-28BBE68DA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FBDA71-60A7-4C88-A6C1-8CA4B4834F96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39B13-7DDB-3E9F-D81E-DF04E6486A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0EE4-CFEB-8EB6-2EB6-5EF28601E2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875DAE-A243-4FEB-B85E-D657992416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117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8E08B-6864-2F1D-4DB1-4673857F4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lurred background of department store">
            <a:extLst>
              <a:ext uri="{FF2B5EF4-FFF2-40B4-BE49-F238E27FC236}">
                <a16:creationId xmlns:a16="http://schemas.microsoft.com/office/drawing/2014/main" id="{9F0B9564-4622-2DD2-B42F-93459B01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1411C5E6-36B0-7473-D21E-1EB9A9EF59AF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" y="0"/>
            <a:ext cx="121797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38C8783-F09C-44EC-AB47-3B34637876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9079" y="2431390"/>
            <a:ext cx="10058400" cy="1055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 fontScale="90000"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Aptos Display" panose="020B0004020202020204" pitchFamily="34" charset="0"/>
                <a:ea typeface="STKaiti" panose="020B0503020204020204" pitchFamily="2" charset="-122"/>
              </a:rPr>
              <a:t>IBM Cognos Analytics</a:t>
            </a:r>
            <a:br>
              <a:rPr lang="en-US" sz="5200" b="1" dirty="0">
                <a:solidFill>
                  <a:srgbClr val="FFFFFF"/>
                </a:solidFill>
                <a:latin typeface="Aptos Display" panose="020B0004020202020204" pitchFamily="34" charset="0"/>
                <a:ea typeface="STKaiti" panose="020B0503020204020204" pitchFamily="2" charset="-122"/>
              </a:rPr>
            </a:br>
            <a:r>
              <a:rPr lang="en-US" sz="4000" dirty="0">
                <a:solidFill>
                  <a:srgbClr val="FFFFFF"/>
                </a:solidFill>
                <a:latin typeface="Aptos Display" panose="020B0004020202020204" pitchFamily="34" charset="0"/>
                <a:ea typeface="STKaiti" panose="020B0503020204020204" pitchFamily="2" charset="-122"/>
              </a:rPr>
              <a:t>Solving Retail Demand Forecasting Challenges</a:t>
            </a:r>
            <a:endParaRPr lang="en-US" sz="5200" dirty="0">
              <a:solidFill>
                <a:srgbClr val="FFFFFF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CF7FF096-DD73-C158-6649-60C3474A2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743" y="5118483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Bi Solution Report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Sharon, Selena, Charmy &amp; Lekhya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ISM6255</a:t>
            </a:r>
          </a:p>
        </p:txBody>
      </p:sp>
      <p:pic>
        <p:nvPicPr>
          <p:cNvPr id="3" name="Picture 2" descr="IBM Cognos Analytics Integrations - Links International">
            <a:extLst>
              <a:ext uri="{FF2B5EF4-FFF2-40B4-BE49-F238E27FC236}">
                <a16:creationId xmlns:a16="http://schemas.microsoft.com/office/drawing/2014/main" id="{19A5183B-60B1-F76B-7550-F3F7F8E908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000" y1="20000" x2="45000" y2="20000"/>
                        <a14:foregroundMark x1="54667" y1="19250" x2="55167" y2="19250"/>
                        <a14:foregroundMark x1="40500" y1="31000" x2="40500" y2="31000"/>
                        <a14:foregroundMark x1="49833" y1="32500" x2="51000" y2="32000"/>
                        <a14:foregroundMark x1="36333" y1="43500" x2="36333" y2="43500"/>
                        <a14:foregroundMark x1="44167" y1="43000" x2="45667" y2="43000"/>
                        <a14:foregroundMark x1="41000" y1="56250" x2="41000" y2="56250"/>
                        <a14:foregroundMark x1="49500" y1="54000" x2="51333" y2="54000"/>
                        <a14:foregroundMark x1="46000" y1="68500" x2="46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0692" y="1739889"/>
            <a:ext cx="2533667" cy="16891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8208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18ACB731-E2D4-F9E3-767F-E53F9175ED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8889" y="908658"/>
            <a:ext cx="12093111" cy="44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9E252FC9-0DE6-EEC6-BD2F-2A30AD69E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40878" y="1629494"/>
            <a:ext cx="2924197" cy="35990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68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49" name="Rectangle 10248">
            <a:extLst>
              <a:ext uri="{FF2B5EF4-FFF2-40B4-BE49-F238E27FC236}">
                <a16:creationId xmlns:a16="http://schemas.microsoft.com/office/drawing/2014/main" id="{922F19F4-FE70-43DC-856F-2CE5F521D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51" name="Group 1025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062849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0252" name="Rectangle 1025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3" name="Rectangle 1025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54" name="Rectangle 1025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256" name="Rectangle 1025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656150"/>
            <a:ext cx="5590787" cy="14315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5B6D8-DE4F-1448-DB11-9B797D96D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73940"/>
            <a:ext cx="4928291" cy="1035781"/>
          </a:xfrm>
        </p:spPr>
        <p:txBody>
          <a:bodyPr anchor="ctr">
            <a:normAutofit/>
          </a:bodyPr>
          <a:lstStyle/>
          <a:p>
            <a:r>
              <a:rPr lang="en-US" sz="3600"/>
              <a:t>Forecasting &amp;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EBA9B-398E-F0DD-AB7F-F687E2F5EC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9" y="2524721"/>
            <a:ext cx="4991629" cy="3677123"/>
          </a:xfrm>
        </p:spPr>
        <p:txBody>
          <a:bodyPr anchor="ctr">
            <a:normAutofit/>
          </a:bodyPr>
          <a:lstStyle/>
          <a:p>
            <a:r>
              <a:rPr lang="en-US" sz="1800"/>
              <a:t>Forecast tool projects monthly sales trends</a:t>
            </a:r>
          </a:p>
          <a:p>
            <a:pPr lvl="1"/>
            <a:r>
              <a:rPr lang="en-US" sz="1800"/>
              <a:t>Identifies seasonal peaks &amp; risk periods</a:t>
            </a:r>
          </a:p>
          <a:p>
            <a:r>
              <a:rPr lang="en-US" sz="1800"/>
              <a:t>Narrative Insights</a:t>
            </a:r>
          </a:p>
          <a:p>
            <a:pPr lvl="1"/>
            <a:r>
              <a:rPr lang="en-US" sz="1800"/>
              <a:t>AI-generated text summaries detect outliers &amp; trends</a:t>
            </a:r>
          </a:p>
          <a:p>
            <a:r>
              <a:rPr lang="en-US" sz="1800"/>
              <a:t>Filters for “All Tabs” and “Current Tab”</a:t>
            </a:r>
          </a:p>
          <a:p>
            <a:pPr lvl="1"/>
            <a:r>
              <a:rPr lang="en-US" sz="1800"/>
              <a:t>Drill into specific suppliers, item types, time periods</a:t>
            </a:r>
          </a:p>
          <a:p>
            <a:r>
              <a:rPr lang="en-US" sz="1800"/>
              <a:t>Custom KPI charts</a:t>
            </a:r>
          </a:p>
          <a:p>
            <a:pPr lvl="1"/>
            <a:r>
              <a:rPr lang="en-US" sz="1800"/>
              <a:t>Compare warehouse transfers &amp; retail sales over time</a:t>
            </a:r>
          </a:p>
        </p:txBody>
      </p:sp>
      <p:sp>
        <p:nvSpPr>
          <p:cNvPr id="10258" name="Rectangle 10257">
            <a:extLst>
              <a:ext uri="{FF2B5EF4-FFF2-40B4-BE49-F238E27FC236}">
                <a16:creationId xmlns:a16="http://schemas.microsoft.com/office/drawing/2014/main" id="{395ECC94-3D5E-46A7-A7A1-DE807E1563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658367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7170239-9887-7388-2C78-29D5ECC74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988606"/>
            <a:ext cx="4305905" cy="202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0" name="Rectangle 10259">
            <a:extLst>
              <a:ext uri="{FF2B5EF4-FFF2-40B4-BE49-F238E27FC236}">
                <a16:creationId xmlns:a16="http://schemas.microsoft.com/office/drawing/2014/main" id="{7E549738-9961-462D-81B7-4A7A44691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34418" y="3530966"/>
            <a:ext cx="4719382" cy="26791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4" name="Picture 4">
            <a:extLst>
              <a:ext uri="{FF2B5EF4-FFF2-40B4-BE49-F238E27FC236}">
                <a16:creationId xmlns:a16="http://schemas.microsoft.com/office/drawing/2014/main" id="{9CFA5928-514D-EF87-3734-DAF51C22EC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841066" y="3871890"/>
            <a:ext cx="4305905" cy="1980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62" name="Straight Connector 10261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92240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00907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>
            <a:extLst>
              <a:ext uri="{FF2B5EF4-FFF2-40B4-BE49-F238E27FC236}">
                <a16:creationId xmlns:a16="http://schemas.microsoft.com/office/drawing/2014/main" id="{4775CCE8-4510-1271-77E2-24FBCA91E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9908" y="2083064"/>
            <a:ext cx="5716196" cy="262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323" name="Straight Connector 13322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368D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318" name="Picture 6">
            <a:extLst>
              <a:ext uri="{FF2B5EF4-FFF2-40B4-BE49-F238E27FC236}">
                <a16:creationId xmlns:a16="http://schemas.microsoft.com/office/drawing/2014/main" id="{7F0157CB-E2F6-37EC-97B4-F799577D66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45804" y="2083064"/>
            <a:ext cx="5727387" cy="269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7844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469C5-63E2-1EE4-E015-2C9033BA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39" y="1138265"/>
            <a:ext cx="5451583" cy="1401183"/>
          </a:xfrm>
        </p:spPr>
        <p:txBody>
          <a:bodyPr anchor="t">
            <a:normAutofit/>
          </a:bodyPr>
          <a:lstStyle/>
          <a:p>
            <a:r>
              <a:rPr lang="en-US" sz="32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KPI Integration &amp; Interactivity</a:t>
            </a:r>
            <a:endParaRPr lang="en-US" sz="32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cxnSp>
        <p:nvCxnSpPr>
          <p:cNvPr id="14345" name="Straight Connector 14344">
            <a:extLst>
              <a:ext uri="{FF2B5EF4-FFF2-40B4-BE49-F238E27FC236}">
                <a16:creationId xmlns:a16="http://schemas.microsoft.com/office/drawing/2014/main" id="{FC23E3B9-5ABF-58B3-E2B0-E9A5DAA90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1462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A55A8-FC6D-6B9F-541F-45FB3437B4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579" y="2021089"/>
            <a:ext cx="4544762" cy="3602935"/>
          </a:xfrm>
        </p:spPr>
        <p:txBody>
          <a:bodyPr>
            <a:normAutofit/>
          </a:bodyPr>
          <a:lstStyle/>
          <a:p>
            <a:r>
              <a:rPr lang="en-US" sz="2000" dirty="0"/>
              <a:t>KPIs track performance vs. forecast in real time</a:t>
            </a:r>
          </a:p>
          <a:p>
            <a:pPr lvl="1"/>
            <a:r>
              <a:rPr lang="en-US" sz="2000" dirty="0"/>
              <a:t>SMART: Specific, Measurable, Attributable, Realistic, Time-bound</a:t>
            </a:r>
          </a:p>
          <a:p>
            <a:r>
              <a:rPr lang="en-US" sz="2000" dirty="0"/>
              <a:t>Interactive dashboard elements</a:t>
            </a:r>
          </a:p>
          <a:p>
            <a:pPr lvl="1"/>
            <a:r>
              <a:rPr lang="en-US" sz="2000" dirty="0"/>
              <a:t>Filters, drop-down menus, drill-through navigation</a:t>
            </a:r>
          </a:p>
          <a:p>
            <a:r>
              <a:rPr lang="en-US" sz="2000" dirty="0"/>
              <a:t>Example: supplier filter to compare transfers vs. sales</a:t>
            </a:r>
          </a:p>
          <a:p>
            <a:endParaRPr lang="en-US" sz="2000" dirty="0"/>
          </a:p>
        </p:txBody>
      </p:sp>
      <p:pic>
        <p:nvPicPr>
          <p:cNvPr id="14340" name="Picture 4">
            <a:extLst>
              <a:ext uri="{FF2B5EF4-FFF2-40B4-BE49-F238E27FC236}">
                <a16:creationId xmlns:a16="http://schemas.microsoft.com/office/drawing/2014/main" id="{47B109A7-A47D-AA16-EA27-476B037B96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48249" y="2091285"/>
            <a:ext cx="6110599" cy="3330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451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7" name="Rectangle 15366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DC1B7D52-35F8-2189-E432-FCA225910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7" r="2786" b="1"/>
          <a:stretch>
            <a:fillRect/>
          </a:stretch>
        </p:blipFill>
        <p:spPr bwMode="auto">
          <a:xfrm>
            <a:off x="579737" y="326677"/>
            <a:ext cx="11032526" cy="6204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6705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393" name="Rectangle 16392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395" name="Group 16394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16396" name="Rectangle 16395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397" name="Rectangle 16396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399" name="Rectangle 16398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6F18F3-F394-51C2-6DBC-8F35A1150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3700" b="1"/>
              <a:t>AI-Driven Narrative Insights</a:t>
            </a:r>
            <a:endParaRPr lang="en-US" sz="3700"/>
          </a:p>
        </p:txBody>
      </p:sp>
      <p:sp>
        <p:nvSpPr>
          <p:cNvPr id="16401" name="Rectangle 16400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D88E2-9D73-0FD6-C576-FF3886ED5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Automatically highlights key changes in data</a:t>
            </a:r>
          </a:p>
          <a:p>
            <a:pPr lvl="1"/>
            <a:r>
              <a:rPr lang="en-US" sz="2000"/>
              <a:t>Example: Month 8 highest warehouse sales (382K+)</a:t>
            </a:r>
          </a:p>
          <a:p>
            <a:pPr lvl="1"/>
            <a:r>
              <a:rPr lang="en-US" sz="2000"/>
              <a:t>Example: Beer category sales surge from Month 4 to 5</a:t>
            </a:r>
          </a:p>
          <a:p>
            <a:r>
              <a:rPr lang="en-US" sz="2000"/>
              <a:t>Flags anomalies early</a:t>
            </a:r>
          </a:p>
          <a:p>
            <a:pPr lvl="1"/>
            <a:r>
              <a:rPr lang="en-US" sz="2000"/>
              <a:t>Supports proactive adjustments in ordering &amp; promotions</a:t>
            </a:r>
          </a:p>
          <a:p>
            <a:r>
              <a:rPr lang="en-US" sz="2000"/>
              <a:t>Saves time on manual interpretation</a:t>
            </a:r>
          </a:p>
          <a:p>
            <a:endParaRPr lang="en-US" sz="2000"/>
          </a:p>
        </p:txBody>
      </p:sp>
      <p:pic>
        <p:nvPicPr>
          <p:cNvPr id="16388" name="Picture 4">
            <a:extLst>
              <a:ext uri="{FF2B5EF4-FFF2-40B4-BE49-F238E27FC236}">
                <a16:creationId xmlns:a16="http://schemas.microsoft.com/office/drawing/2014/main" id="{5CF52223-1044-AD9D-311E-5138E3590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234156" y="517897"/>
            <a:ext cx="2075330" cy="560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86" name="Picture 2">
            <a:extLst>
              <a:ext uri="{FF2B5EF4-FFF2-40B4-BE49-F238E27FC236}">
                <a16:creationId xmlns:a16="http://schemas.microsoft.com/office/drawing/2014/main" id="{D3A9D344-88B9-C5A0-5186-318CDAB0B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01347" y="856795"/>
            <a:ext cx="2424936" cy="4923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84843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17" name="Rectangle 17416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375063-D362-8C2E-7B1B-D97B95197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700" b="1"/>
              <a:t>Decision Tree &amp; Advanced Visuals</a:t>
            </a:r>
            <a:endParaRPr lang="en-US" sz="3700"/>
          </a:p>
        </p:txBody>
      </p:sp>
      <p:grpSp>
        <p:nvGrpSpPr>
          <p:cNvPr id="17419" name="Group 17418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420" name="Rectangle 17419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421" name="Rectangle 17420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423" name="Rectangle 17422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CB88B-EF13-83AE-693C-64E6E9BBF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Dashboard monitored retail sales, warehouse transfers, supplier performance</a:t>
            </a:r>
          </a:p>
          <a:p>
            <a:r>
              <a:rPr lang="en-US" sz="2000"/>
              <a:t>AI-generated decision tree</a:t>
            </a:r>
          </a:p>
          <a:p>
            <a:pPr lvl="1"/>
            <a:r>
              <a:rPr lang="en-US" sz="2000"/>
              <a:t>Shows how transfers, warehouse sales, and months affect demand</a:t>
            </a:r>
          </a:p>
          <a:p>
            <a:r>
              <a:rPr lang="en-US" sz="2000"/>
              <a:t>Advanced visual options for deeper insight</a:t>
            </a:r>
          </a:p>
          <a:p>
            <a:pPr lvl="1"/>
            <a:r>
              <a:rPr lang="en-US" sz="2000"/>
              <a:t>Heat maps, sunburst diagrams, waterfall charts, radar charts, word clouds</a:t>
            </a:r>
          </a:p>
          <a:p>
            <a:endParaRPr lang="en-US" sz="2000"/>
          </a:p>
        </p:txBody>
      </p:sp>
      <p:sp>
        <p:nvSpPr>
          <p:cNvPr id="17425" name="Rectangle 17424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27" name="Rectangle 17426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4B0D93CD-A820-6A99-C109-9ED13CDB2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615486"/>
            <a:ext cx="4397433" cy="2451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9" name="Rectangle 17428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412" name="Picture 4">
            <a:extLst>
              <a:ext uri="{FF2B5EF4-FFF2-40B4-BE49-F238E27FC236}">
                <a16:creationId xmlns:a16="http://schemas.microsoft.com/office/drawing/2014/main" id="{0968B2B8-5E89-D78C-292F-56F8509ED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75648" y="3707894"/>
            <a:ext cx="361111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968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>
            <a:extLst>
              <a:ext uri="{FF2B5EF4-FFF2-40B4-BE49-F238E27FC236}">
                <a16:creationId xmlns:a16="http://schemas.microsoft.com/office/drawing/2014/main" id="{9794F98A-2451-C4B2-39BB-180F616CD5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724" y="458230"/>
            <a:ext cx="2341276" cy="5941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41221234-4CA3-202B-1E70-C8DF209AB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3452" y="1143712"/>
            <a:ext cx="2188095" cy="53123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4213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5" name="Rectangle 19464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BA7DE6-1C5E-C64E-6709-45031A6FD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53" y="-966787"/>
            <a:ext cx="7239094" cy="1933574"/>
          </a:xfrm>
        </p:spPr>
        <p:txBody>
          <a:bodyPr anchor="b">
            <a:normAutofit/>
          </a:bodyPr>
          <a:lstStyle/>
          <a:p>
            <a:r>
              <a:rPr lang="en-US" sz="40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Widgets &amp; Dashboard Properties</a:t>
            </a:r>
            <a:endParaRPr lang="en-US" sz="4000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A0365-B7D8-70A7-E379-1F63461A4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324" y="1688616"/>
            <a:ext cx="4065668" cy="3023566"/>
          </a:xfrm>
        </p:spPr>
        <p:txBody>
          <a:bodyPr>
            <a:normAutofit lnSpcReduction="10000"/>
          </a:bodyPr>
          <a:lstStyle/>
          <a:p>
            <a:r>
              <a:rPr lang="en-US" sz="1800" b="1" dirty="0"/>
              <a:t>Regular widgets</a:t>
            </a:r>
          </a:p>
          <a:p>
            <a:pPr lvl="1"/>
            <a:r>
              <a:rPr lang="en-US" sz="1800" dirty="0"/>
              <a:t>Images, videos, text boxes, shapes, containers, advanced elements</a:t>
            </a:r>
          </a:p>
          <a:p>
            <a:r>
              <a:rPr lang="en-US" sz="1800" b="1" dirty="0"/>
              <a:t>Custom widgets</a:t>
            </a:r>
          </a:p>
          <a:p>
            <a:pPr lvl="1"/>
            <a:r>
              <a:rPr lang="en-US" sz="1800" dirty="0"/>
              <a:t>Specialized tools, external web content, unique visualizations</a:t>
            </a:r>
          </a:p>
          <a:p>
            <a:r>
              <a:rPr lang="en-US" sz="1800" b="1" dirty="0"/>
              <a:t>Properties panel</a:t>
            </a:r>
          </a:p>
          <a:p>
            <a:pPr lvl="1"/>
            <a:r>
              <a:rPr lang="en-US" sz="1800" dirty="0"/>
              <a:t>Page size, layout, alignment, themes, color schemes, tab labels</a:t>
            </a:r>
          </a:p>
          <a:p>
            <a:endParaRPr lang="en-US" sz="1800" dirty="0"/>
          </a:p>
        </p:txBody>
      </p:sp>
      <p:pic>
        <p:nvPicPr>
          <p:cNvPr id="19460" name="Picture 4">
            <a:extLst>
              <a:ext uri="{FF2B5EF4-FFF2-40B4-BE49-F238E27FC236}">
                <a16:creationId xmlns:a16="http://schemas.microsoft.com/office/drawing/2014/main" id="{ECBEA6A2-0C0D-6E73-54A7-0D3AB3EB21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75197" y="1146628"/>
            <a:ext cx="1903417" cy="497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>
            <a:extLst>
              <a:ext uri="{FF2B5EF4-FFF2-40B4-BE49-F238E27FC236}">
                <a16:creationId xmlns:a16="http://schemas.microsoft.com/office/drawing/2014/main" id="{007F76CD-B97E-EBDD-E40F-FA1A81642E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392207" y="1146629"/>
            <a:ext cx="1953181" cy="4976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67" name="Rectangle 19466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56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9" name="Rectangle 19468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464" name="Picture 8">
            <a:extLst>
              <a:ext uri="{FF2B5EF4-FFF2-40B4-BE49-F238E27FC236}">
                <a16:creationId xmlns:a16="http://schemas.microsoft.com/office/drawing/2014/main" id="{D00BF470-0A28-4D9C-234A-BCB2CF82B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7141" y="2517028"/>
            <a:ext cx="2337654" cy="1366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7910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E718-7309-4F13-7542-0BEE5AAB0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000" b="1"/>
              <a:t>Data Integration &amp; Connectivity</a:t>
            </a:r>
            <a:br>
              <a:rPr lang="en-US" sz="3000"/>
            </a:br>
            <a:endParaRPr lang="en-US" sz="3000"/>
          </a:p>
        </p:txBody>
      </p:sp>
      <p:pic>
        <p:nvPicPr>
          <p:cNvPr id="13" name="Picture 12" descr="Top view of cubes connected with black lines">
            <a:extLst>
              <a:ext uri="{FF2B5EF4-FFF2-40B4-BE49-F238E27FC236}">
                <a16:creationId xmlns:a16="http://schemas.microsoft.com/office/drawing/2014/main" id="{D1CF05EB-2383-B2A9-DCB5-8548D5C84A2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027" r="16639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C40DBE-7DE7-1F70-0D0F-451A3494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40506"/>
            <a:ext cx="5444382" cy="3591207"/>
          </a:xfrm>
        </p:spPr>
        <p:txBody>
          <a:bodyPr>
            <a:normAutofit/>
          </a:bodyPr>
          <a:lstStyle/>
          <a:p>
            <a:r>
              <a:rPr lang="en-US" sz="1900"/>
              <a:t>Integrates multiple data sources into one model</a:t>
            </a:r>
          </a:p>
          <a:p>
            <a:pPr lvl="1"/>
            <a:r>
              <a:rPr lang="en-US" sz="1900"/>
              <a:t>Warehouse, POS, supplier databases</a:t>
            </a:r>
          </a:p>
          <a:p>
            <a:r>
              <a:rPr lang="en-US" sz="1900"/>
              <a:t>Eliminates silos → improves forecasting accuracy</a:t>
            </a:r>
          </a:p>
          <a:p>
            <a:r>
              <a:rPr lang="en-US" sz="1900"/>
              <a:t>Calculated measures from multiple sources</a:t>
            </a:r>
          </a:p>
          <a:p>
            <a:pPr lvl="1"/>
            <a:r>
              <a:rPr lang="en-US" sz="1900"/>
              <a:t>Example: warehouse-to-retail ratio by supplier</a:t>
            </a:r>
          </a:p>
          <a:p>
            <a:r>
              <a:rPr lang="en-US" sz="1900"/>
              <a:t>Dynamic filters</a:t>
            </a:r>
          </a:p>
          <a:p>
            <a:pPr lvl="1"/>
            <a:r>
              <a:rPr lang="en-US" sz="1900"/>
              <a:t>Updates metrics instantly across all visuals</a:t>
            </a:r>
          </a:p>
          <a:p>
            <a:endParaRPr lang="en-US" sz="1900"/>
          </a:p>
        </p:txBody>
      </p:sp>
    </p:spTree>
    <p:extLst>
      <p:ext uri="{BB962C8B-B14F-4D97-AF65-F5344CB8AC3E}">
        <p14:creationId xmlns:p14="http://schemas.microsoft.com/office/powerpoint/2010/main" val="777303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590836-1594-230E-C3F8-5E5874D43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093" y="632870"/>
            <a:ext cx="6331203" cy="985425"/>
          </a:xfrm>
        </p:spPr>
        <p:txBody>
          <a:bodyPr anchor="b">
            <a:normAutofit/>
          </a:bodyPr>
          <a:lstStyle/>
          <a:p>
            <a:r>
              <a:rPr lang="en-US" sz="3600" b="1" dirty="0">
                <a:solidFill>
                  <a:schemeClr val="tx2">
                    <a:lumMod val="90000"/>
                    <a:lumOff val="10000"/>
                  </a:schemeClr>
                </a:solidFill>
              </a:rPr>
              <a:t>Why Better BI Matters in Retail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B55A33-4FC4-CA97-11A3-EC814241B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5093" y="2405894"/>
            <a:ext cx="5655019" cy="3535083"/>
          </a:xfrm>
        </p:spPr>
        <p:txBody>
          <a:bodyPr anchor="t">
            <a:normAutofit/>
          </a:bodyPr>
          <a:lstStyle/>
          <a:p>
            <a:r>
              <a:rPr lang="en-US" sz="1700" b="1" dirty="0"/>
              <a:t>Forecast errors: </a:t>
            </a:r>
            <a:r>
              <a:rPr lang="en-US" sz="1700" dirty="0"/>
              <a:t>up to 30% monthly, 9% quarterly</a:t>
            </a:r>
          </a:p>
          <a:p>
            <a:r>
              <a:rPr lang="en-US" sz="1700" dirty="0"/>
              <a:t>Leads to overstocks (markdown losses) &amp; stockouts (lost sales)</a:t>
            </a:r>
          </a:p>
          <a:p>
            <a:r>
              <a:rPr lang="en-US" sz="1700" b="1" dirty="0"/>
              <a:t>Caused by: </a:t>
            </a:r>
            <a:r>
              <a:rPr lang="en-US" sz="1700" dirty="0"/>
              <a:t>data silos, manual reports, low analytics access</a:t>
            </a:r>
          </a:p>
          <a:p>
            <a:r>
              <a:rPr lang="en-US" sz="1700" dirty="0"/>
              <a:t>Bullwhip effect amplifies inventory swings</a:t>
            </a:r>
          </a:p>
          <a:p>
            <a:r>
              <a:rPr lang="en-US" sz="1700" dirty="0"/>
              <a:t>BI helps unify data, predict trends, and enable fast decisions</a:t>
            </a:r>
          </a:p>
          <a:p>
            <a:r>
              <a:rPr lang="en-US" sz="1700" b="1" dirty="0"/>
              <a:t>McKinsey: </a:t>
            </a:r>
            <a:r>
              <a:rPr lang="en-US" sz="1700" dirty="0"/>
              <a:t>50% fewer inventory errors, 3–5% sales boost from AI analytics</a:t>
            </a:r>
          </a:p>
          <a:p>
            <a:endParaRPr lang="en-US" sz="17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graph of a number of orange and yellow bars&#10;&#10;AI-generated content may be incorrect.">
            <a:extLst>
              <a:ext uri="{FF2B5EF4-FFF2-40B4-BE49-F238E27FC236}">
                <a16:creationId xmlns:a16="http://schemas.microsoft.com/office/drawing/2014/main" id="{3D7E0AB1-6669-A098-F5D5-9E179B3E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967" y="2042606"/>
            <a:ext cx="4170530" cy="280468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547697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A8935-D705-D37E-E7A6-B0FBE2E2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 b="1"/>
              <a:t>Experience &amp; Customization Options</a:t>
            </a: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F85CC-E8FB-F30B-E642-FD1E326C76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3" y="3013023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900" dirty="0"/>
              <a:t>Focus on usability, simplicity, clarity</a:t>
            </a:r>
          </a:p>
          <a:p>
            <a:pPr lvl="1"/>
            <a:r>
              <a:rPr lang="en-US" sz="1900" dirty="0"/>
              <a:t>Critical for SMEs</a:t>
            </a:r>
          </a:p>
          <a:p>
            <a:r>
              <a:rPr lang="en-US" sz="1900" dirty="0"/>
              <a:t>Affordable, intuitive interface</a:t>
            </a:r>
          </a:p>
          <a:p>
            <a:pPr lvl="1"/>
            <a:r>
              <a:rPr lang="en-US" sz="1900" dirty="0"/>
              <a:t>63% say Cognos supports financial decisions</a:t>
            </a:r>
          </a:p>
          <a:p>
            <a:pPr lvl="1"/>
            <a:r>
              <a:rPr lang="en-US" sz="1900" dirty="0"/>
              <a:t>66% value data visualization (</a:t>
            </a:r>
            <a:r>
              <a:rPr lang="en-US" sz="1900" dirty="0" err="1"/>
              <a:t>Magoma</a:t>
            </a:r>
            <a:r>
              <a:rPr lang="en-US" sz="1900" dirty="0"/>
              <a:t> et al., 2021)</a:t>
            </a:r>
          </a:p>
          <a:p>
            <a:r>
              <a:rPr lang="en-US" sz="1900" dirty="0"/>
              <a:t>Custom layouts &amp; themes</a:t>
            </a:r>
          </a:p>
          <a:p>
            <a:pPr lvl="1"/>
            <a:r>
              <a:rPr lang="en-US" sz="1900" dirty="0"/>
              <a:t>Interactive filters, synchronized across visuals</a:t>
            </a:r>
          </a:p>
          <a:p>
            <a:r>
              <a:rPr lang="en-US" sz="1900" dirty="0"/>
              <a:t>Calculated fields for dynamic updates</a:t>
            </a:r>
          </a:p>
          <a:p>
            <a:endParaRPr lang="en-US" sz="1900" dirty="0"/>
          </a:p>
          <a:p>
            <a:endParaRPr lang="en-US" sz="1900" dirty="0"/>
          </a:p>
        </p:txBody>
      </p:sp>
      <p:pic>
        <p:nvPicPr>
          <p:cNvPr id="15" name="Picture 14" descr="Magnifying glass showing decling performance">
            <a:extLst>
              <a:ext uri="{FF2B5EF4-FFF2-40B4-BE49-F238E27FC236}">
                <a16:creationId xmlns:a16="http://schemas.microsoft.com/office/drawing/2014/main" id="{DBAFA03F-95A7-5B15-7A72-AFA2CB6D97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18" r="35581" b="-2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31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FCE5F0-4866-1121-22C6-D058A779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>
                <a:solidFill>
                  <a:srgbClr val="FFFFFF"/>
                </a:solidFill>
              </a:rPr>
              <a:t>Summary of Features</a:t>
            </a:r>
            <a:endParaRPr lang="en-US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19B5B6B-5210-2952-6883-C7D09FB3A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5756989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742652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0509E3-C3B5-2549-8BFE-89555BFB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391C19-9F31-6E4D-949F-5495A845E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C6F448-05A1-2E12-6D1C-E4B683492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1894CA8C-0029-9809-CACC-1CC68D7D6E3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000"/>
          <a:stretch>
            <a:fillRect/>
          </a:stretch>
        </p:blipFill>
        <p:spPr>
          <a:xfrm>
            <a:off x="0" y="-2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315AEAF-FF70-81AE-543A-2B73FA93F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04" y="2928730"/>
            <a:ext cx="11041743" cy="81919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Competitive Landscape, Strengths, Case Studies, and Recommendations</a:t>
            </a:r>
            <a:endParaRPr lang="en-US" sz="52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20099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32CA24-205A-4C87-600C-1BD3B8DBF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BB9B05-B02F-40DE-E183-A2518AA75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chemeClr val="tx2">
                    <a:lumMod val="90000"/>
                    <a:lumOff val="10000"/>
                  </a:schemeClr>
                </a:solidFill>
                <a:ea typeface="+mj-lt"/>
                <a:cs typeface="+mj-lt"/>
              </a:rPr>
              <a:t>Competitive Landscape</a:t>
            </a:r>
            <a:endParaRPr lang="en-US" sz="5200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BA55CFF-49AA-8B8B-2623-34B61A86E18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6277273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5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499" name="Rectangle 20498">
            <a:extLst>
              <a:ext uri="{FF2B5EF4-FFF2-40B4-BE49-F238E27FC236}">
                <a16:creationId xmlns:a16="http://schemas.microsoft.com/office/drawing/2014/main" id="{040532B1-7622-4602-B898-5C84C974A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1" name="Rectangle 20500">
            <a:extLst>
              <a:ext uri="{FF2B5EF4-FFF2-40B4-BE49-F238E27FC236}">
                <a16:creationId xmlns:a16="http://schemas.microsoft.com/office/drawing/2014/main" id="{8EBC75B0-D5AF-40AB-915B-EBC590D74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3" name="Rectangle 20502">
            <a:extLst>
              <a:ext uri="{FF2B5EF4-FFF2-40B4-BE49-F238E27FC236}">
                <a16:creationId xmlns:a16="http://schemas.microsoft.com/office/drawing/2014/main" id="{70D16B3C-0901-4FFD-9DBF-5BC78ABC0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4369" y="0"/>
            <a:ext cx="773448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05" name="Rectangle 20504">
            <a:extLst>
              <a:ext uri="{FF2B5EF4-FFF2-40B4-BE49-F238E27FC236}">
                <a16:creationId xmlns:a16="http://schemas.microsoft.com/office/drawing/2014/main" id="{6D49CA2C-9593-4085-9ED2-049819E74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7778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chemeClr val="accent1">
                  <a:lumMod val="50000"/>
                  <a:alpha val="7200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10C9C3-3C84-0A1F-FB6F-65080AE03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409826"/>
            <a:ext cx="10030023" cy="991080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Feature Comparison Highlights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pic>
        <p:nvPicPr>
          <p:cNvPr id="20484" name="Picture 4">
            <a:extLst>
              <a:ext uri="{FF2B5EF4-FFF2-40B4-BE49-F238E27FC236}">
                <a16:creationId xmlns:a16="http://schemas.microsoft.com/office/drawing/2014/main" id="{22D02A8F-B71A-538F-AF3B-DBA2DD56A3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2800" y="2285078"/>
            <a:ext cx="1608172" cy="16081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2" name="Picture 2" descr="IBM Cognos Analytics Integrations - Links International">
            <a:extLst>
              <a:ext uri="{FF2B5EF4-FFF2-40B4-BE49-F238E27FC236}">
                <a16:creationId xmlns:a16="http://schemas.microsoft.com/office/drawing/2014/main" id="{7A3815E3-02B3-3433-9B48-2B8208D50E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32264" y="2124096"/>
            <a:ext cx="2891591" cy="1930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6" name="Picture 6" descr="Tableau Logo and symbol, meaning, history, PNG, brand">
            <a:extLst>
              <a:ext uri="{FF2B5EF4-FFF2-40B4-BE49-F238E27FC236}">
                <a16:creationId xmlns:a16="http://schemas.microsoft.com/office/drawing/2014/main" id="{1FC83B49-D4F3-3017-7CC8-AD40A9423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14568" y="2605698"/>
            <a:ext cx="2288982" cy="1287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94" name="Picture 14">
            <a:extLst>
              <a:ext uri="{FF2B5EF4-FFF2-40B4-BE49-F238E27FC236}">
                <a16:creationId xmlns:a16="http://schemas.microsoft.com/office/drawing/2014/main" id="{7A000796-B6AF-7F58-0EB7-32D28FEF2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968743" y="2922673"/>
            <a:ext cx="2215597" cy="65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08742-C473-E99C-233A-D3AD6FD2F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8" y="4488129"/>
            <a:ext cx="10030023" cy="1727901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en-US" sz="1800" b="1" dirty="0">
                <a:ea typeface="+mn-lt"/>
                <a:cs typeface="+mn-lt"/>
              </a:rPr>
              <a:t>Cognos: </a:t>
            </a:r>
            <a:r>
              <a:rPr lang="en-US" sz="1800" dirty="0">
                <a:ea typeface="+mn-lt"/>
                <a:cs typeface="+mn-lt"/>
              </a:rPr>
              <a:t>Built-in AI Assistant, advanced forecasting, 100+ data connectors, enterprise security</a:t>
            </a:r>
            <a:endParaRPr lang="en-US" sz="1800" dirty="0"/>
          </a:p>
          <a:p>
            <a:pPr marL="305435" indent="-305435"/>
            <a:r>
              <a:rPr lang="en-US" sz="1800" b="1" dirty="0">
                <a:ea typeface="+mn-lt"/>
                <a:cs typeface="+mn-lt"/>
              </a:rPr>
              <a:t>Power BI: </a:t>
            </a:r>
            <a:r>
              <a:rPr lang="en-US" sz="1800" dirty="0">
                <a:ea typeface="+mn-lt"/>
                <a:cs typeface="+mn-lt"/>
              </a:rPr>
              <a:t>Low cost, Microsoft ecosystem</a:t>
            </a:r>
            <a:endParaRPr lang="en-US" sz="1800" dirty="0"/>
          </a:p>
          <a:p>
            <a:pPr marL="305435" indent="-305435"/>
            <a:r>
              <a:rPr lang="en-US" sz="1800" b="1" dirty="0">
                <a:ea typeface="+mn-lt"/>
                <a:cs typeface="+mn-lt"/>
              </a:rPr>
              <a:t>Tableau: </a:t>
            </a:r>
            <a:r>
              <a:rPr lang="en-US" sz="1800" dirty="0">
                <a:ea typeface="+mn-lt"/>
                <a:cs typeface="+mn-lt"/>
              </a:rPr>
              <a:t>Visualization &amp; storytelling leader</a:t>
            </a:r>
            <a:endParaRPr lang="en-US" sz="1800" dirty="0"/>
          </a:p>
          <a:p>
            <a:pPr marL="305435" indent="-305435"/>
            <a:r>
              <a:rPr lang="en-US" sz="1800" b="1" dirty="0">
                <a:ea typeface="+mn-lt"/>
                <a:cs typeface="+mn-lt"/>
              </a:rPr>
              <a:t>Qlik Sense: </a:t>
            </a:r>
            <a:r>
              <a:rPr lang="en-US" sz="1800" dirty="0">
                <a:ea typeface="+mn-lt"/>
                <a:cs typeface="+mn-lt"/>
              </a:rPr>
              <a:t>Associative data model, predictive modeling</a:t>
            </a:r>
            <a:endParaRPr lang="en-US" sz="1800" dirty="0"/>
          </a:p>
        </p:txBody>
      </p:sp>
      <p:sp>
        <p:nvSpPr>
          <p:cNvPr id="7" name="AutoShape 12">
            <a:extLst>
              <a:ext uri="{FF2B5EF4-FFF2-40B4-BE49-F238E27FC236}">
                <a16:creationId xmlns:a16="http://schemas.microsoft.com/office/drawing/2014/main" id="{53CEED62-F9DC-1826-CEE8-A49744A233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14570" y="3298371"/>
            <a:ext cx="4071257" cy="4071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294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60E29-FEAF-9578-6ADF-2412F4738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Strengths of Cognos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0A461-A120-24B7-7BC9-4494931C3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5711" y="1055880"/>
            <a:ext cx="6555347" cy="5546047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en-US" sz="2000" b="1" dirty="0">
                <a:ea typeface="+mn-lt"/>
                <a:cs typeface="+mn-lt"/>
              </a:rPr>
              <a:t>AI insights </a:t>
            </a:r>
            <a:r>
              <a:rPr lang="en-US" sz="2000" dirty="0">
                <a:ea typeface="+mn-lt"/>
                <a:cs typeface="+mn-lt"/>
              </a:rPr>
              <a:t>for non-technical users (e.g., hospital network queries)</a:t>
            </a:r>
            <a:endParaRPr lang="en-US" sz="2000" dirty="0"/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Scalability: </a:t>
            </a:r>
            <a:r>
              <a:rPr lang="en-US" sz="2000" dirty="0">
                <a:ea typeface="+mn-lt"/>
                <a:cs typeface="+mn-lt"/>
              </a:rPr>
              <a:t>suitable for SMEs &amp; global enterprises</a:t>
            </a:r>
            <a:endParaRPr lang="en-US" sz="2000" dirty="0"/>
          </a:p>
          <a:p>
            <a:pPr marL="305435" indent="-305435"/>
            <a:r>
              <a:rPr lang="en-US" sz="2000" b="1" dirty="0">
                <a:ea typeface="+mn-lt"/>
                <a:cs typeface="+mn-lt"/>
              </a:rPr>
              <a:t>Flexible deployment: </a:t>
            </a:r>
            <a:r>
              <a:rPr lang="en-US" sz="2000" dirty="0">
                <a:ea typeface="+mn-lt"/>
                <a:cs typeface="+mn-lt"/>
              </a:rPr>
              <a:t>cloud, on-prem, hybrid</a:t>
            </a:r>
            <a:endParaRPr lang="en-US" sz="2000" dirty="0"/>
          </a:p>
          <a:p>
            <a:pPr marL="305435" indent="-305435"/>
            <a:r>
              <a:rPr lang="en-US" sz="2000" dirty="0">
                <a:ea typeface="+mn-lt"/>
                <a:cs typeface="+mn-lt"/>
              </a:rPr>
              <a:t>Strong security &amp; compliance features</a:t>
            </a:r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134870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438442-412C-C6DF-6B69-5B5C49E54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Weaknesses of Cognos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D2F0691-E2D1-569A-A636-A1B340531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110017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454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548CEDDA-4CE3-12AC-92BA-083BB6862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743" y="649059"/>
            <a:ext cx="10621057" cy="5763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5370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56688E73-49B9-4052-A836-D248C825D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AEE0C-07FE-4154-BC7C-2F20530BC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98A4903A-A517-771E-81C1-6D2B91BF9A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736" b="1099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D9E054F-11CA-EA55-FDC3-5B261FFEC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Case Study 1 – </a:t>
            </a: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European Supermarket Chain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69CFC-BA40-0278-A58B-B08CBFD04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Challenge: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Forecasting demand accurately</a:t>
            </a: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Solution: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Integrated POS &amp; warehouse data with ML</a:t>
            </a:r>
            <a:endParaRPr lang="en-US" dirty="0">
              <a:solidFill>
                <a:srgbClr val="FFFFFF"/>
              </a:solidFill>
            </a:endParaRP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Result: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33% error reduction, €170M annual savings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9414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751ACD-AFA3-80AB-00C2-31E3C0D5F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724E05A9-53CB-4C93-FA6F-AD7200FD10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7EE49F-53C2-03C0-589D-221814167C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31964B41-0161-4951-2B3B-806D7D63AF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736" b="1099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BCE62A-F79E-BF9A-7B34-5A3821A73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Case Study 2 – </a:t>
            </a:r>
            <a:b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Global Manufacturing Company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E20DE-0138-9298-B8F6-AF58C37BA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Challenge: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Data scattered across 20 ERP systems</a:t>
            </a: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Solution: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Centralized reporting hub with Cognos</a:t>
            </a: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Result: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Reporting time cut from 2 weeks to 2 days; downtime reduced by 15%</a:t>
            </a:r>
          </a:p>
        </p:txBody>
      </p:sp>
    </p:spTree>
    <p:extLst>
      <p:ext uri="{BB962C8B-B14F-4D97-AF65-F5344CB8AC3E}">
        <p14:creationId xmlns:p14="http://schemas.microsoft.com/office/powerpoint/2010/main" val="2155693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37A3AD-FB36-9029-CBB1-32351B1CD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21" y="435841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How IBM Cognos Solves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80F0-C4EF-2E28-DC6C-418718EE0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521" y="2640036"/>
            <a:ext cx="5344479" cy="3775277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2000" dirty="0"/>
              <a:t>Predictive models improve demand accuracy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AI Assistant: </a:t>
            </a:r>
            <a:r>
              <a:rPr lang="en-US" sz="2000" dirty="0"/>
              <a:t>Natural language queries for fast, self-service insights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Smart Discovery: </a:t>
            </a:r>
            <a:r>
              <a:rPr lang="en-US" sz="2000" dirty="0"/>
              <a:t>Finds trends, anomalies automatically</a:t>
            </a:r>
            <a:br>
              <a:rPr lang="en-US" sz="2000" dirty="0"/>
            </a:br>
            <a:endParaRPr lang="en-US" sz="2000" dirty="0"/>
          </a:p>
          <a:p>
            <a:r>
              <a:rPr lang="en-US" sz="2000" dirty="0"/>
              <a:t>Unifies data sources (POS, CRM, ERP)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Case Study: </a:t>
            </a:r>
            <a:r>
              <a:rPr lang="en-US" sz="2000" dirty="0"/>
              <a:t>33% forecast error reduction → €170M saved</a:t>
            </a:r>
            <a:br>
              <a:rPr lang="en-US" sz="2000" dirty="0"/>
            </a:br>
            <a:endParaRPr lang="en-US" sz="2000" dirty="0"/>
          </a:p>
          <a:p>
            <a:r>
              <a:rPr lang="en-US" sz="2000" b="1" dirty="0"/>
              <a:t>ROI: </a:t>
            </a:r>
            <a:r>
              <a:rPr lang="en-US" sz="2000" dirty="0"/>
              <a:t>77% in 3 years; $1.1M efficiency gains (IBM, 2022)</a:t>
            </a:r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E4ED3E9C-2513-323F-22BF-FF58CA4C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9574" y="2251605"/>
            <a:ext cx="5201023" cy="3653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30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EB3A204-E9A7-B9A1-56C9-24000BEF5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D6D667E-75B6-D493-E10D-A4EBBEE79E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A85166-539E-FC54-15C7-B2AC4927C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Boxes On Rack In Warehouse">
            <a:extLst>
              <a:ext uri="{FF2B5EF4-FFF2-40B4-BE49-F238E27FC236}">
                <a16:creationId xmlns:a16="http://schemas.microsoft.com/office/drawing/2014/main" id="{F93B88CA-5131-BA6F-309A-69909346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4736" b="10994"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BA28493-B6A1-221D-6EB5-27D0C041A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57189"/>
            <a:ext cx="5155263" cy="557189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  <a:ea typeface="+mj-lt"/>
                <a:cs typeface="+mj-lt"/>
              </a:rPr>
              <a:t>Case Study 3 – </a:t>
            </a:r>
            <a:br>
              <a:rPr lang="en-US" b="1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Local Retail </a:t>
            </a:r>
            <a:br>
              <a:rPr lang="en-US" dirty="0">
                <a:solidFill>
                  <a:srgbClr val="FFFFFF"/>
                </a:solidFill>
                <a:ea typeface="+mj-lt"/>
                <a:cs typeface="+mj-lt"/>
              </a:rPr>
            </a:br>
            <a:r>
              <a:rPr lang="en-US" dirty="0">
                <a:solidFill>
                  <a:srgbClr val="FFFFFF"/>
                </a:solidFill>
                <a:ea typeface="+mj-lt"/>
                <a:cs typeface="+mj-lt"/>
              </a:rPr>
              <a:t>Store Chain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7D79C-6D31-598D-3B4A-8C2EB275D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75" y="557189"/>
            <a:ext cx="5158424" cy="5571899"/>
          </a:xfrm>
        </p:spPr>
        <p:txBody>
          <a:bodyPr anchor="ctr">
            <a:normAutofit/>
          </a:bodyPr>
          <a:lstStyle/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Challenge: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No real-time inventory insight</a:t>
            </a: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Solution: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Dashboards for daily sales &amp; inventory</a:t>
            </a:r>
          </a:p>
          <a:p>
            <a:pPr marL="305435" indent="-305435"/>
            <a:r>
              <a:rPr lang="en-US" b="1" dirty="0">
                <a:solidFill>
                  <a:srgbClr val="FFFFFF"/>
                </a:solidFill>
                <a:ea typeface="+mn-lt"/>
                <a:cs typeface="+mn-lt"/>
              </a:rPr>
              <a:t>Result: 8% </a:t>
            </a:r>
            <a:r>
              <a:rPr lang="en-US" dirty="0">
                <a:solidFill>
                  <a:srgbClr val="FFFFFF"/>
                </a:solidFill>
                <a:ea typeface="+mn-lt"/>
                <a:cs typeface="+mn-lt"/>
              </a:rPr>
              <a:t>profit increase in 3 months</a:t>
            </a:r>
          </a:p>
        </p:txBody>
      </p:sp>
    </p:spTree>
    <p:extLst>
      <p:ext uri="{BB962C8B-B14F-4D97-AF65-F5344CB8AC3E}">
        <p14:creationId xmlns:p14="http://schemas.microsoft.com/office/powerpoint/2010/main" val="29993642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AAA38-3A33-9CE0-7A8C-81A5E8D46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90000"/>
                    <a:lumOff val="10000"/>
                  </a:schemeClr>
                </a:solidFill>
                <a:ea typeface="+mj-lt"/>
                <a:cs typeface="+mj-lt"/>
              </a:rPr>
              <a:t>Recommendations</a:t>
            </a:r>
            <a:endParaRPr lang="en-US" b="1" dirty="0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040E67F-0947-3059-3AA4-D019596EF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27147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684591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FCA2D9-E70A-B866-70F8-23748B2BD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  <a:ea typeface="+mj-lt"/>
                <a:cs typeface="+mj-lt"/>
              </a:rPr>
              <a:t>Conclusion</a:t>
            </a:r>
            <a:endParaRPr lang="en-US" sz="4000" b="1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35F81-5D6D-9F62-A3D8-5F93B87B39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682756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154415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D4C22-642B-C8D9-EEFC-867AB158B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blurred background of department store">
            <a:extLst>
              <a:ext uri="{FF2B5EF4-FFF2-40B4-BE49-F238E27FC236}">
                <a16:creationId xmlns:a16="http://schemas.microsoft.com/office/drawing/2014/main" id="{7078EC22-F3B4-B85D-77F7-6EA0508C83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5730"/>
          <a:stretch>
            <a:fillRect/>
          </a:stretch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pic>
        <p:nvPicPr>
          <p:cNvPr id="9" name="Picture 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C197DF9-03EF-ED9A-D43F-30C5672712C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9" y="0"/>
            <a:ext cx="1217972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95350AE-C3DB-C169-6225-EC2AEBFB8E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3752" y="2431390"/>
            <a:ext cx="10058400" cy="10555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5200" b="1" dirty="0">
                <a:solidFill>
                  <a:srgbClr val="FFFFFF"/>
                </a:solidFill>
                <a:latin typeface="Aptos Display" panose="020B0004020202020204" pitchFamily="34" charset="0"/>
                <a:ea typeface="STKaiti" panose="020B0503020204020204" pitchFamily="2" charset="-122"/>
              </a:rPr>
              <a:t>Thank you</a:t>
            </a:r>
            <a:endParaRPr lang="en-US" sz="5200" dirty="0">
              <a:solidFill>
                <a:srgbClr val="FFFFFF"/>
              </a:solidFill>
              <a:latin typeface="Aptos Display" panose="020B0004020202020204" pitchFamily="34" charset="0"/>
            </a:endParaRPr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9DFF71C4-28CC-B5FE-74B8-C0E554FBE0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86743" y="5118483"/>
            <a:ext cx="9144000" cy="1655762"/>
          </a:xfrm>
        </p:spPr>
        <p:txBody>
          <a:bodyPr/>
          <a:lstStyle/>
          <a:p>
            <a:pPr algn="r"/>
            <a:r>
              <a:rPr lang="en-US" dirty="0">
                <a:solidFill>
                  <a:schemeClr val="bg1"/>
                </a:solidFill>
              </a:rPr>
              <a:t>Bi Solution Report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Sharon, Selena, Charmy &amp; Lekhya</a:t>
            </a:r>
          </a:p>
          <a:p>
            <a:pPr algn="r"/>
            <a:r>
              <a:rPr lang="en-US" dirty="0">
                <a:solidFill>
                  <a:schemeClr val="bg1"/>
                </a:solidFill>
              </a:rPr>
              <a:t>ISM6255</a:t>
            </a:r>
          </a:p>
        </p:txBody>
      </p:sp>
      <p:pic>
        <p:nvPicPr>
          <p:cNvPr id="3" name="Picture 2" descr="IBM Cognos Analytics Integrations - Links International">
            <a:extLst>
              <a:ext uri="{FF2B5EF4-FFF2-40B4-BE49-F238E27FC236}">
                <a16:creationId xmlns:a16="http://schemas.microsoft.com/office/drawing/2014/main" id="{C7FCC1AC-69E1-7747-9A89-94CD0F113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45000" y1="20000" x2="45000" y2="20000"/>
                        <a14:foregroundMark x1="54667" y1="19250" x2="55167" y2="19250"/>
                        <a14:foregroundMark x1="40500" y1="31000" x2="40500" y2="31000"/>
                        <a14:foregroundMark x1="49833" y1="32500" x2="51000" y2="32000"/>
                        <a14:foregroundMark x1="36333" y1="43500" x2="36333" y2="43500"/>
                        <a14:foregroundMark x1="44167" y1="43000" x2="45667" y2="43000"/>
                        <a14:foregroundMark x1="41000" y1="56250" x2="41000" y2="56250"/>
                        <a14:foregroundMark x1="49500" y1="54000" x2="51333" y2="54000"/>
                        <a14:foregroundMark x1="46000" y1="68500" x2="46000" y2="68500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5549" y="1464118"/>
            <a:ext cx="5173453" cy="34489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036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13EC2D7-49AE-E017-7CBA-C7BCD3D7A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b="1" dirty="0">
                <a:solidFill>
                  <a:srgbClr val="FFFFFF"/>
                </a:solidFill>
              </a:rPr>
              <a:t>Competitive Landscape</a:t>
            </a:r>
          </a:p>
        </p:txBody>
      </p:sp>
      <p:pic>
        <p:nvPicPr>
          <p:cNvPr id="14" name="Content Placeholder 17" descr="Chart placeholder">
            <a:extLst>
              <a:ext uri="{FF2B5EF4-FFF2-40B4-BE49-F238E27FC236}">
                <a16:creationId xmlns:a16="http://schemas.microsoft.com/office/drawing/2014/main" id="{EB50D970-8005-3397-9296-E6108EA37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748" y="2780066"/>
            <a:ext cx="5131088" cy="2800356"/>
          </a:xfrm>
          <a:prstGeom prst="rect">
            <a:avLst/>
          </a:prstGeom>
        </p:spPr>
      </p:pic>
      <p:pic>
        <p:nvPicPr>
          <p:cNvPr id="12" name="Content Placeholder 4" descr="Charts">
            <a:extLst>
              <a:ext uri="{FF2B5EF4-FFF2-40B4-BE49-F238E27FC236}">
                <a16:creationId xmlns:a16="http://schemas.microsoft.com/office/drawing/2014/main" id="{FDC86609-F8EB-5E96-66C3-746AE1911DB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6345165" y="2504230"/>
            <a:ext cx="5131087" cy="342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59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4" descr="Digital Numbers">
            <a:extLst>
              <a:ext uri="{FF2B5EF4-FFF2-40B4-BE49-F238E27FC236}">
                <a16:creationId xmlns:a16="http://schemas.microsoft.com/office/drawing/2014/main" id="{8D8F775C-9A36-85E4-0CF1-A05BC6E401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BEF71-ADA8-9AC1-D5BE-9B915AF7E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0969" y="1280812"/>
            <a:ext cx="5630061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16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 descr="Financial graphs on a dark display">
            <a:extLst>
              <a:ext uri="{FF2B5EF4-FFF2-40B4-BE49-F238E27FC236}">
                <a16:creationId xmlns:a16="http://schemas.microsoft.com/office/drawing/2014/main" id="{62143A0B-CC5D-65B8-3580-8B089B8F97B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 t="10000"/>
          <a:stretch>
            <a:fillRect/>
          </a:stretch>
        </p:blipFill>
        <p:spPr>
          <a:xfrm>
            <a:off x="0" y="-2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F0637-8CF2-1595-66E6-33776EF0E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3604" y="2928730"/>
            <a:ext cx="11041743" cy="81919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b="1" dirty="0">
                <a:solidFill>
                  <a:srgbClr val="FFFFFF"/>
                </a:solidFill>
              </a:rPr>
              <a:t>Dashboard &amp; Data Visualization Tools</a:t>
            </a:r>
            <a:r>
              <a:rPr lang="en-US" sz="5200" dirty="0">
                <a:solidFill>
                  <a:srgbClr val="FFFFFF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8008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3D Hologram from iPad">
            <a:extLst>
              <a:ext uri="{FF2B5EF4-FFF2-40B4-BE49-F238E27FC236}">
                <a16:creationId xmlns:a16="http://schemas.microsoft.com/office/drawing/2014/main" id="{A761B173-59DF-C5BE-93BE-C8D0966CBF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15" r="29020" b="-1"/>
          <a:stretch>
            <a:fillRect/>
          </a:stretch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36AA53-1756-A70E-5420-913403A51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 b="1"/>
              <a:t>Dashboard &amp; Data Visualization Tools</a:t>
            </a:r>
            <a:endParaRPr lang="en-US" sz="400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FB0CF1-8CF5-DD27-F9ED-D62C825C4C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1600" dirty="0"/>
              <a:t>Dashboards are a core BI feature for rapid decision-making</a:t>
            </a:r>
          </a:p>
          <a:p>
            <a:pPr lvl="1"/>
            <a:r>
              <a:rPr lang="en-US" sz="1600" dirty="0"/>
              <a:t>Quickly interpret complex data</a:t>
            </a:r>
          </a:p>
          <a:p>
            <a:pPr lvl="1"/>
            <a:r>
              <a:rPr lang="en-US" sz="1600" dirty="0"/>
              <a:t>Improve accuracy &amp; efficiency of decisions</a:t>
            </a:r>
          </a:p>
          <a:p>
            <a:r>
              <a:rPr lang="en-US" sz="1600" dirty="0"/>
              <a:t>Analytics-driven companies achieve better results</a:t>
            </a:r>
          </a:p>
          <a:p>
            <a:pPr lvl="1"/>
            <a:r>
              <a:rPr lang="en-US" sz="1600" dirty="0"/>
              <a:t>1.5× more likely to see above-average growth</a:t>
            </a:r>
          </a:p>
          <a:p>
            <a:pPr lvl="1"/>
            <a:r>
              <a:rPr lang="en-US" sz="1600" dirty="0"/>
              <a:t>5% higher return on sales (Hjelle et al., 2024)</a:t>
            </a:r>
          </a:p>
          <a:p>
            <a:r>
              <a:rPr lang="en-US" sz="1600" dirty="0"/>
              <a:t>Visualization tools deliver significant competitive advantages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37005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206" name="Rectangle 8205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F02B5F-D3C0-B6BF-C49D-D551EB7BF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b="1" dirty="0"/>
              <a:t>Turning Data into Actionable Insights</a:t>
            </a:r>
            <a:endParaRPr lang="en-US" sz="3600" dirty="0"/>
          </a:p>
        </p:txBody>
      </p:sp>
      <p:sp>
        <p:nvSpPr>
          <p:cNvPr id="8208" name="Rectangle 8207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5CFDE-48E6-F2EE-7DB6-C1DAB081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4" y="2248147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/>
              <a:t>IBM Cognos converts raw sales &amp; inventory data into insights</a:t>
            </a:r>
          </a:p>
          <a:p>
            <a:pPr lvl="1"/>
            <a:r>
              <a:rPr lang="en-US" sz="1800" dirty="0"/>
              <a:t>Addresses costly overstocks &amp; stockouts in retail</a:t>
            </a:r>
          </a:p>
          <a:p>
            <a:r>
              <a:rPr lang="en-US" sz="1800" dirty="0"/>
              <a:t>Project dataset: Kaggle Warehouse &amp; Retail Sales</a:t>
            </a:r>
          </a:p>
          <a:p>
            <a:r>
              <a:rPr lang="en-US" sz="1800" dirty="0"/>
              <a:t>“Create from Existing Data” function</a:t>
            </a:r>
          </a:p>
          <a:p>
            <a:pPr lvl="1"/>
            <a:r>
              <a:rPr lang="en-US" sz="1800" dirty="0"/>
              <a:t>AI auto-builds dashboard in seconds</a:t>
            </a:r>
          </a:p>
          <a:p>
            <a:pPr lvl="1"/>
            <a:r>
              <a:rPr lang="en-US" sz="1800" dirty="0"/>
              <a:t>Selects relevant charts, KPIs, and comparisons</a:t>
            </a:r>
          </a:p>
          <a:p>
            <a:endParaRPr lang="en-US" sz="1800" dirty="0"/>
          </a:p>
        </p:txBody>
      </p:sp>
      <p:sp>
        <p:nvSpPr>
          <p:cNvPr id="8210" name="Rectangle 820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2" name="Rectangle 821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14" name="Rectangle 821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D863154-B502-0580-7F0A-1FEAC4C4B2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87738" y="1349794"/>
            <a:ext cx="5628018" cy="3925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36039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5" name="Rectangle 9224">
            <a:extLst>
              <a:ext uri="{FF2B5EF4-FFF2-40B4-BE49-F238E27FC236}">
                <a16:creationId xmlns:a16="http://schemas.microsoft.com/office/drawing/2014/main" id="{AAAE94E3-A7DB-4868-B1E3-E49703488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3672B-FFBC-F4E8-23B3-B032BF3A3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5279408" cy="1128068"/>
          </a:xfrm>
        </p:spPr>
        <p:txBody>
          <a:bodyPr anchor="ctr">
            <a:normAutofit/>
          </a:bodyPr>
          <a:lstStyle/>
          <a:p>
            <a:r>
              <a:rPr lang="en-US" sz="3400" b="1"/>
              <a:t>Customization &amp; Advanced Personalization</a:t>
            </a:r>
            <a:endParaRPr lang="en-US" sz="3400"/>
          </a:p>
        </p:txBody>
      </p:sp>
      <p:grpSp>
        <p:nvGrpSpPr>
          <p:cNvPr id="9227" name="Group 922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9228" name="Rectangle 922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229" name="Rectangle 922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123821"/>
            <a:ext cx="4975066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B4FF70-21BD-CA42-63C7-A21D57C08B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5278066" cy="3979585"/>
          </a:xfrm>
        </p:spPr>
        <p:txBody>
          <a:bodyPr anchor="ctr">
            <a:normAutofit/>
          </a:bodyPr>
          <a:lstStyle/>
          <a:p>
            <a:r>
              <a:rPr lang="en-US" sz="2000"/>
              <a:t>Custom expressions &amp; calculated fields</a:t>
            </a:r>
          </a:p>
          <a:p>
            <a:pPr lvl="1"/>
            <a:r>
              <a:rPr lang="en-US" sz="2000"/>
              <a:t>Create new measures, dimensions, KPIs</a:t>
            </a:r>
          </a:p>
          <a:p>
            <a:r>
              <a:rPr lang="en-US" sz="2000"/>
              <a:t>Scenario-specific filters</a:t>
            </a:r>
          </a:p>
          <a:p>
            <a:pPr lvl="1"/>
            <a:r>
              <a:rPr lang="en-US" sz="2000"/>
              <a:t>Example: show only items with &gt;10% sales deviation from forecast</a:t>
            </a:r>
          </a:p>
          <a:p>
            <a:r>
              <a:rPr lang="en-US" sz="2000"/>
              <a:t>Flexible visualization formats</a:t>
            </a:r>
          </a:p>
          <a:p>
            <a:pPr lvl="1"/>
            <a:r>
              <a:rPr lang="en-US" sz="2000"/>
              <a:t>Bar, line, heat maps, KPI tiles, bubble charts, etc.</a:t>
            </a:r>
          </a:p>
          <a:p>
            <a:endParaRPr lang="en-US" sz="2000"/>
          </a:p>
        </p:txBody>
      </p:sp>
      <p:sp>
        <p:nvSpPr>
          <p:cNvPr id="9233" name="Rectangle 923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35" name="Rectangle 923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7447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2727A26B-8565-9899-3693-6A70C2489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83423" y="1033242"/>
            <a:ext cx="4397433" cy="161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7" name="Rectangle 9236">
            <a:extLst>
              <a:ext uri="{FF2B5EF4-FFF2-40B4-BE49-F238E27FC236}">
                <a16:creationId xmlns:a16="http://schemas.microsoft.com/office/drawing/2014/main" id="{8CB5D2D7-DF65-4E86-BFBA-FFB9B5ACE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49687" y="3505479"/>
            <a:ext cx="4845488" cy="292358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C681C32-0AA1-409E-0366-FC054190B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257963" y="3707894"/>
            <a:ext cx="2046489" cy="2518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2947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</TotalTime>
  <Words>1000</Words>
  <Application>Microsoft Office PowerPoint</Application>
  <PresentationFormat>Widescreen</PresentationFormat>
  <Paragraphs>147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Aptos</vt:lpstr>
      <vt:lpstr>Aptos Display</vt:lpstr>
      <vt:lpstr>Arial</vt:lpstr>
      <vt:lpstr>Calibri</vt:lpstr>
      <vt:lpstr>Office Theme</vt:lpstr>
      <vt:lpstr>IBM Cognos Analytics Solving Retail Demand Forecasting Challenges</vt:lpstr>
      <vt:lpstr>Why Better BI Matters in Retail</vt:lpstr>
      <vt:lpstr>How IBM Cognos Solves the Problem</vt:lpstr>
      <vt:lpstr>Competitive Landscape</vt:lpstr>
      <vt:lpstr>PowerPoint Presentation</vt:lpstr>
      <vt:lpstr>Dashboard &amp; Data Visualization Tools </vt:lpstr>
      <vt:lpstr>Dashboard &amp; Data Visualization Tools</vt:lpstr>
      <vt:lpstr>Turning Data into Actionable Insights</vt:lpstr>
      <vt:lpstr>Customization &amp; Advanced Personalization</vt:lpstr>
      <vt:lpstr>PowerPoint Presentation</vt:lpstr>
      <vt:lpstr>Forecasting &amp; Insights</vt:lpstr>
      <vt:lpstr>PowerPoint Presentation</vt:lpstr>
      <vt:lpstr>KPI Integration &amp; Interactivity</vt:lpstr>
      <vt:lpstr>PowerPoint Presentation</vt:lpstr>
      <vt:lpstr>AI-Driven Narrative Insights</vt:lpstr>
      <vt:lpstr>Decision Tree &amp; Advanced Visuals</vt:lpstr>
      <vt:lpstr>PowerPoint Presentation</vt:lpstr>
      <vt:lpstr>Widgets &amp; Dashboard Properties</vt:lpstr>
      <vt:lpstr>Data Integration &amp; Connectivity </vt:lpstr>
      <vt:lpstr>Experience &amp; Customization Options</vt:lpstr>
      <vt:lpstr>Summary of Features</vt:lpstr>
      <vt:lpstr>Competitive Landscape, Strengths, Case Studies, and Recommendations</vt:lpstr>
      <vt:lpstr>Competitive Landscape</vt:lpstr>
      <vt:lpstr>Feature Comparison Highlights</vt:lpstr>
      <vt:lpstr>Strengths of Cognos</vt:lpstr>
      <vt:lpstr>Weaknesses of Cognos</vt:lpstr>
      <vt:lpstr>PowerPoint Presentation</vt:lpstr>
      <vt:lpstr>Case Study 1 – European Supermarket Chain</vt:lpstr>
      <vt:lpstr>Case Study 2 –  Global Manufacturing Company</vt:lpstr>
      <vt:lpstr>Case Study 3 –  Local Retail  Store Chain</vt:lpstr>
      <vt:lpstr>Recommendations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 Yeong Cha</dc:creator>
  <cp:lastModifiedBy>So Yeong Cha</cp:lastModifiedBy>
  <cp:revision>1</cp:revision>
  <dcterms:created xsi:type="dcterms:W3CDTF">2025-08-14T05:18:46Z</dcterms:created>
  <dcterms:modified xsi:type="dcterms:W3CDTF">2025-08-14T11:23:46Z</dcterms:modified>
</cp:coreProperties>
</file>