
<file path=[Content_Types].xml><?xml version="1.0" encoding="utf-8"?>
<Types xmlns="http://schemas.openxmlformats.org/package/2006/content-types">
  <Default ContentType="image/x-emf" Extension="emf"/>
  <Default ContentType="image/gif" Extension="gif"/>
  <Default ContentType="image/png" Extension="png"/>
  <Default ContentType="application/vnd.openxmlformats-package.relationships+xml" Extension="rels"/>
  <Default ContentType="application/xml" Extension="xml"/>
  <Default ContentType="image/jpeg" Extension="jpeg"/>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9.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15.xml"/>
  <Override ContentType="application/vnd.openxmlformats-officedocument.presentationml.slide+xml" PartName="/ppt/slides/slide26.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a:defRPr lang="es-AR"/>
    </a:defPPr>
    <a:lvl1pPr lvl="0" rtl="0" algn="l" fontAlgn="base">
      <a:spcBef>
        <a:spcPct val="0"/>
      </a:spcBef>
      <a:spcAft>
        <a:spcPct val="0"/>
      </a:spcAft>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1pPr>
    <a:lvl2pPr lvl="1" marL="457200" rtl="0" algn="l" fontAlgn="base">
      <a:spcBef>
        <a:spcPct val="0"/>
      </a:spcBef>
      <a:spcAft>
        <a:spcPct val="0"/>
      </a:spcAft>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2pPr>
    <a:lvl3pPr lvl="2" marL="914400" rtl="0" algn="l" fontAlgn="base">
      <a:spcBef>
        <a:spcPct val="0"/>
      </a:spcBef>
      <a:spcAft>
        <a:spcPct val="0"/>
      </a:spcAft>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3pPr>
    <a:lvl4pPr lvl="3" marL="1371600" rtl="0" algn="l" fontAlgn="base">
      <a:spcBef>
        <a:spcPct val="0"/>
      </a:spcBef>
      <a:spcAft>
        <a:spcPct val="0"/>
      </a:spcAft>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4pPr>
    <a:lvl5pPr lvl="4" marL="1828800" rtl="0" algn="l" fontAlgn="base">
      <a:spcBef>
        <a:spcPct val="0"/>
      </a:spcBef>
      <a:spcAft>
        <a:spcPct val="0"/>
      </a:spcAft>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5pPr>
    <a:lvl6pPr defTabSz="914400" eaLnBrk="1" hangingPunct="1" latinLnBrk="0" lvl="5" marL="2286000" rtl="0" algn="l">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6pPr>
    <a:lvl7pPr defTabSz="914400" eaLnBrk="1" hangingPunct="1" latinLnBrk="0" lvl="6" marL="2743200" rtl="0" algn="l">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7pPr>
    <a:lvl8pPr defTabSz="914400" eaLnBrk="1" hangingPunct="1" latinLnBrk="0" lvl="7" marL="3200400" rtl="0" algn="l">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8pPr>
    <a:lvl9pPr defTabSz="914400" eaLnBrk="1" hangingPunct="1" latinLnBrk="0" lvl="8" marL="3657600" rtl="0" algn="l">
      <a:defRPr kern="1200">
        <a:solidFill>
          <a:schemeClr val="tx1"/>
        </a:solidFill>
        <a:effectLst>
          <a:outerShdw blurRad="38100" algn="tl" dir="2700000" dist="38100">
            <a:srgbClr val="000000">
              <a:alpha val="43137"/>
            </a:srgbClr>
          </a:outerShdw>
        </a:effectLst>
        <a:latin typeface="Arial" panose="020B0604020202020204" pitchFamily="34" charset="0"/>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28" Type="http://schemas.openxmlformats.org/officeDocument/2006/relationships/slide" Target="slides/slide24.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25" Type="http://schemas.openxmlformats.org/officeDocument/2006/relationships/slide" Target="slides/slide21.xml"/><Relationship Id="rId14" Type="http://schemas.openxmlformats.org/officeDocument/2006/relationships/slide" Target="slides/slide10.xml"/><Relationship Id="rId7" Type="http://schemas.openxmlformats.org/officeDocument/2006/relationships/slide" Target="slides/slide3.xml"/><Relationship Id="rId29" Type="http://schemas.openxmlformats.org/officeDocument/2006/relationships/slide" Target="slides/slide25.xml"/><Relationship Id="rId27" Type="http://schemas.openxmlformats.org/officeDocument/2006/relationships/slide" Target="slides/slide23.xml"/><Relationship Id="rId13" Type="http://schemas.openxmlformats.org/officeDocument/2006/relationships/slide" Target="slides/slide9.xml"/><Relationship Id="rId8" Type="http://schemas.openxmlformats.org/officeDocument/2006/relationships/slide" Target="slides/slide4.xml"/><Relationship Id="rId4" Type="http://schemas.openxmlformats.org/officeDocument/2006/relationships/notesMaster" Target="notesMasters/notesMaster1.xml"/><Relationship Id="rId9" Type="http://schemas.openxmlformats.org/officeDocument/2006/relationships/slide" Target="slides/slide5.xml"/><Relationship Id="rId22" Type="http://schemas.openxmlformats.org/officeDocument/2006/relationships/slide" Target="slides/slide18.xml"/><Relationship Id="rId1" Type="http://schemas.openxmlformats.org/officeDocument/2006/relationships/theme" Target="theme/theme1.xml"/><Relationship Id="rId30" Type="http://schemas.openxmlformats.org/officeDocument/2006/relationships/slide" Target="slides/slide26.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23" Type="http://schemas.openxmlformats.org/officeDocument/2006/relationships/slide" Target="slides/slide19.xml"/><Relationship Id="rId21" Type="http://schemas.openxmlformats.org/officeDocument/2006/relationships/slide" Target="slides/slide17.xml"/><Relationship Id="rId2" Type="http://schemas.openxmlformats.org/officeDocument/2006/relationships/presProps" Target="presProps2.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16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dirty="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CA4C1254-2E63-4D99-BA92-F96B4BA71C4D}" type="slidenum">
              <a:rPr lang="es-AR" altLang="en-US" smtClean="0"/>
              <a:pPr/>
              <a:t>17</a:t>
            </a:fld>
            <a:endParaRPr lang="es-AR" altLang="en-US" dirty="0"/>
          </a:p>
        </p:txBody>
      </p:sp>
    </p:spTree>
    <p:extLst>
      <p:ext uri="{BB962C8B-B14F-4D97-AF65-F5344CB8AC3E}">
        <p14:creationId xmlns:p14="http://schemas.microsoft.com/office/powerpoint/2010/main" val="114424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22</a:t>
            </a:fld>
            <a:endParaRPr lang="es-AR" altLang="en-US" dirty="0"/>
          </a:p>
        </p:txBody>
      </p:sp>
    </p:spTree>
    <p:extLst>
      <p:ext uri="{BB962C8B-B14F-4D97-AF65-F5344CB8AC3E}">
        <p14:creationId xmlns:p14="http://schemas.microsoft.com/office/powerpoint/2010/main" val="3704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dirty="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5</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sz="1200" b="0" i="0" kern="1200" dirty="0">
                <a:solidFill>
                  <a:schemeClr val="tx1"/>
                </a:solidFill>
                <a:effectLst/>
                <a:latin typeface="Arial" charset="0"/>
                <a:ea typeface="+mn-ea"/>
                <a:cs typeface="+mn-cs"/>
              </a:rPr>
              <a:t>Para mostrar cómo y por qué se usan los </a:t>
            </a:r>
            <a:r>
              <a:rPr lang="es-ES" sz="1200" b="0" i="0" kern="1200" dirty="0" err="1">
                <a:solidFill>
                  <a:schemeClr val="tx1"/>
                </a:solidFill>
                <a:effectLst/>
                <a:latin typeface="Arial" charset="0"/>
                <a:ea typeface="+mn-ea"/>
                <a:cs typeface="+mn-cs"/>
              </a:rPr>
              <a:t>Tokens</a:t>
            </a:r>
            <a:r>
              <a:rPr lang="es-ES" sz="1200" b="0" i="0" kern="1200" dirty="0">
                <a:solidFill>
                  <a:schemeClr val="tx1"/>
                </a:solidFill>
                <a:effectLst/>
                <a:latin typeface="Arial" charset="0"/>
                <a:ea typeface="+mn-ea"/>
                <a:cs typeface="+mn-cs"/>
              </a:rPr>
              <a:t>, utilizaremos un ejemplo simple de 3 entidades (ver el diagrama a continuación). Las entidades en este ejemplo son el usuario, el servidor de aplicaciones y el servidor de autenticación. El servidor de autenticación proporcionará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al usuario.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el usuario puede comunicarse de forma segura con la aplicación.</a:t>
            </a:r>
            <a:endParaRPr lang="es-ES" altLang="en-US" sz="800" dirty="0">
              <a:latin typeface="Arial" panose="020B0604020202020204" pitchFamily="34" charset="0"/>
            </a:endParaRPr>
          </a:p>
        </p:txBody>
      </p:sp>
    </p:spTree>
    <p:extLst>
      <p:ext uri="{BB962C8B-B14F-4D97-AF65-F5344CB8AC3E}">
        <p14:creationId xmlns:p14="http://schemas.microsoft.com/office/powerpoint/2010/main" val="23402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y lo envía al usuario. Cuando el usuario hace llamadas API a la aplicación, el usuario pasa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junto con la llamada API. En esta configuración, el servidor de aplicaciones se configuraría para verificar que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entrante sea creado por el servidor de autenticación (el proceso de verificación se explicará con más detalle más adelante). Por lo tanto, cuando el usuario hace llamadas a la API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adjunto, la aplicación puede usar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para verificar que la llamada a API provenga de un usuario autenticado.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6</a:t>
            </a:fld>
            <a:endParaRPr lang="es-AR" altLang="en-US" dirty="0"/>
          </a:p>
        </p:txBody>
      </p:sp>
    </p:spTree>
    <p:extLst>
      <p:ext uri="{BB962C8B-B14F-4D97-AF65-F5344CB8AC3E}">
        <p14:creationId xmlns:p14="http://schemas.microsoft.com/office/powerpoint/2010/main" val="383939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El caso más común de uso de los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para manejar la autenticación en aplicaciones móviles o web. Para esto cuando el usuario se quiere autenticar manda sus datos de inicio del sesión al servidor, este genera el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y se lo manda a la aplicación cliente, luego en cada petición el cliente envía este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que el servidor usa para verificar que el usuario este correctamente autenticado y saber quien es.</a:t>
            </a:r>
          </a:p>
          <a:p>
            <a:r>
              <a:rPr lang="es-ES" sz="1200" b="0" i="0" kern="1200" dirty="0">
                <a:solidFill>
                  <a:schemeClr val="tx1"/>
                </a:solidFill>
                <a:effectLst/>
                <a:latin typeface="Arial" charset="0"/>
                <a:ea typeface="+mn-ea"/>
                <a:cs typeface="+mn-cs"/>
              </a:rPr>
              <a:t>Este igual no es el único caso de uso para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posible usarlo para transferir cualquier datos entre servicios de nuestra aplicación y asegurarnos de que sean siempre válido. Por ejemplo si tenemos un servicio de envío de email otro servicio podría enviar una petición con un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junto al contenido del mail o cualquier otro dato necesario y que estemos seguros que esos datos no fueron alterados de ninguna forma.</a:t>
            </a:r>
          </a:p>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8</a:t>
            </a:fld>
            <a:endParaRPr lang="es-AR" altLang="en-US" dirty="0"/>
          </a:p>
        </p:txBody>
      </p:sp>
    </p:spTree>
    <p:extLst>
      <p:ext uri="{BB962C8B-B14F-4D97-AF65-F5344CB8AC3E}">
        <p14:creationId xmlns:p14="http://schemas.microsoft.com/office/powerpoint/2010/main" val="170881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10</a:t>
            </a:fld>
            <a:endParaRPr lang="es-AR" altLang="en-US" dirty="0"/>
          </a:p>
        </p:txBody>
      </p:sp>
    </p:spTree>
    <p:extLst>
      <p:ext uri="{BB962C8B-B14F-4D97-AF65-F5344CB8AC3E}">
        <p14:creationId xmlns:p14="http://schemas.microsoft.com/office/powerpoint/2010/main" val="2837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11</a:t>
            </a:fld>
            <a:endParaRPr lang="es-AR" altLang="en-US" dirty="0"/>
          </a:p>
        </p:txBody>
      </p:sp>
    </p:spTree>
    <p:extLst>
      <p:ext uri="{BB962C8B-B14F-4D97-AF65-F5344CB8AC3E}">
        <p14:creationId xmlns:p14="http://schemas.microsoft.com/office/powerpoint/2010/main" val="318633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12</a:t>
            </a:fld>
            <a:endParaRPr lang="es-AR" altLang="en-US" dirty="0"/>
          </a:p>
        </p:txBody>
      </p:sp>
    </p:spTree>
    <p:extLst>
      <p:ext uri="{BB962C8B-B14F-4D97-AF65-F5344CB8AC3E}">
        <p14:creationId xmlns:p14="http://schemas.microsoft.com/office/powerpoint/2010/main" val="383268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última parte de un JWT es la firma, que es un </a:t>
            </a:r>
            <a:r>
              <a:rPr lang="es-ES" dirty="0" err="1"/>
              <a:t>Message</a:t>
            </a:r>
            <a:r>
              <a:rPr lang="es-ES" dirty="0"/>
              <a:t> </a:t>
            </a:r>
            <a:r>
              <a:rPr lang="es-ES" dirty="0" err="1"/>
              <a:t>Authentication</a:t>
            </a:r>
            <a:r>
              <a:rPr lang="es-ES" dirty="0"/>
              <a:t> </a:t>
            </a:r>
            <a:r>
              <a:rPr lang="es-ES" dirty="0" err="1"/>
              <a:t>Code</a:t>
            </a:r>
            <a:r>
              <a:rPr lang="es-ES" dirty="0"/>
              <a:t> (o MAC). La firma de un JWT solo puede ser producido por alguien en posesión del </a:t>
            </a:r>
            <a:r>
              <a:rPr lang="es-ES" dirty="0" err="1"/>
              <a:t>payload</a:t>
            </a:r>
            <a:r>
              <a:rPr lang="es-ES" dirty="0"/>
              <a:t> (más el</a:t>
            </a:r>
            <a:br>
              <a:rPr lang="es-ES" dirty="0"/>
            </a:br>
            <a:r>
              <a:rPr lang="es-ES" dirty="0"/>
              <a:t>encabezado) y una clave secreta dada.</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13</a:t>
            </a:fld>
            <a:endParaRPr lang="es-AR" altLang="en-US" dirty="0"/>
          </a:p>
        </p:txBody>
      </p:sp>
    </p:spTree>
    <p:extLst>
      <p:ext uri="{BB962C8B-B14F-4D97-AF65-F5344CB8AC3E}">
        <p14:creationId xmlns:p14="http://schemas.microsoft.com/office/powerpoint/2010/main" val="337565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lf-issued.info/docs/draft-ietf-oauth-json-web-token.html#RegisteredClaimN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33800"/>
            <a:ext cx="8697912" cy="1421928"/>
          </a:xfrm>
        </p:spPr>
        <p:txBody>
          <a:bodyPr/>
          <a:lstStyle/>
          <a:p>
            <a:pPr algn="ctr" eaLnBrk="1" hangingPunct="1">
              <a:defRPr/>
            </a:pPr>
            <a:r>
              <a:rPr lang="es-AR" dirty="0"/>
              <a:t>Maximiliano Neiner</a:t>
            </a:r>
            <a:br>
              <a:rPr lang="es-AR" dirty="0"/>
            </a:b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 - JWT</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11</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a:t>
            </a:r>
            <a:r>
              <a:rPr lang="es-AR" dirty="0" smtClean="0"/>
              <a:t>- </a:t>
            </a:r>
            <a:r>
              <a:rPr lang="es-AR" dirty="0" err="1" smtClean="0"/>
              <a:t>Header</a:t>
            </a:r>
            <a:endParaRPr lang="es-AR" sz="3200" dirty="0"/>
          </a:p>
        </p:txBody>
      </p:sp>
      <p:sp>
        <p:nvSpPr>
          <p:cNvPr id="3" name="2 Marcador de contenido"/>
          <p:cNvSpPr>
            <a:spLocks noGrp="1"/>
          </p:cNvSpPr>
          <p:nvPr>
            <p:ph idx="1"/>
          </p:nvPr>
        </p:nvSpPr>
        <p:spPr>
          <a:xfrm>
            <a:off x="304800" y="1371600"/>
            <a:ext cx="8839200" cy="4385816"/>
          </a:xfrm>
        </p:spPr>
        <p:txBody>
          <a:bodyPr/>
          <a:lstStyle/>
          <a:p>
            <a:r>
              <a:rPr lang="es-ES" sz="2800" dirty="0">
                <a:effectLst>
                  <a:outerShdw blurRad="38100" dist="38100" dir="2700000" algn="tl">
                    <a:srgbClr val="000000">
                      <a:alpha val="43137"/>
                    </a:srgbClr>
                  </a:outerShdw>
                </a:effectLst>
              </a:rPr>
              <a:t>La primera parte es la cabecera del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que a su vez tiene otras dos partes: </a:t>
            </a:r>
          </a:p>
          <a:p>
            <a:pPr lvl="1"/>
            <a:r>
              <a:rPr lang="es-ES" sz="2400" dirty="0">
                <a:effectLst>
                  <a:outerShdw blurRad="38100" dist="38100" dir="2700000" algn="tl">
                    <a:srgbClr val="000000">
                      <a:alpha val="43137"/>
                    </a:srgbClr>
                  </a:outerShdw>
                </a:effectLst>
              </a:rPr>
              <a:t>El tipo, en este caso un JWT </a:t>
            </a:r>
          </a:p>
          <a:p>
            <a:pPr lvl="1"/>
            <a:r>
              <a:rPr lang="es-ES" sz="2400" dirty="0">
                <a:effectLst>
                  <a:outerShdw blurRad="38100" dist="38100" dir="2700000" algn="tl">
                    <a:srgbClr val="000000">
                      <a:alpha val="43137"/>
                    </a:srgbClr>
                  </a:outerShdw>
                </a:effectLst>
              </a:rPr>
              <a:t>y la codificación utilizada. Comúnmente es el algoritmo </a:t>
            </a:r>
            <a:r>
              <a:rPr lang="es-ES" sz="2400" i="1" dirty="0">
                <a:effectLst>
                  <a:outerShdw blurRad="38100" dist="38100" dir="2700000" algn="tl">
                    <a:srgbClr val="000000">
                      <a:alpha val="43137"/>
                    </a:srgbClr>
                  </a:outerShdw>
                </a:effectLst>
              </a:rPr>
              <a:t>HMAC SHA256</a:t>
            </a:r>
            <a:r>
              <a:rPr lang="es-ES" sz="2400" dirty="0">
                <a:effectLst>
                  <a:outerShdw blurRad="38100" dist="38100" dir="2700000" algn="tl">
                    <a:srgbClr val="000000">
                      <a:alpha val="43137"/>
                    </a:srgbClr>
                  </a:outerShdw>
                </a:effectLst>
              </a:rPr>
              <a:t>. </a:t>
            </a:r>
          </a:p>
          <a:p>
            <a:pPr marL="560387" lvl="1" indent="0">
              <a:buNone/>
            </a:pPr>
            <a:r>
              <a:rPr lang="es-ES" sz="2400" dirty="0">
                <a:effectLst>
                  <a:outerShdw blurRad="38100" dist="38100" dir="2700000" algn="tl">
                    <a:srgbClr val="000000">
                      <a:alpha val="43137"/>
                    </a:srgbClr>
                  </a:outerShdw>
                </a:effectLst>
              </a:rPr>
              <a:t>	 El contenido sin codificar es el siguiente:</a:t>
            </a:r>
          </a:p>
          <a:p>
            <a:endParaRPr lang="es-ES" sz="2400" dirty="0"/>
          </a:p>
          <a:p>
            <a:endParaRPr lang="es-ES" sz="2400" dirty="0"/>
          </a:p>
          <a:p>
            <a:endParaRPr lang="es-ES" sz="2400" dirty="0"/>
          </a:p>
          <a:p>
            <a:endParaRPr lang="es-ES" sz="1200" dirty="0"/>
          </a:p>
          <a:p>
            <a:pPr marL="0" indent="0">
              <a:buNone/>
            </a:pPr>
            <a:r>
              <a:rPr lang="es-ES" sz="2400" dirty="0"/>
              <a:t>Codificado…</a:t>
            </a:r>
          </a:p>
        </p:txBody>
      </p:sp>
      <p:pic>
        <p:nvPicPr>
          <p:cNvPr id="6" name="Imagen 5"/>
          <p:cNvPicPr>
            <a:picLocks noChangeAspect="1"/>
          </p:cNvPicPr>
          <p:nvPr/>
        </p:nvPicPr>
        <p:blipFill>
          <a:blip r:embed="rId3"/>
          <a:stretch>
            <a:fillRect/>
          </a:stretch>
        </p:blipFill>
        <p:spPr>
          <a:xfrm>
            <a:off x="1905000" y="5810631"/>
            <a:ext cx="4827114" cy="666369"/>
          </a:xfrm>
          <a:prstGeom prst="rect">
            <a:avLst/>
          </a:prstGeom>
        </p:spPr>
      </p:pic>
      <p:pic>
        <p:nvPicPr>
          <p:cNvPr id="4" name="Imagen 3"/>
          <p:cNvPicPr>
            <a:picLocks noChangeAspect="1"/>
          </p:cNvPicPr>
          <p:nvPr/>
        </p:nvPicPr>
        <p:blipFill>
          <a:blip r:embed="rId4"/>
          <a:stretch>
            <a:fillRect/>
          </a:stretch>
        </p:blipFill>
        <p:spPr>
          <a:xfrm>
            <a:off x="2939813" y="3992944"/>
            <a:ext cx="2757487" cy="1417256"/>
          </a:xfrm>
          <a:prstGeom prst="rect">
            <a:avLst/>
          </a:prstGeom>
        </p:spPr>
      </p:pic>
    </p:spTree>
    <p:extLst>
      <p:ext uri="{BB962C8B-B14F-4D97-AF65-F5344CB8AC3E}">
        <p14:creationId xmlns:p14="http://schemas.microsoft.com/office/powerpoint/2010/main" val="168563706"/>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(1/2</a:t>
            </a:r>
            <a:r>
              <a:rPr lang="es-AR" sz="3200" dirty="0"/>
              <a:t>)</a:t>
            </a:r>
          </a:p>
        </p:txBody>
      </p:sp>
      <p:sp>
        <p:nvSpPr>
          <p:cNvPr id="3" name="2 Marcador de contenido"/>
          <p:cNvSpPr>
            <a:spLocks noGrp="1"/>
          </p:cNvSpPr>
          <p:nvPr>
            <p:ph idx="1"/>
          </p:nvPr>
        </p:nvSpPr>
        <p:spPr>
          <a:xfrm>
            <a:off x="304800" y="1371600"/>
            <a:ext cx="8839200" cy="4355038"/>
          </a:xfrm>
        </p:spPr>
        <p:txBody>
          <a:bodyPr/>
          <a:lstStyle/>
          <a:p>
            <a:r>
              <a:rPr lang="es-ES" sz="2800" dirty="0">
                <a:effectLst>
                  <a:outerShdw blurRad="38100" dist="38100" dir="2700000" algn="tl">
                    <a:srgbClr val="000000">
                      <a:alpha val="43137"/>
                    </a:srgbClr>
                  </a:outerShdw>
                </a:effectLst>
              </a:rPr>
              <a:t>EL </a:t>
            </a:r>
            <a:r>
              <a:rPr lang="es-ES" sz="2800" i="1"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está compuesto por los llamados </a:t>
            </a:r>
            <a:r>
              <a:rPr lang="es-ES" sz="2800" i="1" dirty="0">
                <a:effectLst>
                  <a:outerShdw blurRad="38100" dist="38100" dir="2700000" algn="tl">
                    <a:srgbClr val="000000">
                      <a:alpha val="43137"/>
                    </a:srgbClr>
                  </a:outerShdw>
                </a:effectLst>
                <a:hlinkClick r:id="rId3"/>
              </a:rPr>
              <a:t>JWT </a:t>
            </a:r>
            <a:r>
              <a:rPr lang="es-ES" sz="2800" i="1" dirty="0" err="1">
                <a:effectLst>
                  <a:outerShdw blurRad="38100" dist="38100" dir="2700000" algn="tl">
                    <a:srgbClr val="000000">
                      <a:alpha val="43137"/>
                    </a:srgbClr>
                  </a:outerShdw>
                </a:effectLst>
                <a:hlinkClick r:id="rId3"/>
              </a:rPr>
              <a:t>Claims</a:t>
            </a:r>
            <a:r>
              <a:rPr lang="es-ES" sz="2800" dirty="0">
                <a:effectLst>
                  <a:outerShdw blurRad="38100" dist="38100" dir="2700000" algn="tl">
                    <a:srgbClr val="000000">
                      <a:alpha val="43137"/>
                    </a:srgbClr>
                  </a:outerShdw>
                </a:effectLst>
              </a:rPr>
              <a:t> donde irán colocados los atributos que definen al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Los más comunes a utilizar son:</a:t>
            </a:r>
          </a:p>
          <a:p>
            <a:pPr lvl="1"/>
            <a:r>
              <a:rPr lang="es-ES" sz="2400" dirty="0">
                <a:effectLst>
                  <a:outerShdw blurRad="38100" dist="38100" dir="2700000" algn="tl">
                    <a:srgbClr val="000000">
                      <a:alpha val="43137"/>
                    </a:srgbClr>
                  </a:outerShdw>
                </a:effectLst>
              </a:rPr>
              <a:t>sub: Identifica el sujeto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Ej. Id de usuario.</a:t>
            </a:r>
          </a:p>
          <a:p>
            <a:pPr lvl="1"/>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Identifica la fecha de creación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válido si se quiere poner una fecha de caducidad. En formato de tiempo UNIX.</a:t>
            </a:r>
          </a:p>
          <a:p>
            <a:pPr lvl="1"/>
            <a:r>
              <a:rPr lang="es-ES" sz="2400" dirty="0" err="1">
                <a:effectLst>
                  <a:outerShdw blurRad="38100" dist="38100" dir="2700000" algn="tl">
                    <a:srgbClr val="000000">
                      <a:alpha val="43137"/>
                    </a:srgbClr>
                  </a:outerShdw>
                </a:effectLst>
              </a:rPr>
              <a:t>exp</a:t>
            </a:r>
            <a:r>
              <a:rPr lang="es-ES" sz="2400" dirty="0">
                <a:effectLst>
                  <a:outerShdw blurRad="38100" dist="38100" dir="2700000" algn="tl">
                    <a:srgbClr val="000000">
                      <a:alpha val="43137"/>
                    </a:srgbClr>
                  </a:outerShdw>
                </a:effectLst>
              </a:rPr>
              <a:t>: Identifica a la fecha de expiración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Se calcula a partir del </a:t>
            </a:r>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También en formato de tiempo UNIX.</a:t>
            </a:r>
          </a:p>
        </p:txBody>
      </p:sp>
      <p:pic>
        <p:nvPicPr>
          <p:cNvPr id="9" name="Imagen 8"/>
          <p:cNvPicPr>
            <a:picLocks noChangeAspect="1"/>
          </p:cNvPicPr>
          <p:nvPr/>
        </p:nvPicPr>
        <p:blipFill>
          <a:blip r:embed="rId4"/>
          <a:stretch>
            <a:fillRect/>
          </a:stretch>
        </p:blipFill>
        <p:spPr>
          <a:xfrm>
            <a:off x="2324100" y="5432950"/>
            <a:ext cx="4800600" cy="1371600"/>
          </a:xfrm>
          <a:prstGeom prst="rect">
            <a:avLst/>
          </a:prstGeom>
        </p:spPr>
      </p:pic>
    </p:spTree>
    <p:extLst>
      <p:ext uri="{BB962C8B-B14F-4D97-AF65-F5344CB8AC3E}">
        <p14:creationId xmlns:p14="http://schemas.microsoft.com/office/powerpoint/2010/main" val="382732377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(2/3)</a:t>
            </a:r>
            <a:endParaRPr lang="es-AR" sz="3200" dirty="0"/>
          </a:p>
        </p:txBody>
      </p:sp>
      <p:sp>
        <p:nvSpPr>
          <p:cNvPr id="3" name="2 Marcador de contenido"/>
          <p:cNvSpPr>
            <a:spLocks noGrp="1"/>
          </p:cNvSpPr>
          <p:nvPr>
            <p:ph idx="1"/>
          </p:nvPr>
        </p:nvSpPr>
        <p:spPr>
          <a:xfrm>
            <a:off x="304800" y="1371600"/>
            <a:ext cx="8839200" cy="3345531"/>
          </a:xfrm>
        </p:spPr>
        <p:txBody>
          <a:bodyPr/>
          <a:lstStyle/>
          <a:p>
            <a:r>
              <a:rPr lang="es-ES" sz="2800" dirty="0">
                <a:effectLst>
                  <a:outerShdw blurRad="38100" dist="38100" dir="2700000" algn="tl">
                    <a:srgbClr val="000000">
                      <a:alpha val="43137"/>
                    </a:srgbClr>
                  </a:outerShdw>
                </a:effectLst>
              </a:rPr>
              <a:t>Al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se le pueden agregar más campos, incluso personalizados. </a:t>
            </a: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r>
              <a:rPr lang="es-ES" sz="2800" dirty="0">
                <a:effectLst>
                  <a:outerShdw blurRad="38100" dist="38100" dir="2700000" algn="tl">
                    <a:srgbClr val="000000">
                      <a:alpha val="43137"/>
                    </a:srgbClr>
                  </a:outerShdw>
                </a:effectLst>
              </a:rPr>
              <a:t>Codificado…</a:t>
            </a:r>
          </a:p>
        </p:txBody>
      </p:sp>
      <p:pic>
        <p:nvPicPr>
          <p:cNvPr id="9" name="Imagen 8"/>
          <p:cNvPicPr>
            <a:picLocks noChangeAspect="1"/>
          </p:cNvPicPr>
          <p:nvPr/>
        </p:nvPicPr>
        <p:blipFill>
          <a:blip r:embed="rId3"/>
          <a:stretch>
            <a:fillRect/>
          </a:stretch>
        </p:blipFill>
        <p:spPr>
          <a:xfrm>
            <a:off x="2324100" y="2362200"/>
            <a:ext cx="4800600" cy="1371600"/>
          </a:xfrm>
          <a:prstGeom prst="rect">
            <a:avLst/>
          </a:prstGeom>
        </p:spPr>
      </p:pic>
      <p:pic>
        <p:nvPicPr>
          <p:cNvPr id="4" name="Imagen 3"/>
          <p:cNvPicPr>
            <a:picLocks noChangeAspect="1"/>
          </p:cNvPicPr>
          <p:nvPr/>
        </p:nvPicPr>
        <p:blipFill>
          <a:blip r:embed="rId4"/>
          <a:stretch>
            <a:fillRect/>
          </a:stretch>
        </p:blipFill>
        <p:spPr>
          <a:xfrm>
            <a:off x="157956" y="5109243"/>
            <a:ext cx="8839200" cy="762000"/>
          </a:xfrm>
          <a:prstGeom prst="rect">
            <a:avLst/>
          </a:prstGeom>
        </p:spPr>
      </p:pic>
    </p:spTree>
    <p:extLst>
      <p:ext uri="{BB962C8B-B14F-4D97-AF65-F5344CB8AC3E}">
        <p14:creationId xmlns:p14="http://schemas.microsoft.com/office/powerpoint/2010/main" val="243091171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Signature</a:t>
            </a:r>
            <a:endParaRPr lang="es-AR" sz="3200" dirty="0"/>
          </a:p>
        </p:txBody>
      </p:sp>
      <p:sp>
        <p:nvSpPr>
          <p:cNvPr id="3" name="2 Marcador de contenido"/>
          <p:cNvSpPr>
            <a:spLocks noGrp="1"/>
          </p:cNvSpPr>
          <p:nvPr>
            <p:ph idx="1"/>
          </p:nvPr>
        </p:nvSpPr>
        <p:spPr>
          <a:xfrm>
            <a:off x="304800" y="1371600"/>
            <a:ext cx="8839200" cy="4545860"/>
          </a:xfrm>
        </p:spPr>
        <p:txBody>
          <a:bodyPr/>
          <a:lstStyle/>
          <a:p>
            <a:r>
              <a:rPr lang="es-ES" sz="2800" dirty="0">
                <a:effectLst>
                  <a:outerShdw blurRad="38100" dist="38100" dir="2700000" algn="tl">
                    <a:srgbClr val="000000">
                      <a:alpha val="43137"/>
                    </a:srgbClr>
                  </a:outerShdw>
                </a:effectLst>
              </a:rPr>
              <a:t>La firma es la tercera y última parte del JWT. </a:t>
            </a:r>
          </a:p>
          <a:p>
            <a:r>
              <a:rPr lang="es-ES" sz="2800" dirty="0">
                <a:effectLst>
                  <a:outerShdw blurRad="38100" dist="38100" dir="2700000" algn="tl">
                    <a:srgbClr val="000000">
                      <a:alpha val="43137"/>
                    </a:srgbClr>
                  </a:outerShdw>
                </a:effectLst>
              </a:rPr>
              <a:t>Está formada por los anteriores componentes (</a:t>
            </a:r>
            <a:r>
              <a:rPr lang="es-ES" sz="2800" dirty="0" err="1">
                <a:effectLst>
                  <a:outerShdw blurRad="38100" dist="38100" dir="2700000" algn="tl">
                    <a:srgbClr val="000000">
                      <a:alpha val="43137"/>
                    </a:srgbClr>
                  </a:outerShdw>
                </a:effectLst>
              </a:rPr>
              <a:t>Header</a:t>
            </a:r>
            <a:r>
              <a:rPr lang="es-ES" sz="2800" dirty="0">
                <a:effectLst>
                  <a:outerShdw blurRad="38100" dist="38100" dir="2700000" algn="tl">
                    <a:srgbClr val="000000">
                      <a:alpha val="43137"/>
                    </a:srgbClr>
                  </a:outerShdw>
                </a:effectLst>
              </a:rPr>
              <a:t> y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cifrados en </a:t>
            </a:r>
            <a:r>
              <a:rPr lang="es-ES" sz="2800" i="1" dirty="0">
                <a:effectLst>
                  <a:outerShdw blurRad="38100" dist="38100" dir="2700000" algn="tl">
                    <a:srgbClr val="000000">
                      <a:alpha val="43137"/>
                    </a:srgbClr>
                  </a:outerShdw>
                </a:effectLst>
              </a:rPr>
              <a:t>Base64</a:t>
            </a:r>
            <a:r>
              <a:rPr lang="es-ES" sz="2800" dirty="0">
                <a:effectLst>
                  <a:outerShdw blurRad="38100" dist="38100" dir="2700000" algn="tl">
                    <a:srgbClr val="000000">
                      <a:alpha val="43137"/>
                    </a:srgbClr>
                  </a:outerShdw>
                </a:effectLst>
              </a:rPr>
              <a:t> con una clave secreta (almacenada en nuestro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Así sirve de </a:t>
            </a:r>
            <a:r>
              <a:rPr lang="es-ES" sz="2800" i="1" dirty="0">
                <a:effectLst>
                  <a:outerShdw blurRad="38100" dist="38100" dir="2700000" algn="tl">
                    <a:srgbClr val="000000">
                      <a:alpha val="43137"/>
                    </a:srgbClr>
                  </a:outerShdw>
                </a:effectLst>
              </a:rPr>
              <a:t>Hash</a:t>
            </a:r>
            <a:r>
              <a:rPr lang="es-ES" sz="2800" dirty="0">
                <a:effectLst>
                  <a:outerShdw blurRad="38100" dist="38100" dir="2700000" algn="tl">
                    <a:srgbClr val="000000">
                      <a:alpha val="43137"/>
                    </a:srgbClr>
                  </a:outerShdw>
                </a:effectLst>
              </a:rPr>
              <a:t> para comprobar que todo está bien.</a:t>
            </a:r>
            <a:endParaRPr lang="es-ES" sz="2400" dirty="0"/>
          </a:p>
          <a:p>
            <a:endParaRPr lang="es-ES" sz="2400" dirty="0"/>
          </a:p>
          <a:p>
            <a:endParaRPr lang="es-ES" sz="2400" dirty="0"/>
          </a:p>
          <a:p>
            <a:endParaRPr lang="es-ES" sz="1200" dirty="0"/>
          </a:p>
          <a:p>
            <a:endParaRPr lang="es-ES" sz="1200" dirty="0"/>
          </a:p>
          <a:p>
            <a:endParaRPr lang="es-ES" sz="1200" dirty="0"/>
          </a:p>
          <a:p>
            <a:pPr marL="0" indent="0">
              <a:buNone/>
            </a:pPr>
            <a:r>
              <a:rPr lang="es-ES" sz="2400" dirty="0"/>
              <a:t>Codificado…</a:t>
            </a:r>
          </a:p>
        </p:txBody>
      </p:sp>
      <p:pic>
        <p:nvPicPr>
          <p:cNvPr id="5" name="Imagen 4"/>
          <p:cNvPicPr>
            <a:picLocks noChangeAspect="1"/>
          </p:cNvPicPr>
          <p:nvPr/>
        </p:nvPicPr>
        <p:blipFill>
          <a:blip r:embed="rId3"/>
          <a:stretch>
            <a:fillRect/>
          </a:stretch>
        </p:blipFill>
        <p:spPr>
          <a:xfrm>
            <a:off x="2895601" y="3847760"/>
            <a:ext cx="3191668" cy="1706586"/>
          </a:xfrm>
          <a:prstGeom prst="rect">
            <a:avLst/>
          </a:prstGeom>
        </p:spPr>
      </p:pic>
      <p:pic>
        <p:nvPicPr>
          <p:cNvPr id="7" name="Imagen 6"/>
          <p:cNvPicPr>
            <a:picLocks noChangeAspect="1"/>
          </p:cNvPicPr>
          <p:nvPr/>
        </p:nvPicPr>
        <p:blipFill>
          <a:blip r:embed="rId4"/>
          <a:stretch>
            <a:fillRect/>
          </a:stretch>
        </p:blipFill>
        <p:spPr>
          <a:xfrm>
            <a:off x="2286000" y="5884840"/>
            <a:ext cx="4800600" cy="596900"/>
          </a:xfrm>
          <a:prstGeom prst="rect">
            <a:avLst/>
          </a:prstGeom>
        </p:spPr>
      </p:pic>
    </p:spTree>
    <p:extLst>
      <p:ext uri="{BB962C8B-B14F-4D97-AF65-F5344CB8AC3E}">
        <p14:creationId xmlns:p14="http://schemas.microsoft.com/office/powerpoint/2010/main" val="22985466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Completo</a:t>
            </a:r>
          </a:p>
        </p:txBody>
      </p:sp>
      <p:sp>
        <p:nvSpPr>
          <p:cNvPr id="3" name="Marcador de contenido 2"/>
          <p:cNvSpPr>
            <a:spLocks noGrp="1"/>
          </p:cNvSpPr>
          <p:nvPr>
            <p:ph idx="1"/>
          </p:nvPr>
        </p:nvSpPr>
        <p:spPr>
          <a:xfrm>
            <a:off x="381000" y="1416050"/>
            <a:ext cx="8763000" cy="4336572"/>
          </a:xfrm>
        </p:spPr>
        <p:txBody>
          <a:bodyPr/>
          <a:lstStyle/>
          <a:p>
            <a:r>
              <a:rPr lang="es-AR" sz="2800" dirty="0"/>
              <a:t>El JWT una vez codificado tendrá el siguiente aspecto:</a:t>
            </a:r>
          </a:p>
          <a:p>
            <a:endParaRPr lang="es-AR" sz="2800" dirty="0"/>
          </a:p>
          <a:p>
            <a:endParaRPr lang="es-AR" sz="2800" dirty="0"/>
          </a:p>
          <a:p>
            <a:endParaRPr lang="es-AR" sz="2800" dirty="0"/>
          </a:p>
          <a:p>
            <a:endParaRPr lang="es-AR" sz="2800" dirty="0"/>
          </a:p>
          <a:p>
            <a:r>
              <a:rPr lang="es-AR" sz="2800" dirty="0"/>
              <a:t>Para verificar el JWT dirigirse hacia </a:t>
            </a:r>
            <a:r>
              <a:rPr lang="es-AR" sz="2800" dirty="0">
                <a:hlinkClick r:id="rId2"/>
              </a:rPr>
              <a:t>jwt.io</a:t>
            </a:r>
            <a:r>
              <a:rPr lang="es-AR" sz="2800" dirty="0"/>
              <a:t>.</a:t>
            </a:r>
          </a:p>
          <a:p>
            <a:endParaRPr lang="es-AR" sz="2800" dirty="0"/>
          </a:p>
          <a:p>
            <a:endParaRPr lang="es-AR" sz="2800" dirty="0"/>
          </a:p>
        </p:txBody>
      </p:sp>
      <p:pic>
        <p:nvPicPr>
          <p:cNvPr id="4" name="Imagen 3"/>
          <p:cNvPicPr>
            <a:picLocks noChangeAspect="1"/>
          </p:cNvPicPr>
          <p:nvPr/>
        </p:nvPicPr>
        <p:blipFill>
          <a:blip r:embed="rId3"/>
          <a:stretch>
            <a:fillRect/>
          </a:stretch>
        </p:blipFill>
        <p:spPr>
          <a:xfrm>
            <a:off x="533400" y="2466975"/>
            <a:ext cx="8341148" cy="1495425"/>
          </a:xfrm>
          <a:prstGeom prst="rect">
            <a:avLst/>
          </a:prstGeom>
        </p:spPr>
      </p:pic>
    </p:spTree>
    <p:extLst>
      <p:ext uri="{BB962C8B-B14F-4D97-AF65-F5344CB8AC3E}">
        <p14:creationId xmlns:p14="http://schemas.microsoft.com/office/powerpoint/2010/main" val="193244844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solidFill>
                  <a:schemeClr val="accent1"/>
                </a:solidFill>
              </a:rPr>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17044439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AR" dirty="0"/>
              <a:t>Nota </a:t>
            </a:r>
            <a:r>
              <a:rPr lang="es-AR" sz="3200" dirty="0"/>
              <a:t>(1/2)</a:t>
            </a:r>
            <a:endParaRPr lang="es-ES" sz="3200" dirty="0"/>
          </a:p>
        </p:txBody>
      </p:sp>
      <p:sp>
        <p:nvSpPr>
          <p:cNvPr id="327686" name="Rectangle 6"/>
          <p:cNvSpPr>
            <a:spLocks noGrp="1" noChangeArrowheads="1"/>
          </p:cNvSpPr>
          <p:nvPr>
            <p:ph type="body" idx="1"/>
          </p:nvPr>
        </p:nvSpPr>
        <p:spPr>
          <a:xfrm>
            <a:off x="304800" y="1371600"/>
            <a:ext cx="8832679" cy="4013406"/>
          </a:xfrm>
        </p:spPr>
        <p:txBody>
          <a:bodyPr/>
          <a:lstStyle/>
          <a:p>
            <a:pPr eaLnBrk="1" hangingPunct="1">
              <a:defRPr/>
            </a:pPr>
            <a:r>
              <a:rPr lang="es-ES" sz="2800" dirty="0"/>
              <a:t>Es importante entender que el propósito de usar JWT NO es ocultar u ofuscar datos de ninguna manera. </a:t>
            </a:r>
          </a:p>
          <a:p>
            <a:pPr eaLnBrk="1" hangingPunct="1">
              <a:defRPr/>
            </a:pPr>
            <a:endParaRPr lang="es-ES" sz="2800" dirty="0"/>
          </a:p>
          <a:p>
            <a:pPr eaLnBrk="1" hangingPunct="1">
              <a:defRPr/>
            </a:pPr>
            <a:r>
              <a:rPr lang="es-ES" sz="2800" dirty="0"/>
              <a:t>El motivo por el que se utiliza JWT es para demostrar que los datos enviados fueron realmente creados por una fuente auténtica.</a:t>
            </a:r>
            <a:endParaRPr lang="es-ES" sz="2400" dirty="0"/>
          </a:p>
          <a:p>
            <a:pPr eaLnBrk="1" hangingPunct="1">
              <a:defRPr/>
            </a:pPr>
            <a:endParaRPr lang="es-ES" sz="2800" dirty="0"/>
          </a:p>
          <a:p>
            <a:pPr eaLnBrk="1" hangingPunct="1">
              <a:defRPr/>
            </a:pPr>
            <a:r>
              <a:rPr lang="es-ES" sz="2800" dirty="0"/>
              <a:t>Los datos dentro de un JWT están codificados y firmados, no cifrados. </a:t>
            </a:r>
          </a:p>
        </p:txBody>
      </p:sp>
    </p:spTree>
    <p:extLst>
      <p:ext uri="{BB962C8B-B14F-4D97-AF65-F5344CB8AC3E}">
        <p14:creationId xmlns:p14="http://schemas.microsoft.com/office/powerpoint/2010/main" val="296144544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r>
              <a:rPr lang="es-AR" dirty="0"/>
              <a:t>Nota </a:t>
            </a:r>
            <a:r>
              <a:rPr lang="es-AR" sz="3200" dirty="0"/>
              <a:t>(2/2)</a:t>
            </a:r>
          </a:p>
        </p:txBody>
      </p:sp>
      <p:sp>
        <p:nvSpPr>
          <p:cNvPr id="3" name="2 Marcador de contenido"/>
          <p:cNvSpPr>
            <a:spLocks noGrp="1"/>
          </p:cNvSpPr>
          <p:nvPr>
            <p:ph idx="1"/>
          </p:nvPr>
        </p:nvSpPr>
        <p:spPr>
          <a:xfrm>
            <a:off x="304800" y="1371600"/>
            <a:ext cx="8763000" cy="5004447"/>
          </a:xfrm>
        </p:spPr>
        <p:txBody>
          <a:bodyPr/>
          <a:lstStyle/>
          <a:p>
            <a:r>
              <a:rPr lang="es-ES" sz="2800" dirty="0"/>
              <a:t>El propósito de codificar datos es transformar la estructura de los mismos. </a:t>
            </a:r>
          </a:p>
          <a:p>
            <a:endParaRPr lang="es-ES" sz="2800" dirty="0"/>
          </a:p>
          <a:p>
            <a:r>
              <a:rPr lang="es-ES" sz="2800" dirty="0"/>
              <a:t>Los datos firmados permiten que el receptor verifique la autenticidad de la fuente de los datos. </a:t>
            </a:r>
          </a:p>
          <a:p>
            <a:endParaRPr lang="es-ES" sz="2800" dirty="0"/>
          </a:p>
          <a:p>
            <a:r>
              <a:rPr lang="es-ES" sz="2800" dirty="0"/>
              <a:t>Entonces, codificar y firmar datos NO protege los datos. </a:t>
            </a:r>
          </a:p>
          <a:p>
            <a:endParaRPr lang="es-ES" sz="2800" dirty="0"/>
          </a:p>
          <a:p>
            <a:r>
              <a:rPr lang="es-ES" sz="2800" dirty="0"/>
              <a:t>Por otro lado, el objetivo principal del cifrado es proteger los datos y evitar el acceso no autorizado. </a:t>
            </a:r>
            <a:endParaRPr lang="es-ES" sz="2800" b="1" i="1"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solidFill>
                  <a:schemeClr val="accent1"/>
                </a:solidFill>
              </a:rPr>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7302186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(1/2)</a:t>
            </a:r>
          </a:p>
        </p:txBody>
      </p:sp>
      <p:sp>
        <p:nvSpPr>
          <p:cNvPr id="3" name="Marcador de contenido 2"/>
          <p:cNvSpPr>
            <a:spLocks noGrp="1"/>
          </p:cNvSpPr>
          <p:nvPr>
            <p:ph idx="1"/>
          </p:nvPr>
        </p:nvSpPr>
        <p:spPr>
          <a:xfrm>
            <a:off x="381000" y="1416050"/>
            <a:ext cx="8388350" cy="3976473"/>
          </a:xfrm>
        </p:spPr>
        <p:txBody>
          <a:bodyPr/>
          <a:lstStyle/>
          <a:p>
            <a:r>
              <a:rPr lang="es-ES" sz="2800" dirty="0"/>
              <a:t>La codificación es para mantener la usabilidad de los datos y puede revertirse empleando el mismo algoritmo que codifica el contenido, es decir, no se utiliza ninguna clave.</a:t>
            </a:r>
          </a:p>
          <a:p>
            <a:endParaRPr lang="es-ES" sz="2800" dirty="0"/>
          </a:p>
          <a:p>
            <a:r>
              <a:rPr lang="es-ES" sz="2800" dirty="0"/>
              <a:t>El cifrado es para mantener la confidencialidad de los datos y requiere el uso de una clave (mantenida en secreto) para volver a texto plano.</a:t>
            </a:r>
          </a:p>
          <a:p>
            <a:endParaRPr lang="es-AR" dirty="0"/>
          </a:p>
        </p:txBody>
      </p:sp>
    </p:spTree>
    <p:extLst>
      <p:ext uri="{BB962C8B-B14F-4D97-AF65-F5344CB8AC3E}">
        <p14:creationId xmlns:p14="http://schemas.microsoft.com/office/powerpoint/2010/main" val="343506360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01840"/>
          </a:xfrm>
        </p:spPr>
        <p:txBody>
          <a:bodyPr/>
          <a:lstStyle/>
          <a:p>
            <a:pPr eaLnBrk="1" hangingPunct="1">
              <a:defRPr/>
            </a:pPr>
            <a:r>
              <a:rPr lang="es-AR" dirty="0"/>
              <a:t>Autenticación con </a:t>
            </a:r>
            <a:r>
              <a:rPr lang="es-AR" dirty="0" err="1"/>
              <a:t>Tokens</a:t>
            </a:r>
            <a:endParaRPr lang="es-AR" dirty="0"/>
          </a:p>
          <a:p>
            <a:pPr eaLnBrk="1" hangingPunct="1">
              <a:defRPr/>
            </a:pPr>
            <a:r>
              <a:rPr lang="es-AR" dirty="0"/>
              <a:t>JWT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(2/2)</a:t>
            </a:r>
          </a:p>
        </p:txBody>
      </p:sp>
      <p:sp>
        <p:nvSpPr>
          <p:cNvPr id="3" name="Marcador de contenido 2"/>
          <p:cNvSpPr>
            <a:spLocks noGrp="1"/>
          </p:cNvSpPr>
          <p:nvPr>
            <p:ph idx="1"/>
          </p:nvPr>
        </p:nvSpPr>
        <p:spPr>
          <a:xfrm>
            <a:off x="381000" y="1416050"/>
            <a:ext cx="8763000" cy="4752070"/>
          </a:xfrm>
        </p:spPr>
        <p:txBody>
          <a:bodyPr/>
          <a:lstStyle/>
          <a:p>
            <a:r>
              <a:rPr lang="es-ES" sz="2800" dirty="0" err="1"/>
              <a:t>Hashing</a:t>
            </a:r>
            <a:r>
              <a:rPr lang="es-ES" sz="2800" dirty="0"/>
              <a:t> es para validar la integridad del contenido mediante la detección de todas las modificaciones de los mismos mediante cambios obvios en la salida hash.</a:t>
            </a:r>
          </a:p>
          <a:p>
            <a:endParaRPr lang="es-ES" sz="2800" dirty="0"/>
          </a:p>
          <a:p>
            <a:r>
              <a:rPr lang="es-ES" sz="2800" dirty="0"/>
              <a:t>La ofuscación se usa para evitar que las personas entiendan el significado de algo, y se usa a menudo con la ayuda de una computadora para evitar la ingeniería inversa exitosa y/o el robo de la funcionalidad de un producto.</a:t>
            </a:r>
            <a:endParaRPr lang="en-US" sz="2800" dirty="0"/>
          </a:p>
          <a:p>
            <a:endParaRPr lang="es-AR" dirty="0"/>
          </a:p>
        </p:txBody>
      </p:sp>
    </p:spTree>
    <p:extLst>
      <p:ext uri="{BB962C8B-B14F-4D97-AF65-F5344CB8AC3E}">
        <p14:creationId xmlns:p14="http://schemas.microsoft.com/office/powerpoint/2010/main" val="250328897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solidFill>
                  <a:schemeClr val="accent1"/>
                </a:solidFill>
              </a:rPr>
              <a:t>Crear en Slim.</a:t>
            </a:r>
          </a:p>
          <a:p>
            <a:pPr lvl="1" eaLnBrk="1" hangingPunct="1">
              <a:defRPr/>
            </a:pPr>
            <a:r>
              <a:rPr lang="es-AR" dirty="0"/>
              <a:t>Verificar en Slim.</a:t>
            </a:r>
          </a:p>
        </p:txBody>
      </p:sp>
    </p:spTree>
    <p:extLst>
      <p:ext uri="{BB962C8B-B14F-4D97-AF65-F5344CB8AC3E}">
        <p14:creationId xmlns:p14="http://schemas.microsoft.com/office/powerpoint/2010/main" val="332452910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Crear </a:t>
            </a:r>
          </a:p>
        </p:txBody>
      </p:sp>
      <p:sp>
        <p:nvSpPr>
          <p:cNvPr id="3" name="Marcador de contenido 2"/>
          <p:cNvSpPr>
            <a:spLocks noGrp="1"/>
          </p:cNvSpPr>
          <p:nvPr>
            <p:ph idx="1"/>
          </p:nvPr>
        </p:nvSpPr>
        <p:spPr>
          <a:xfrm>
            <a:off x="381000" y="1416050"/>
            <a:ext cx="8763000" cy="867930"/>
          </a:xfrm>
        </p:spPr>
        <p:txBody>
          <a:bodyPr/>
          <a:lstStyle/>
          <a:p>
            <a:r>
              <a:rPr lang="es-AR" sz="2800" dirty="0"/>
              <a:t>La creación de un JWT se realiza por medio del método estático </a:t>
            </a:r>
            <a:r>
              <a:rPr lang="es-AR" sz="2800" b="1" i="1" dirty="0" err="1"/>
              <a:t>encode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3"/>
          <a:stretch>
            <a:fillRect/>
          </a:stretch>
        </p:blipFill>
        <p:spPr>
          <a:xfrm>
            <a:off x="1193800" y="2514600"/>
            <a:ext cx="6762750" cy="4114800"/>
          </a:xfrm>
          <a:prstGeom prst="rect">
            <a:avLst/>
          </a:prstGeom>
        </p:spPr>
      </p:pic>
    </p:spTree>
    <p:extLst>
      <p:ext uri="{BB962C8B-B14F-4D97-AF65-F5344CB8AC3E}">
        <p14:creationId xmlns:p14="http://schemas.microsoft.com/office/powerpoint/2010/main" val="247674192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solidFill>
                  <a:schemeClr val="accent1"/>
                </a:solidFill>
              </a:rPr>
              <a:t>Verificar en Slim.</a:t>
            </a:r>
          </a:p>
        </p:txBody>
      </p:sp>
    </p:spTree>
    <p:extLst>
      <p:ext uri="{BB962C8B-B14F-4D97-AF65-F5344CB8AC3E}">
        <p14:creationId xmlns:p14="http://schemas.microsoft.com/office/powerpoint/2010/main" val="272512376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Verificar</a:t>
            </a:r>
          </a:p>
        </p:txBody>
      </p:sp>
      <p:sp>
        <p:nvSpPr>
          <p:cNvPr id="3" name="Marcador de contenido 2"/>
          <p:cNvSpPr>
            <a:spLocks noGrp="1"/>
          </p:cNvSpPr>
          <p:nvPr>
            <p:ph idx="1"/>
          </p:nvPr>
        </p:nvSpPr>
        <p:spPr>
          <a:xfrm>
            <a:off x="381000" y="1416050"/>
            <a:ext cx="8763000" cy="1255728"/>
          </a:xfrm>
        </p:spPr>
        <p:txBody>
          <a:bodyPr/>
          <a:lstStyle/>
          <a:p>
            <a:r>
              <a:rPr lang="es-AR" sz="2800" dirty="0"/>
              <a:t>La verificación del JWT se realiza por medio del método estático </a:t>
            </a:r>
            <a:r>
              <a:rPr lang="es-AR" sz="2800" dirty="0" err="1"/>
              <a:t>d</a:t>
            </a:r>
            <a:r>
              <a:rPr lang="es-AR" sz="2800" b="1" i="1" dirty="0" err="1"/>
              <a:t>ecode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2"/>
          <a:stretch>
            <a:fillRect/>
          </a:stretch>
        </p:blipFill>
        <p:spPr>
          <a:xfrm>
            <a:off x="1262062" y="2362200"/>
            <a:ext cx="6619875" cy="4419600"/>
          </a:xfrm>
          <a:prstGeom prst="rect">
            <a:avLst/>
          </a:prstGeom>
        </p:spPr>
      </p:pic>
    </p:spTree>
    <p:extLst>
      <p:ext uri="{BB962C8B-B14F-4D97-AF65-F5344CB8AC3E}">
        <p14:creationId xmlns:p14="http://schemas.microsoft.com/office/powerpoint/2010/main" val="328708326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81000" y="3733800"/>
            <a:ext cx="8388350" cy="535531"/>
          </a:xfrm>
        </p:spPr>
        <p:txBody>
          <a:bodyPr/>
          <a:lstStyle/>
          <a:p>
            <a:pPr marL="0" indent="0" algn="ctr">
              <a:buNone/>
            </a:pPr>
            <a:r>
              <a:rPr lang="es-AR" dirty="0"/>
              <a:t>EJERCICIO</a:t>
            </a:r>
          </a:p>
        </p:txBody>
      </p:sp>
    </p:spTree>
    <p:extLst>
      <p:ext uri="{BB962C8B-B14F-4D97-AF65-F5344CB8AC3E}">
        <p14:creationId xmlns:p14="http://schemas.microsoft.com/office/powerpoint/2010/main" val="206687150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57240"/>
          </a:xfrm>
        </p:spPr>
        <p:txBody>
          <a:bodyPr/>
          <a:lstStyle/>
          <a:p>
            <a:pPr eaLnBrk="1" hangingPunct="1">
              <a:defRPr/>
            </a:pPr>
            <a:r>
              <a:rPr lang="es-AR" sz="3600" dirty="0"/>
              <a:t>Autenticación con </a:t>
            </a:r>
            <a:r>
              <a:rPr lang="es-AR" sz="3600" dirty="0" err="1"/>
              <a:t>Tokens</a:t>
            </a:r>
            <a:endParaRPr lang="es-AR" sz="3600" dirty="0"/>
          </a:p>
          <a:p>
            <a:pPr eaLnBrk="1" hangingPunct="1">
              <a:defRPr/>
            </a:pPr>
            <a:r>
              <a:rPr lang="es-AR" dirty="0"/>
              <a:t>JWT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(1/3)</a:t>
            </a:r>
            <a:r>
              <a:rPr lang="es-AR" dirty="0"/>
              <a:t> </a:t>
            </a:r>
            <a:endParaRPr lang="es-ES" dirty="0"/>
          </a:p>
        </p:txBody>
      </p:sp>
      <p:sp>
        <p:nvSpPr>
          <p:cNvPr id="294917" name="Rectangle 5"/>
          <p:cNvSpPr>
            <a:spLocks noGrp="1" noChangeArrowheads="1"/>
          </p:cNvSpPr>
          <p:nvPr>
            <p:ph type="body" idx="1"/>
          </p:nvPr>
        </p:nvSpPr>
        <p:spPr>
          <a:xfrm>
            <a:off x="304800" y="1371600"/>
            <a:ext cx="8839200" cy="5444567"/>
          </a:xfrm>
        </p:spPr>
        <p:txBody>
          <a:bodyPr/>
          <a:lstStyle/>
          <a:p>
            <a:r>
              <a:rPr lang="es-ES" sz="2800" dirty="0">
                <a:effectLst>
                  <a:outerShdw blurRad="38100" dist="38100" dir="2700000" algn="tl">
                    <a:srgbClr val="000000">
                      <a:alpha val="43137"/>
                    </a:srgbClr>
                  </a:outerShdw>
                </a:effectLst>
              </a:rPr>
              <a:t>Una de las nuevas tendencias es la autenticación por medio de </a:t>
            </a:r>
            <a:r>
              <a:rPr lang="es-ES" sz="2800" i="1"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y que el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sea un API </a:t>
            </a:r>
            <a:r>
              <a:rPr lang="es-ES" sz="2800" dirty="0" err="1">
                <a:effectLst>
                  <a:outerShdw blurRad="38100" dist="38100" dir="2700000" algn="tl">
                    <a:srgbClr val="000000">
                      <a:alpha val="43137"/>
                    </a:srgbClr>
                  </a:outerShdw>
                </a:effectLst>
              </a:rPr>
              <a:t>RESTful</a:t>
            </a:r>
            <a:r>
              <a:rPr lang="es-ES" sz="2800" dirty="0">
                <a:effectLst>
                  <a:outerShdw blurRad="38100" dist="38100" dir="2700000" algn="tl">
                    <a:srgbClr val="000000">
                      <a:alpha val="43137"/>
                    </a:srgbClr>
                  </a:outerShdw>
                </a:effectLst>
              </a:rPr>
              <a:t>.</a:t>
            </a:r>
          </a:p>
          <a:p>
            <a:r>
              <a:rPr lang="es-ES" sz="2800" dirty="0">
                <a:effectLst>
                  <a:outerShdw blurRad="38100" dist="38100" dir="2700000" algn="tl">
                    <a:srgbClr val="000000">
                      <a:alpha val="43137"/>
                    </a:srgbClr>
                  </a:outerShdw>
                </a:effectLst>
              </a:rPr>
              <a:t>Funcionamiento:</a:t>
            </a:r>
          </a:p>
          <a:p>
            <a:pPr lvl="1"/>
            <a:r>
              <a:rPr lang="es-ES" sz="2400" dirty="0">
                <a:effectLst>
                  <a:outerShdw blurRad="38100" dist="38100" dir="2700000" algn="tl">
                    <a:srgbClr val="000000">
                      <a:alpha val="43137"/>
                    </a:srgbClr>
                  </a:outerShdw>
                </a:effectLst>
              </a:rPr>
              <a:t>El usuario se autentica con usuario/contraseña o a través de un proveedor (como Twitter, Facebook o Google). </a:t>
            </a:r>
          </a:p>
          <a:p>
            <a:pPr lvl="1"/>
            <a:r>
              <a:rPr lang="es-ES" sz="2400" dirty="0">
                <a:effectLst>
                  <a:outerShdw blurRad="38100" dist="38100" dir="2700000" algn="tl">
                    <a:srgbClr val="000000">
                      <a:alpha val="43137"/>
                    </a:srgbClr>
                  </a:outerShdw>
                </a:effectLst>
              </a:rPr>
              <a:t>A partir de entonces, cada petición HTTP que haga el usuario va acompañada de un </a:t>
            </a:r>
            <a:r>
              <a:rPr lang="es-ES" sz="2400" i="1"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en la cabecera. </a:t>
            </a:r>
          </a:p>
          <a:p>
            <a:pPr lvl="1"/>
            <a:r>
              <a:rPr lang="es-ES" sz="2400" dirty="0">
                <a:effectLst>
                  <a:outerShdw blurRad="38100" dist="38100" dir="2700000" algn="tl">
                    <a:srgbClr val="000000">
                      <a:alpha val="43137"/>
                    </a:srgbClr>
                  </a:outerShdw>
                </a:effectLst>
              </a:rPr>
              <a:t>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es más que una firma cifrada que le permite al API identificar al usuario. </a:t>
            </a:r>
          </a:p>
          <a:p>
            <a:pPr lvl="1"/>
            <a:r>
              <a:rPr lang="es-ES" sz="2400" dirty="0">
                <a:effectLst>
                  <a:outerShdw blurRad="38100" dist="38100" dir="2700000" algn="tl">
                    <a:srgbClr val="000000">
                      <a:alpha val="43137"/>
                    </a:srgbClr>
                  </a:outerShdw>
                </a:effectLst>
              </a:rPr>
              <a:t>Pero 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se almacena en el servidor, si no del lado del cliente (en el </a:t>
            </a:r>
            <a:r>
              <a:rPr lang="es-ES" sz="2400" i="1" dirty="0" err="1">
                <a:effectLst>
                  <a:outerShdw blurRad="38100" dist="38100" dir="2700000" algn="tl">
                    <a:srgbClr val="000000">
                      <a:alpha val="43137"/>
                    </a:srgbClr>
                  </a:outerShdw>
                </a:effectLst>
              </a:rPr>
              <a:t>localStorage</a:t>
            </a:r>
            <a:r>
              <a:rPr lang="es-ES" sz="2400" dirty="0">
                <a:effectLst>
                  <a:outerShdw blurRad="38100" dist="38100" dir="2700000" algn="tl">
                    <a:srgbClr val="000000">
                      <a:alpha val="43137"/>
                    </a:srgbClr>
                  </a:outerShdw>
                </a:effectLst>
              </a:rPr>
              <a:t> o </a:t>
            </a:r>
            <a:r>
              <a:rPr lang="es-ES" sz="2400" i="1" dirty="0" err="1">
                <a:effectLst>
                  <a:outerShdw blurRad="38100" dist="38100" dir="2700000" algn="tl">
                    <a:srgbClr val="000000">
                      <a:alpha val="43137"/>
                    </a:srgbClr>
                  </a:outerShdw>
                </a:effectLst>
              </a:rPr>
              <a:t>sessionStorage</a:t>
            </a:r>
            <a:r>
              <a:rPr lang="es-ES" sz="2400" dirty="0">
                <a:effectLst>
                  <a:outerShdw blurRad="38100" dist="38100" dir="2700000" algn="tl">
                    <a:srgbClr val="000000">
                      <a:alpha val="43137"/>
                    </a:srgbClr>
                  </a:outerShdw>
                </a:effectLst>
              </a:rPr>
              <a:t>) y el API es el que se encarga de descifrar ese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y redirigir el flujo de la aplicación en un sentido u otro.</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(2/3)</a:t>
            </a:r>
            <a:endParaRPr lang="es-ES" dirty="0"/>
          </a:p>
        </p:txBody>
      </p:sp>
      <p:sp>
        <p:nvSpPr>
          <p:cNvPr id="294917" name="Rectangle 5"/>
          <p:cNvSpPr>
            <a:spLocks noGrp="1" noChangeArrowheads="1"/>
          </p:cNvSpPr>
          <p:nvPr>
            <p:ph type="body" idx="1"/>
          </p:nvPr>
        </p:nvSpPr>
        <p:spPr>
          <a:xfrm>
            <a:off x="304800" y="1371600"/>
            <a:ext cx="8839200" cy="4813625"/>
          </a:xfrm>
        </p:spPr>
        <p:txBody>
          <a:bodyPr/>
          <a:lstStyle/>
          <a:p>
            <a:r>
              <a:rPr lang="es-ES" sz="2800" dirty="0">
                <a:effectLst>
                  <a:outerShdw blurRad="38100" dist="38100" dir="2700000" algn="tl">
                    <a:srgbClr val="000000">
                      <a:alpha val="43137"/>
                    </a:srgbClr>
                  </a:outerShdw>
                </a:effectLst>
              </a:rPr>
              <a:t>Como los </a:t>
            </a:r>
            <a:r>
              <a:rPr lang="es-ES" sz="2800"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son almacenados en el lado del cliente, no hay información de estado y la aplicación se vuelve totalmente escalable. </a:t>
            </a:r>
          </a:p>
          <a:p>
            <a:r>
              <a:rPr lang="es-ES" sz="2800" dirty="0">
                <a:effectLst>
                  <a:outerShdw blurRad="38100" dist="38100" dir="2700000" algn="tl">
                    <a:srgbClr val="000000">
                      <a:alpha val="43137"/>
                    </a:srgbClr>
                  </a:outerShdw>
                </a:effectLst>
              </a:rPr>
              <a:t>Se puede usar el mismo API para diferentes aplicaciones (Web, Mobile, Android, iOS, ...) </a:t>
            </a:r>
          </a:p>
          <a:p>
            <a:pPr lvl="1"/>
            <a:r>
              <a:rPr lang="es-ES" sz="2400" dirty="0">
                <a:effectLst>
                  <a:outerShdw blurRad="38100" dist="38100" dir="2700000" algn="tl">
                    <a:srgbClr val="000000">
                      <a:alpha val="43137"/>
                    </a:srgbClr>
                  </a:outerShdw>
                </a:effectLst>
              </a:rPr>
              <a:t>Solo hay que enviar los datos en formato JSON y cifrar/descifrar </a:t>
            </a:r>
            <a:r>
              <a:rPr lang="es-ES" sz="2400" dirty="0" err="1">
                <a:effectLst>
                  <a:outerShdw blurRad="38100" dist="38100" dir="2700000" algn="tl">
                    <a:srgbClr val="000000">
                      <a:alpha val="43137"/>
                    </a:srgbClr>
                  </a:outerShdw>
                </a:effectLst>
              </a:rPr>
              <a:t>tokens</a:t>
            </a:r>
            <a:r>
              <a:rPr lang="es-ES" sz="2400" dirty="0">
                <a:effectLst>
                  <a:outerShdw blurRad="38100" dist="38100" dir="2700000" algn="tl">
                    <a:srgbClr val="000000">
                      <a:alpha val="43137"/>
                    </a:srgbClr>
                  </a:outerShdw>
                </a:effectLst>
              </a:rPr>
              <a:t> en la autenticación y posteriores peticiones HTTP, a través de un MIDDLEWARE.</a:t>
            </a:r>
          </a:p>
          <a:p>
            <a:r>
              <a:rPr lang="es-ES" sz="2800" dirty="0">
                <a:effectLst>
                  <a:outerShdw blurRad="38100" dist="38100" dir="2700000" algn="tl">
                    <a:srgbClr val="000000">
                      <a:alpha val="43137"/>
                    </a:srgbClr>
                  </a:outerShdw>
                </a:effectLst>
              </a:rPr>
              <a:t>También añade más seguridad. </a:t>
            </a:r>
          </a:p>
          <a:p>
            <a:pPr lvl="1"/>
            <a:r>
              <a:rPr lang="es-ES" sz="2400" dirty="0">
                <a:effectLst>
                  <a:outerShdw blurRad="38100" dist="38100" dir="2700000" algn="tl">
                    <a:srgbClr val="000000">
                      <a:alpha val="43137"/>
                    </a:srgbClr>
                  </a:outerShdw>
                </a:effectLst>
              </a:rPr>
              <a:t>Al no utilizar cookies para almacenar la información del usuario, se evita ataques CSRF (</a:t>
            </a:r>
            <a:r>
              <a:rPr lang="es-ES" sz="2400" i="1" dirty="0">
                <a:effectLst>
                  <a:outerShdw blurRad="38100" dist="38100" dir="2700000" algn="tl">
                    <a:srgbClr val="000000">
                      <a:alpha val="43137"/>
                    </a:srgbClr>
                  </a:outerShdw>
                </a:effectLst>
              </a:rPr>
              <a:t>Cross-</a:t>
            </a:r>
            <a:r>
              <a:rPr lang="es-ES" sz="2400" i="1" dirty="0" err="1">
                <a:effectLst>
                  <a:outerShdw blurRad="38100" dist="38100" dir="2700000" algn="tl">
                    <a:srgbClr val="000000">
                      <a:alpha val="43137"/>
                    </a:srgbClr>
                  </a:outerShdw>
                </a:effectLst>
              </a:rPr>
              <a:t>Site</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Request</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Forgery</a:t>
            </a:r>
            <a:r>
              <a:rPr lang="es-ES" sz="2400" dirty="0">
                <a:effectLst>
                  <a:outerShdw blurRad="38100" dist="38100" dir="2700000" algn="tl">
                    <a:srgbClr val="000000">
                      <a:alpha val="43137"/>
                    </a:srgbClr>
                  </a:outerShdw>
                </a:effectLst>
              </a:rPr>
              <a:t>) que manipulen la sesión que se envía al </a:t>
            </a:r>
            <a:r>
              <a:rPr lang="es-ES" sz="2400" dirty="0" err="1">
                <a:effectLst>
                  <a:outerShdw blurRad="38100" dist="38100" dir="2700000" algn="tl">
                    <a:srgbClr val="000000">
                      <a:alpha val="43137"/>
                    </a:srgbClr>
                  </a:outerShdw>
                </a:effectLst>
              </a:rPr>
              <a:t>backend</a:t>
            </a:r>
            <a:r>
              <a:rPr lang="es-ES" sz="2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09276665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Autenticación con </a:t>
            </a:r>
            <a:r>
              <a:rPr lang="es-AR" dirty="0" err="1"/>
              <a:t>Tokens</a:t>
            </a:r>
            <a:r>
              <a:rPr lang="es-AR" dirty="0"/>
              <a:t> </a:t>
            </a:r>
            <a:r>
              <a:rPr lang="es-AR" sz="3200" dirty="0"/>
              <a:t>(3/3)</a:t>
            </a:r>
            <a:endParaRPr lang="es-AR"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828800"/>
            <a:ext cx="6477000" cy="4700323"/>
          </a:xfrm>
        </p:spPr>
      </p:pic>
      <p:sp>
        <p:nvSpPr>
          <p:cNvPr id="6" name="CuadroTexto 5"/>
          <p:cNvSpPr txBox="1"/>
          <p:nvPr/>
        </p:nvSpPr>
        <p:spPr>
          <a:xfrm>
            <a:off x="2209800" y="1869757"/>
            <a:ext cx="3429000" cy="492443"/>
          </a:xfrm>
          <a:prstGeom prst="rect">
            <a:avLst/>
          </a:prstGeom>
          <a:solidFill>
            <a:schemeClr val="tx1"/>
          </a:solidFill>
        </p:spPr>
        <p:txBody>
          <a:bodyPr wrap="square" rtlCol="0">
            <a:spAutoFit/>
          </a:bodyPr>
          <a:lstStyle/>
          <a:p>
            <a:r>
              <a:rPr lang="es-AR" sz="1300" dirty="0">
                <a:solidFill>
                  <a:schemeClr val="bg2"/>
                </a:solidFill>
                <a:effectLst/>
              </a:rPr>
              <a:t>El usuario se identifica (usando id/clave, Facebook, Google, Twitter, etc.)</a:t>
            </a:r>
          </a:p>
        </p:txBody>
      </p:sp>
      <p:sp>
        <p:nvSpPr>
          <p:cNvPr id="7" name="CuadroTexto 6"/>
          <p:cNvSpPr txBox="1"/>
          <p:nvPr/>
        </p:nvSpPr>
        <p:spPr>
          <a:xfrm>
            <a:off x="4114800" y="2935069"/>
            <a:ext cx="2209800" cy="692497"/>
          </a:xfrm>
          <a:prstGeom prst="rect">
            <a:avLst/>
          </a:prstGeom>
          <a:solidFill>
            <a:schemeClr val="tx1"/>
          </a:solidFill>
        </p:spPr>
        <p:txBody>
          <a:bodyPr wrap="square" rtlCol="0">
            <a:spAutoFit/>
          </a:bodyPr>
          <a:lstStyle/>
          <a:p>
            <a:r>
              <a:rPr lang="es-AR" sz="1300" dirty="0">
                <a:solidFill>
                  <a:schemeClr val="bg2"/>
                </a:solidFill>
                <a:effectLst/>
              </a:rPr>
              <a:t>El usuario es autenticado, el </a:t>
            </a:r>
            <a:r>
              <a:rPr lang="es-AR" sz="1300" dirty="0" err="1">
                <a:solidFill>
                  <a:schemeClr val="bg2"/>
                </a:solidFill>
                <a:effectLst/>
              </a:rPr>
              <a:t>Token</a:t>
            </a:r>
            <a:r>
              <a:rPr lang="es-AR" sz="1300" dirty="0">
                <a:solidFill>
                  <a:schemeClr val="bg2"/>
                </a:solidFill>
                <a:effectLst/>
              </a:rPr>
              <a:t> es creado y es enviado al usuario.</a:t>
            </a:r>
          </a:p>
        </p:txBody>
      </p:sp>
      <p:sp>
        <p:nvSpPr>
          <p:cNvPr id="8" name="CuadroTexto 7"/>
          <p:cNvSpPr txBox="1"/>
          <p:nvPr/>
        </p:nvSpPr>
        <p:spPr>
          <a:xfrm>
            <a:off x="2834640" y="4535269"/>
            <a:ext cx="1889760" cy="692497"/>
          </a:xfrm>
          <a:prstGeom prst="rect">
            <a:avLst/>
          </a:prstGeom>
          <a:solidFill>
            <a:schemeClr val="tx1"/>
          </a:solidFill>
        </p:spPr>
        <p:txBody>
          <a:bodyPr wrap="square" rtlCol="0">
            <a:spAutoFit/>
          </a:bodyPr>
          <a:lstStyle/>
          <a:p>
            <a:r>
              <a:rPr lang="es-AR" sz="1300" dirty="0">
                <a:solidFill>
                  <a:schemeClr val="bg2"/>
                </a:solidFill>
                <a:effectLst/>
              </a:rPr>
              <a:t>El usuario pasa el </a:t>
            </a:r>
            <a:r>
              <a:rPr lang="es-AR" sz="1300" dirty="0" err="1">
                <a:solidFill>
                  <a:schemeClr val="bg2"/>
                </a:solidFill>
                <a:effectLst/>
              </a:rPr>
              <a:t>Token</a:t>
            </a:r>
            <a:r>
              <a:rPr lang="es-AR" sz="1300" dirty="0">
                <a:solidFill>
                  <a:schemeClr val="bg2"/>
                </a:solidFill>
                <a:effectLst/>
              </a:rPr>
              <a:t> cuando realiza llamadas a la API.</a:t>
            </a:r>
          </a:p>
        </p:txBody>
      </p:sp>
      <p:sp>
        <p:nvSpPr>
          <p:cNvPr id="9" name="CuadroTexto 8"/>
          <p:cNvSpPr txBox="1"/>
          <p:nvPr/>
        </p:nvSpPr>
        <p:spPr>
          <a:xfrm>
            <a:off x="4419600" y="6019800"/>
            <a:ext cx="1905000" cy="492443"/>
          </a:xfrm>
          <a:prstGeom prst="rect">
            <a:avLst/>
          </a:prstGeom>
          <a:solidFill>
            <a:schemeClr val="tx1"/>
          </a:solidFill>
        </p:spPr>
        <p:txBody>
          <a:bodyPr wrap="square" rtlCol="0">
            <a:spAutoFit/>
          </a:bodyPr>
          <a:lstStyle/>
          <a:p>
            <a:r>
              <a:rPr lang="es-AR" sz="1300" dirty="0">
                <a:solidFill>
                  <a:schemeClr val="bg2"/>
                </a:solidFill>
                <a:effectLst/>
              </a:rPr>
              <a:t>La aplicación verifica y procesa la petición.</a:t>
            </a:r>
          </a:p>
        </p:txBody>
      </p:sp>
    </p:spTree>
    <p:extLst>
      <p:ext uri="{BB962C8B-B14F-4D97-AF65-F5344CB8AC3E}">
        <p14:creationId xmlns:p14="http://schemas.microsoft.com/office/powerpoint/2010/main" val="1609888343"/>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solidFill>
                  <a:schemeClr val="accent1"/>
                </a:solidFill>
              </a:rPr>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307851257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JWT</a:t>
            </a:r>
            <a:endParaRPr lang="es-AR" sz="3200" dirty="0"/>
          </a:p>
        </p:txBody>
      </p:sp>
      <p:sp>
        <p:nvSpPr>
          <p:cNvPr id="3" name="2 Marcador de contenido"/>
          <p:cNvSpPr>
            <a:spLocks noGrp="1"/>
          </p:cNvSpPr>
          <p:nvPr>
            <p:ph idx="1"/>
          </p:nvPr>
        </p:nvSpPr>
        <p:spPr>
          <a:xfrm>
            <a:off x="304800" y="1371600"/>
            <a:ext cx="8839200" cy="3908762"/>
          </a:xfrm>
        </p:spPr>
        <p:txBody>
          <a:bodyPr/>
          <a:lstStyle/>
          <a:p>
            <a:r>
              <a:rPr lang="es-ES" sz="2800" dirty="0"/>
              <a:t>Un JSON Web </a:t>
            </a:r>
            <a:r>
              <a:rPr lang="es-ES" sz="2800" dirty="0" err="1"/>
              <a:t>Token</a:t>
            </a:r>
            <a:r>
              <a:rPr lang="es-ES" sz="2800" dirty="0"/>
              <a:t> (o JWT) es un estándar abierto (</a:t>
            </a:r>
            <a:r>
              <a:rPr lang="es-ES" sz="2800" dirty="0">
                <a:hlinkClick r:id="rId3"/>
              </a:rPr>
              <a:t>RFC-7519</a:t>
            </a:r>
            <a:r>
              <a:rPr lang="es-ES" sz="2800" dirty="0"/>
              <a:t>) basado en JSON para crear un </a:t>
            </a:r>
            <a:r>
              <a:rPr lang="es-ES" sz="2800" dirty="0" err="1"/>
              <a:t>token</a:t>
            </a:r>
            <a:r>
              <a:rPr lang="es-ES" sz="2800" dirty="0"/>
              <a:t> que sirva para enviar datos entre aplicaciones o servicios y garantizar que sean válidos y seguros.</a:t>
            </a:r>
          </a:p>
          <a:p>
            <a:endParaRPr lang="es-ES" sz="2800" dirty="0"/>
          </a:p>
          <a:p>
            <a:r>
              <a:rPr lang="es-ES" sz="2800" dirty="0"/>
              <a:t>Un JWT está compuesto por 3 partes: </a:t>
            </a:r>
          </a:p>
          <a:p>
            <a:pPr lvl="1"/>
            <a:r>
              <a:rPr lang="es-ES" sz="2400" dirty="0"/>
              <a:t>el encabezado (</a:t>
            </a:r>
            <a:r>
              <a:rPr lang="es-ES" sz="2400" dirty="0" err="1"/>
              <a:t>header</a:t>
            </a:r>
            <a:r>
              <a:rPr lang="es-ES" sz="2400" dirty="0"/>
              <a:t>), </a:t>
            </a:r>
          </a:p>
          <a:p>
            <a:pPr lvl="1"/>
            <a:r>
              <a:rPr lang="es-ES" sz="2400" dirty="0"/>
              <a:t>el </a:t>
            </a:r>
            <a:r>
              <a:rPr lang="es-ES" sz="2400" dirty="0" err="1"/>
              <a:t>payload</a:t>
            </a:r>
            <a:r>
              <a:rPr lang="es-ES" sz="2400" dirty="0"/>
              <a:t>  </a:t>
            </a:r>
          </a:p>
          <a:p>
            <a:pPr lvl="1"/>
            <a:r>
              <a:rPr lang="es-ES" sz="2400" dirty="0"/>
              <a:t>y la firma (</a:t>
            </a:r>
            <a:r>
              <a:rPr lang="es-ES" sz="2400" dirty="0" err="1"/>
              <a:t>signature</a:t>
            </a:r>
            <a:r>
              <a:rPr lang="es-ES" sz="2400" dirty="0"/>
              <a:t>)</a:t>
            </a:r>
          </a:p>
        </p:txBody>
      </p:sp>
      <p:pic>
        <p:nvPicPr>
          <p:cNvPr id="4" name="Imagen 3"/>
          <p:cNvPicPr>
            <a:picLocks noChangeAspect="1"/>
          </p:cNvPicPr>
          <p:nvPr/>
        </p:nvPicPr>
        <p:blipFill>
          <a:blip r:embed="rId4"/>
          <a:stretch>
            <a:fillRect/>
          </a:stretch>
        </p:blipFill>
        <p:spPr>
          <a:xfrm>
            <a:off x="2339029" y="5557954"/>
            <a:ext cx="3909371" cy="842846"/>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solidFill>
                  <a:schemeClr val="accent1"/>
                </a:solidFill>
              </a:rPr>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171892116"/>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