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tters Visual" initials="FV" lastIdx="2" clrIdx="0">
    <p:extLst>
      <p:ext uri="{19B8F6BF-5375-455C-9EA6-DF929625EA0E}">
        <p15:presenceInfo xmlns:p15="http://schemas.microsoft.com/office/powerpoint/2012/main" userId="d1c79cdf7aabef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1FDA9-29EE-48ED-A39F-F758447BCA9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D8752-1FA8-4F37-B5DD-1D62EEAD6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7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1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7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7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6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4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1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A0876-F37E-4FEC-A93A-7C8D6114E2CA}" type="slidenum">
              <a:rPr lang="zh-CN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3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207A-43D8-448D-98DD-29CA2D55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599C5-9B7A-4E60-86FF-943BDDAF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322DB-656D-4844-8556-C38A4EE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5083E-6905-4C30-99B4-8A7C9C0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38817-E997-43C4-BEA0-ED62108D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E8C90-8C0E-4082-9701-B9503DC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B831E-7DAA-49F2-839C-BD35E030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2F8D1-E839-4C24-B3BB-5BAA792E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B5814-4616-494D-BC42-9F90037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2FBA7-3368-47BF-93BF-967598F2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8403D-C721-4067-81A2-D42828AF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56ADF-0E06-4D33-B5E1-99CD4478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A55F3-8FA4-4A85-B834-4628FAB5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84F16-0F8E-4BF5-84F4-32A08AA0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80184-3355-4513-BF56-3ADE5514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1295553" y="850863"/>
            <a:ext cx="10272560" cy="251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85157" y="253506"/>
            <a:ext cx="439838" cy="439838"/>
          </a:xfrm>
          <a:prstGeom prst="rect">
            <a:avLst/>
          </a:prstGeom>
          <a:noFill/>
          <a:ln>
            <a:solidFill>
              <a:srgbClr val="8BB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855715" y="420626"/>
            <a:ext cx="439838" cy="439838"/>
          </a:xfrm>
          <a:prstGeom prst="rect">
            <a:avLst/>
          </a:prstGeom>
          <a:solidFill>
            <a:srgbClr val="013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455885" y="253506"/>
            <a:ext cx="111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0" y="5958840"/>
            <a:ext cx="12202851" cy="891296"/>
            <a:chOff x="0" y="3979718"/>
            <a:chExt cx="12202851" cy="2878281"/>
          </a:xfrm>
        </p:grpSpPr>
        <p:sp>
          <p:nvSpPr>
            <p:cNvPr id="22" name="矩形 1"/>
            <p:cNvSpPr/>
            <p:nvPr/>
          </p:nvSpPr>
          <p:spPr>
            <a:xfrm>
              <a:off x="0" y="4049338"/>
              <a:ext cx="12202851" cy="233068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2973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330681">
                  <a:moveTo>
                    <a:pt x="0" y="0"/>
                  </a:moveTo>
                  <a:cubicBezTo>
                    <a:pt x="3502891" y="1818409"/>
                    <a:pt x="8046951" y="2097925"/>
                    <a:pt x="12202391" y="1029739"/>
                  </a:cubicBezTo>
                  <a:cubicBezTo>
                    <a:pt x="12205855" y="1403812"/>
                    <a:pt x="12188536" y="1956608"/>
                    <a:pt x="12192000" y="2330681"/>
                  </a:cubicBezTo>
                  <a:lnTo>
                    <a:pt x="0" y="2330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B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1"/>
            <p:cNvSpPr/>
            <p:nvPr/>
          </p:nvSpPr>
          <p:spPr>
            <a:xfrm>
              <a:off x="0" y="3979718"/>
              <a:ext cx="12202851" cy="26392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40692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639291">
                  <a:moveTo>
                    <a:pt x="0" y="0"/>
                  </a:moveTo>
                  <a:cubicBezTo>
                    <a:pt x="3502891" y="1818409"/>
                    <a:pt x="8024091" y="2726575"/>
                    <a:pt x="12202391" y="1406929"/>
                  </a:cubicBezTo>
                  <a:cubicBezTo>
                    <a:pt x="12205855" y="1781002"/>
                    <a:pt x="12188536" y="2265218"/>
                    <a:pt x="12192000" y="2639291"/>
                  </a:cubicBezTo>
                  <a:lnTo>
                    <a:pt x="0" y="2639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1"/>
            <p:cNvSpPr/>
            <p:nvPr/>
          </p:nvSpPr>
          <p:spPr>
            <a:xfrm>
              <a:off x="0" y="3990108"/>
              <a:ext cx="12192999" cy="28678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999"/>
                <a:gd name="connsiteY0" fmla="*/ 0 h 2639291"/>
                <a:gd name="connsiteX1" fmla="*/ 12192000 w 12192999"/>
                <a:gd name="connsiteY1" fmla="*/ 1506682 h 2639291"/>
                <a:gd name="connsiteX2" fmla="*/ 12192000 w 12192999"/>
                <a:gd name="connsiteY2" fmla="*/ 2639291 h 2639291"/>
                <a:gd name="connsiteX3" fmla="*/ 0 w 12192999"/>
                <a:gd name="connsiteY3" fmla="*/ 2639291 h 2639291"/>
                <a:gd name="connsiteX4" fmla="*/ 0 w 12192999"/>
                <a:gd name="connsiteY4" fmla="*/ 0 h 2639291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67891"/>
                <a:gd name="connsiteX1" fmla="*/ 12192000 w 12192999"/>
                <a:gd name="connsiteY1" fmla="*/ 1735282 h 2867891"/>
                <a:gd name="connsiteX2" fmla="*/ 12192000 w 12192999"/>
                <a:gd name="connsiteY2" fmla="*/ 2867891 h 2867891"/>
                <a:gd name="connsiteX3" fmla="*/ 0 w 12192999"/>
                <a:gd name="connsiteY3" fmla="*/ 2867891 h 2867891"/>
                <a:gd name="connsiteX4" fmla="*/ 0 w 12192999"/>
                <a:gd name="connsiteY4" fmla="*/ 0 h 28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999" h="2867891">
                  <a:moveTo>
                    <a:pt x="0" y="0"/>
                  </a:moveTo>
                  <a:cubicBezTo>
                    <a:pt x="3502891" y="1818409"/>
                    <a:pt x="8013700" y="3054928"/>
                    <a:pt x="12192000" y="1735282"/>
                  </a:cubicBezTo>
                  <a:cubicBezTo>
                    <a:pt x="12195464" y="2109355"/>
                    <a:pt x="12188536" y="2493818"/>
                    <a:pt x="12192000" y="2867891"/>
                  </a:cubicBezTo>
                  <a:lnTo>
                    <a:pt x="0" y="2867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424F-F585-4E7B-8CA2-5E396739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45D76-07F0-41EB-994C-57242BFD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8EBB3-A349-477E-A785-20D0091B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97BDF-0336-4A05-8DE1-206588D4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7DAFC-A8FE-4B25-8219-14BF0690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5DFF-05D3-4300-9FB8-090EE576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D019D-82D8-4D50-A89C-18AF7A6F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B6863-0968-4558-80E2-0AD1151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A3965-3F0C-4A5E-A70A-1089E11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3E165-B8FD-4D95-A79C-BC69A34D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B192-48DE-4D7D-B034-27849924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DCCD-DC98-433E-BF68-CDF0573BF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53656-254A-488F-9C12-40294E19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178D3-4EB7-42DD-A210-EA29A86A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41485-D74E-47A2-8F02-49C1D840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74180-0393-4AAF-A5F5-1AAFE39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65F88-C5AF-4DD5-9365-C07F7F2C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CCF48-E95E-4A08-BFB3-3445A9A1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7134-E20B-4588-A1B1-97CCF232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E49524-14E2-475D-B1AD-04E0C132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4A509-B130-40C9-AE36-CD9D569F7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49447-3F29-49DD-BBD1-F4414ECB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60307-05E4-4B36-AB69-D69A95DC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AD8C76-244D-492B-9209-8CA98C8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789A-74E5-484C-9334-86AA5864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66C67-D1B6-4365-8B62-0E5C444F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D8229-DF9B-47CF-9CC3-AC9E1C45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8B53E-80DD-49C0-A1A1-5A6C0FE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44FB9-8C9C-48E7-9771-75A6965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45E5-70AA-4FDC-ACF1-F03341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5782D-F1F5-4EC9-9235-D41EAF1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DA9DF-23FE-411C-B71A-EA3F5730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8A919-87FD-4AB6-AEB7-0C15570A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F09F6-4310-4DFC-B283-1E05A9FC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9E65-5AE8-415A-B274-D04E439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42FA4-C01F-4DEB-BB3C-7131050C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005CF-C7EB-4826-95DD-B30CFCE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7D720-3BEA-415B-9C80-30361B0F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564A2-8E8F-49AB-ABB2-58BE75C0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1837F-5725-458A-BA51-144C0A90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95206-1453-44EA-BB0E-245B966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091D6-ED57-44D8-B2E1-53738B7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2A2EB-96C8-44F6-8290-8B430F0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B5FE0-058F-4374-A655-A3D7EBCE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BC647-69C7-421E-96F1-161A4565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3B906-E9AA-4BAC-8D1B-3BA58E95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D4C5-FD14-4181-B17C-546EBD3596C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270B3-1B94-45A0-B02A-F47E8929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7B7E-278A-4EC1-9864-448F7A0F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0B46-6F17-4660-8D48-706BE4953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doc/2561011-2704710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baike.so.com/doc/2476166-2617057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177C5F-5D11-4ED6-A686-69E8FA25A908}"/>
              </a:ext>
            </a:extLst>
          </p:cNvPr>
          <p:cNvSpPr/>
          <p:nvPr/>
        </p:nvSpPr>
        <p:spPr>
          <a:xfrm>
            <a:off x="5078438" y="3810797"/>
            <a:ext cx="2046850" cy="3322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89F7AE-FE63-416B-B145-2304C4ECD41F}"/>
              </a:ext>
            </a:extLst>
          </p:cNvPr>
          <p:cNvGrpSpPr/>
          <p:nvPr/>
        </p:nvGrpSpPr>
        <p:grpSpPr>
          <a:xfrm rot="10800000">
            <a:off x="-10853" y="-51942"/>
            <a:ext cx="12202851" cy="1035790"/>
            <a:chOff x="0" y="3979718"/>
            <a:chExt cx="12202851" cy="2878281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D2B9583B-DC12-40BC-B7A1-F5484A834E67}"/>
                </a:ext>
              </a:extLst>
            </p:cNvPr>
            <p:cNvSpPr/>
            <p:nvPr/>
          </p:nvSpPr>
          <p:spPr>
            <a:xfrm>
              <a:off x="0" y="4049338"/>
              <a:ext cx="12202851" cy="233068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2973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330681">
                  <a:moveTo>
                    <a:pt x="0" y="0"/>
                  </a:moveTo>
                  <a:cubicBezTo>
                    <a:pt x="3502891" y="1818409"/>
                    <a:pt x="8046951" y="2097925"/>
                    <a:pt x="12202391" y="1029739"/>
                  </a:cubicBezTo>
                  <a:cubicBezTo>
                    <a:pt x="12205855" y="1403812"/>
                    <a:pt x="12188536" y="1956608"/>
                    <a:pt x="12192000" y="2330681"/>
                  </a:cubicBezTo>
                  <a:lnTo>
                    <a:pt x="0" y="2330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B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B05B8DA5-02FE-44AD-B520-6A66FC147E81}"/>
                </a:ext>
              </a:extLst>
            </p:cNvPr>
            <p:cNvSpPr/>
            <p:nvPr/>
          </p:nvSpPr>
          <p:spPr>
            <a:xfrm>
              <a:off x="0" y="3979718"/>
              <a:ext cx="12202851" cy="26392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40692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639291">
                  <a:moveTo>
                    <a:pt x="0" y="0"/>
                  </a:moveTo>
                  <a:cubicBezTo>
                    <a:pt x="3502891" y="1818409"/>
                    <a:pt x="8024091" y="2726575"/>
                    <a:pt x="12202391" y="1406929"/>
                  </a:cubicBezTo>
                  <a:cubicBezTo>
                    <a:pt x="12205855" y="1781002"/>
                    <a:pt x="12188536" y="2265218"/>
                    <a:pt x="12192000" y="2639291"/>
                  </a:cubicBezTo>
                  <a:lnTo>
                    <a:pt x="0" y="2639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73A9220A-2867-4C70-AA92-837C741736FE}"/>
                </a:ext>
              </a:extLst>
            </p:cNvPr>
            <p:cNvSpPr/>
            <p:nvPr/>
          </p:nvSpPr>
          <p:spPr>
            <a:xfrm>
              <a:off x="0" y="3990108"/>
              <a:ext cx="12192999" cy="28678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999"/>
                <a:gd name="connsiteY0" fmla="*/ 0 h 2639291"/>
                <a:gd name="connsiteX1" fmla="*/ 12192000 w 12192999"/>
                <a:gd name="connsiteY1" fmla="*/ 1506682 h 2639291"/>
                <a:gd name="connsiteX2" fmla="*/ 12192000 w 12192999"/>
                <a:gd name="connsiteY2" fmla="*/ 2639291 h 2639291"/>
                <a:gd name="connsiteX3" fmla="*/ 0 w 12192999"/>
                <a:gd name="connsiteY3" fmla="*/ 2639291 h 2639291"/>
                <a:gd name="connsiteX4" fmla="*/ 0 w 12192999"/>
                <a:gd name="connsiteY4" fmla="*/ 0 h 2639291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67891"/>
                <a:gd name="connsiteX1" fmla="*/ 12192000 w 12192999"/>
                <a:gd name="connsiteY1" fmla="*/ 1735282 h 2867891"/>
                <a:gd name="connsiteX2" fmla="*/ 12192000 w 12192999"/>
                <a:gd name="connsiteY2" fmla="*/ 2867891 h 2867891"/>
                <a:gd name="connsiteX3" fmla="*/ 0 w 12192999"/>
                <a:gd name="connsiteY3" fmla="*/ 2867891 h 2867891"/>
                <a:gd name="connsiteX4" fmla="*/ 0 w 12192999"/>
                <a:gd name="connsiteY4" fmla="*/ 0 h 28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999" h="2867891">
                  <a:moveTo>
                    <a:pt x="0" y="0"/>
                  </a:moveTo>
                  <a:cubicBezTo>
                    <a:pt x="3502891" y="1818409"/>
                    <a:pt x="8013700" y="3054928"/>
                    <a:pt x="12192000" y="1735282"/>
                  </a:cubicBezTo>
                  <a:cubicBezTo>
                    <a:pt x="12195464" y="2109355"/>
                    <a:pt x="12188536" y="2493818"/>
                    <a:pt x="12192000" y="2867891"/>
                  </a:cubicBezTo>
                  <a:lnTo>
                    <a:pt x="0" y="2867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2ACD0B-DBB9-4AB7-818B-F7DF2BDD9DB8}"/>
              </a:ext>
            </a:extLst>
          </p:cNvPr>
          <p:cNvGrpSpPr/>
          <p:nvPr/>
        </p:nvGrpSpPr>
        <p:grpSpPr>
          <a:xfrm>
            <a:off x="0" y="3258550"/>
            <a:ext cx="12202851" cy="3599449"/>
            <a:chOff x="0" y="3979718"/>
            <a:chExt cx="12202851" cy="2878281"/>
          </a:xfrm>
        </p:grpSpPr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A60D31E5-5572-4520-B213-155E3A9B7542}"/>
                </a:ext>
              </a:extLst>
            </p:cNvPr>
            <p:cNvSpPr/>
            <p:nvPr/>
          </p:nvSpPr>
          <p:spPr>
            <a:xfrm>
              <a:off x="0" y="4049338"/>
              <a:ext cx="12202851" cy="233068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5259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  <a:gd name="connsiteX0" fmla="*/ 0 w 12202851"/>
                <a:gd name="connsiteY0" fmla="*/ 0 h 2330681"/>
                <a:gd name="connsiteX1" fmla="*/ 12202391 w 12202851"/>
                <a:gd name="connsiteY1" fmla="*/ 1029739 h 2330681"/>
                <a:gd name="connsiteX2" fmla="*/ 12192000 w 12202851"/>
                <a:gd name="connsiteY2" fmla="*/ 2330681 h 2330681"/>
                <a:gd name="connsiteX3" fmla="*/ 0 w 12202851"/>
                <a:gd name="connsiteY3" fmla="*/ 2330681 h 2330681"/>
                <a:gd name="connsiteX4" fmla="*/ 0 w 12202851"/>
                <a:gd name="connsiteY4" fmla="*/ 0 h 2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330681">
                  <a:moveTo>
                    <a:pt x="0" y="0"/>
                  </a:moveTo>
                  <a:cubicBezTo>
                    <a:pt x="3502891" y="1818409"/>
                    <a:pt x="8046951" y="2097925"/>
                    <a:pt x="12202391" y="1029739"/>
                  </a:cubicBezTo>
                  <a:cubicBezTo>
                    <a:pt x="12205855" y="1403812"/>
                    <a:pt x="12188536" y="1956608"/>
                    <a:pt x="12192000" y="2330681"/>
                  </a:cubicBezTo>
                  <a:lnTo>
                    <a:pt x="0" y="2330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B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C661AAD1-9CF7-4606-B15D-885F3DCC2DFA}"/>
                </a:ext>
              </a:extLst>
            </p:cNvPr>
            <p:cNvSpPr/>
            <p:nvPr/>
          </p:nvSpPr>
          <p:spPr>
            <a:xfrm>
              <a:off x="0" y="3979718"/>
              <a:ext cx="12202851" cy="26392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517073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36120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  <a:gd name="connsiteX0" fmla="*/ 0 w 12202851"/>
                <a:gd name="connsiteY0" fmla="*/ 0 h 2639291"/>
                <a:gd name="connsiteX1" fmla="*/ 12202391 w 12202851"/>
                <a:gd name="connsiteY1" fmla="*/ 1406929 h 2639291"/>
                <a:gd name="connsiteX2" fmla="*/ 12192000 w 12202851"/>
                <a:gd name="connsiteY2" fmla="*/ 2639291 h 2639291"/>
                <a:gd name="connsiteX3" fmla="*/ 0 w 12202851"/>
                <a:gd name="connsiteY3" fmla="*/ 2639291 h 2639291"/>
                <a:gd name="connsiteX4" fmla="*/ 0 w 12202851"/>
                <a:gd name="connsiteY4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2851" h="2639291">
                  <a:moveTo>
                    <a:pt x="0" y="0"/>
                  </a:moveTo>
                  <a:cubicBezTo>
                    <a:pt x="3502891" y="1818409"/>
                    <a:pt x="8024091" y="2726575"/>
                    <a:pt x="12202391" y="1406929"/>
                  </a:cubicBezTo>
                  <a:cubicBezTo>
                    <a:pt x="12205855" y="1781002"/>
                    <a:pt x="12188536" y="2265218"/>
                    <a:pt x="12192000" y="2639291"/>
                  </a:cubicBezTo>
                  <a:lnTo>
                    <a:pt x="0" y="2639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6B437E70-7DD4-48B8-AC7C-FD803D8776E4}"/>
                </a:ext>
              </a:extLst>
            </p:cNvPr>
            <p:cNvSpPr/>
            <p:nvPr/>
          </p:nvSpPr>
          <p:spPr>
            <a:xfrm>
              <a:off x="0" y="3990108"/>
              <a:ext cx="12192999" cy="2867891"/>
            </a:xfrm>
            <a:custGeom>
              <a:avLst/>
              <a:gdLst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92000 w 12192000"/>
                <a:gd name="connsiteY1" fmla="*/ 0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000"/>
                <a:gd name="connsiteY0" fmla="*/ 0 h 2639291"/>
                <a:gd name="connsiteX1" fmla="*/ 12181609 w 12192000"/>
                <a:gd name="connsiteY1" fmla="*/ 1517073 h 2639291"/>
                <a:gd name="connsiteX2" fmla="*/ 12192000 w 12192000"/>
                <a:gd name="connsiteY2" fmla="*/ 2639291 h 2639291"/>
                <a:gd name="connsiteX3" fmla="*/ 0 w 12192000"/>
                <a:gd name="connsiteY3" fmla="*/ 2639291 h 2639291"/>
                <a:gd name="connsiteX4" fmla="*/ 0 w 12192000"/>
                <a:gd name="connsiteY4" fmla="*/ 0 h 2639291"/>
                <a:gd name="connsiteX0" fmla="*/ 0 w 12192999"/>
                <a:gd name="connsiteY0" fmla="*/ 0 h 2639291"/>
                <a:gd name="connsiteX1" fmla="*/ 12192000 w 12192999"/>
                <a:gd name="connsiteY1" fmla="*/ 1506682 h 2639291"/>
                <a:gd name="connsiteX2" fmla="*/ 12192000 w 12192999"/>
                <a:gd name="connsiteY2" fmla="*/ 2639291 h 2639291"/>
                <a:gd name="connsiteX3" fmla="*/ 0 w 12192999"/>
                <a:gd name="connsiteY3" fmla="*/ 2639291 h 2639291"/>
                <a:gd name="connsiteX4" fmla="*/ 0 w 12192999"/>
                <a:gd name="connsiteY4" fmla="*/ 0 h 2639291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57500"/>
                <a:gd name="connsiteX1" fmla="*/ 12192000 w 12192999"/>
                <a:gd name="connsiteY1" fmla="*/ 1724891 h 2857500"/>
                <a:gd name="connsiteX2" fmla="*/ 12192000 w 12192999"/>
                <a:gd name="connsiteY2" fmla="*/ 2857500 h 2857500"/>
                <a:gd name="connsiteX3" fmla="*/ 0 w 12192999"/>
                <a:gd name="connsiteY3" fmla="*/ 2857500 h 2857500"/>
                <a:gd name="connsiteX4" fmla="*/ 0 w 12192999"/>
                <a:gd name="connsiteY4" fmla="*/ 0 h 2857500"/>
                <a:gd name="connsiteX0" fmla="*/ 0 w 12192999"/>
                <a:gd name="connsiteY0" fmla="*/ 0 h 2867891"/>
                <a:gd name="connsiteX1" fmla="*/ 12192000 w 12192999"/>
                <a:gd name="connsiteY1" fmla="*/ 1735282 h 2867891"/>
                <a:gd name="connsiteX2" fmla="*/ 12192000 w 12192999"/>
                <a:gd name="connsiteY2" fmla="*/ 2867891 h 2867891"/>
                <a:gd name="connsiteX3" fmla="*/ 0 w 12192999"/>
                <a:gd name="connsiteY3" fmla="*/ 2867891 h 2867891"/>
                <a:gd name="connsiteX4" fmla="*/ 0 w 12192999"/>
                <a:gd name="connsiteY4" fmla="*/ 0 h 28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999" h="2867891">
                  <a:moveTo>
                    <a:pt x="0" y="0"/>
                  </a:moveTo>
                  <a:cubicBezTo>
                    <a:pt x="3502891" y="1818409"/>
                    <a:pt x="8013700" y="3054928"/>
                    <a:pt x="12192000" y="1735282"/>
                  </a:cubicBezTo>
                  <a:cubicBezTo>
                    <a:pt x="12195464" y="2109355"/>
                    <a:pt x="12188536" y="2493818"/>
                    <a:pt x="12192000" y="2867891"/>
                  </a:cubicBezTo>
                  <a:lnTo>
                    <a:pt x="0" y="2867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96C80BB-C632-45F6-9FA5-F9AF9B675D2E}"/>
              </a:ext>
            </a:extLst>
          </p:cNvPr>
          <p:cNvSpPr/>
          <p:nvPr/>
        </p:nvSpPr>
        <p:spPr>
          <a:xfrm>
            <a:off x="4628272" y="756618"/>
            <a:ext cx="450166" cy="4783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6D9818-F26B-4D8B-97D5-7A96DD359C91}"/>
              </a:ext>
            </a:extLst>
          </p:cNvPr>
          <p:cNvSpPr/>
          <p:nvPr/>
        </p:nvSpPr>
        <p:spPr>
          <a:xfrm>
            <a:off x="5385583" y="756618"/>
            <a:ext cx="450166" cy="4783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38F09F-4329-4E5C-BF1B-E012108CEF19}"/>
              </a:ext>
            </a:extLst>
          </p:cNvPr>
          <p:cNvSpPr/>
          <p:nvPr/>
        </p:nvSpPr>
        <p:spPr>
          <a:xfrm>
            <a:off x="6142894" y="756618"/>
            <a:ext cx="450166" cy="4783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85AC6C0-676C-46FD-91D1-E312722ACC64}"/>
              </a:ext>
            </a:extLst>
          </p:cNvPr>
          <p:cNvSpPr/>
          <p:nvPr/>
        </p:nvSpPr>
        <p:spPr>
          <a:xfrm>
            <a:off x="6900205" y="756618"/>
            <a:ext cx="450166" cy="4783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1E239E-7732-45F7-B682-48A349A66306}"/>
              </a:ext>
            </a:extLst>
          </p:cNvPr>
          <p:cNvSpPr txBox="1"/>
          <p:nvPr/>
        </p:nvSpPr>
        <p:spPr>
          <a:xfrm>
            <a:off x="4600136" y="754830"/>
            <a:ext cx="5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8D10EE-8955-422B-BE65-E41B06FD9175}"/>
              </a:ext>
            </a:extLst>
          </p:cNvPr>
          <p:cNvSpPr txBox="1"/>
          <p:nvPr/>
        </p:nvSpPr>
        <p:spPr>
          <a:xfrm>
            <a:off x="5371515" y="752879"/>
            <a:ext cx="5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C77D18-023A-47D5-9D7B-9136E70B1789}"/>
              </a:ext>
            </a:extLst>
          </p:cNvPr>
          <p:cNvSpPr txBox="1"/>
          <p:nvPr/>
        </p:nvSpPr>
        <p:spPr>
          <a:xfrm>
            <a:off x="6128826" y="752878"/>
            <a:ext cx="5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23061D-40BA-4C24-8851-C0B7F01F25A1}"/>
              </a:ext>
            </a:extLst>
          </p:cNvPr>
          <p:cNvSpPr txBox="1"/>
          <p:nvPr/>
        </p:nvSpPr>
        <p:spPr>
          <a:xfrm>
            <a:off x="6886137" y="764936"/>
            <a:ext cx="5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校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D0746942-18C5-42EE-B0CC-58C06D8F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436" y="1843325"/>
            <a:ext cx="79879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6600" b="1" dirty="0">
                <a:solidFill>
                  <a:srgbClr val="013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认识</a:t>
            </a:r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Unix</a:t>
            </a:r>
            <a:r>
              <a:rPr lang="en-US" altLang="zh-CN" sz="6600" b="1" dirty="0">
                <a:solidFill>
                  <a:srgbClr val="013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 </a:t>
            </a:r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C</a:t>
            </a:r>
            <a:r>
              <a:rPr lang="zh-CN" altLang="en-US" sz="6600" b="1" dirty="0">
                <a:solidFill>
                  <a:srgbClr val="013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高级编程</a:t>
            </a:r>
            <a:endParaRPr lang="zh-CN" altLang="en-US" sz="6600" b="1" dirty="0">
              <a:solidFill>
                <a:srgbClr val="01395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粗黑_GBK" pitchFamily="2" charset="-122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FBDD3916-271F-4C9C-9BA8-3A61AAF12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417" y="3038385"/>
            <a:ext cx="6696310" cy="47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Unix/Linux</a:t>
            </a:r>
            <a:r>
              <a:rPr lang="zh-CN" altLang="en-US" sz="24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内核的</a:t>
            </a:r>
            <a:r>
              <a:rPr lang="en-US" altLang="zh-CN" sz="24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语言高级编程应用课程</a:t>
            </a:r>
            <a:endParaRPr lang="nl-NL" altLang="zh-CN" sz="2400" dirty="0">
              <a:solidFill>
                <a:srgbClr val="0139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12">
            <a:extLst>
              <a:ext uri="{FF2B5EF4-FFF2-40B4-BE49-F238E27FC236}">
                <a16:creationId xmlns:a16="http://schemas.microsoft.com/office/drawing/2014/main" id="{C9D945B5-9490-48CA-9745-EF38BEA25D56}"/>
              </a:ext>
            </a:extLst>
          </p:cNvPr>
          <p:cNvSpPr/>
          <p:nvPr/>
        </p:nvSpPr>
        <p:spPr>
          <a:xfrm>
            <a:off x="2721700" y="3024271"/>
            <a:ext cx="6759447" cy="480053"/>
          </a:xfrm>
          <a:prstGeom prst="roundRect">
            <a:avLst>
              <a:gd name="adj" fmla="val 23097"/>
            </a:avLst>
          </a:prstGeom>
          <a:noFill/>
          <a:ln>
            <a:solidFill>
              <a:srgbClr val="01395C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ADCD335-1F49-4BAC-B652-2925D2C9FCB9}"/>
              </a:ext>
            </a:extLst>
          </p:cNvPr>
          <p:cNvCxnSpPr>
            <a:cxnSpLocks/>
          </p:cNvCxnSpPr>
          <p:nvPr/>
        </p:nvCxnSpPr>
        <p:spPr>
          <a:xfrm>
            <a:off x="5890411" y="1843325"/>
            <a:ext cx="3993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0218EA4-9672-45E6-B756-58AAA63CC098}"/>
              </a:ext>
            </a:extLst>
          </p:cNvPr>
          <p:cNvSpPr txBox="1"/>
          <p:nvPr/>
        </p:nvSpPr>
        <p:spPr>
          <a:xfrm>
            <a:off x="6301073" y="146101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《C/C++</a:t>
            </a:r>
            <a:r>
              <a:rPr lang="zh-CN" altLang="en-US" dirty="0"/>
              <a:t>编程</a:t>
            </a:r>
            <a:r>
              <a:rPr lang="en-US" altLang="zh-CN" dirty="0"/>
              <a:t>》</a:t>
            </a:r>
            <a:r>
              <a:rPr lang="zh-CN" altLang="en-US" dirty="0"/>
              <a:t>课程第二章节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27FD5E07-3066-42BE-A9FC-EBBB80A2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766" y="3796729"/>
            <a:ext cx="2153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1395C"/>
                </a:solidFill>
                <a:latin typeface="微软雅黑" pitchFamily="34" charset="-122"/>
                <a:ea typeface="微软雅黑" pitchFamily="34" charset="-122"/>
              </a:rPr>
              <a:t>讲师：陈凌煜</a:t>
            </a:r>
            <a:endParaRPr lang="nl-NL" altLang="zh-CN" sz="2000" dirty="0">
              <a:solidFill>
                <a:srgbClr val="0139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28" grpId="0"/>
      <p:bldP spid="30" grpId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79502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GO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！！！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腾祥凌黑简" panose="01010104010101010101" pitchFamily="2" charset="-122"/>
              <a:ea typeface="腾祥凌黑简" panose="0101010401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0BFFE-D0C1-4DFF-B644-B7960CE43D76}"/>
              </a:ext>
            </a:extLst>
          </p:cNvPr>
          <p:cNvSpPr/>
          <p:nvPr/>
        </p:nvSpPr>
        <p:spPr>
          <a:xfrm>
            <a:off x="-339213" y="2230342"/>
            <a:ext cx="13553768" cy="22089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7D6E7F-29D7-404D-823E-2EB451A0375A}"/>
              </a:ext>
            </a:extLst>
          </p:cNvPr>
          <p:cNvSpPr/>
          <p:nvPr/>
        </p:nvSpPr>
        <p:spPr>
          <a:xfrm>
            <a:off x="1120922" y="2967335"/>
            <a:ext cx="9950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让我们一起走进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Unix C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高级编程</a:t>
            </a:r>
          </a:p>
        </p:txBody>
      </p:sp>
    </p:spTree>
    <p:extLst>
      <p:ext uri="{BB962C8B-B14F-4D97-AF65-F5344CB8AC3E}">
        <p14:creationId xmlns:p14="http://schemas.microsoft.com/office/powerpoint/2010/main" val="569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636713" y="1425575"/>
            <a:ext cx="5022850" cy="5027613"/>
          </a:xfrm>
          <a:prstGeom prst="ellipse">
            <a:avLst/>
          </a:prstGeom>
          <a:noFill/>
          <a:ln w="9">
            <a:solidFill>
              <a:srgbClr val="0067B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4" rIns="91388" bIns="45694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733" b="1">
              <a:solidFill>
                <a:srgbClr val="393939"/>
              </a:solidFill>
              <a:ea typeface="宋体" pitchFamily="2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528763" y="1698625"/>
            <a:ext cx="4449762" cy="4449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88" tIns="45694" rIns="91388" bIns="45694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733" b="1">
              <a:solidFill>
                <a:srgbClr val="393939"/>
              </a:solidFill>
              <a:ea typeface="宋体" pitchFamily="2" charset="-122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6919913" y="1483055"/>
            <a:ext cx="4927038" cy="418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UNIX</a:t>
            </a:r>
            <a:r>
              <a:rPr lang="zh-CN" altLang="en-US" sz="2000" dirty="0"/>
              <a:t>操作系统</a:t>
            </a:r>
            <a:r>
              <a:rPr lang="en-US" altLang="zh-CN" sz="2000" dirty="0"/>
              <a:t>(</a:t>
            </a:r>
            <a:r>
              <a:rPr lang="zh-CN" altLang="en-US" sz="2000" dirty="0"/>
              <a:t>尤尼斯</a:t>
            </a:r>
            <a:r>
              <a:rPr lang="en-US" altLang="zh-CN" sz="2000" dirty="0"/>
              <a:t>)</a:t>
            </a:r>
            <a:r>
              <a:rPr lang="zh-CN" altLang="en-US" sz="2000" dirty="0"/>
              <a:t>，是一个强大的多用户、多任务操作系统，支持多种</a:t>
            </a:r>
            <a:r>
              <a:rPr lang="zh-CN" altLang="en-US" sz="2000" dirty="0">
                <a:hlinkClick r:id="rId3"/>
              </a:rPr>
              <a:t>处理器架构</a:t>
            </a:r>
            <a:r>
              <a:rPr lang="zh-CN" altLang="en-US" sz="2000" dirty="0"/>
              <a:t>，按照操作系统的分类，属于分时操作系统，最早由</a:t>
            </a:r>
            <a:r>
              <a:rPr lang="en-US" altLang="zh-CN" sz="2000" dirty="0" err="1"/>
              <a:t>KenThompson</a:t>
            </a:r>
            <a:r>
              <a:rPr lang="zh-CN" altLang="en-US" sz="2000" dirty="0"/>
              <a:t>、</a:t>
            </a:r>
            <a:r>
              <a:rPr lang="en-US" altLang="zh-CN" sz="2000" dirty="0"/>
              <a:t>Dennis Ritchie</a:t>
            </a:r>
            <a:r>
              <a:rPr lang="zh-CN" altLang="en-US" sz="2000" dirty="0"/>
              <a:t>和</a:t>
            </a:r>
            <a:r>
              <a:rPr lang="en-US" altLang="zh-CN" sz="2000" dirty="0"/>
              <a:t>Douglas McIlroy</a:t>
            </a:r>
            <a:r>
              <a:rPr lang="zh-CN" altLang="en-US" sz="2000" dirty="0"/>
              <a:t>于</a:t>
            </a:r>
            <a:r>
              <a:rPr lang="en-US" altLang="zh-CN" sz="2000" dirty="0"/>
              <a:t>1969</a:t>
            </a:r>
            <a:r>
              <a:rPr lang="zh-CN" altLang="en-US" sz="2000" dirty="0"/>
              <a:t>年在</a:t>
            </a:r>
            <a:r>
              <a:rPr lang="en-US" altLang="zh-CN" sz="2000" dirty="0">
                <a:hlinkClick r:id="rId4"/>
              </a:rPr>
              <a:t>AT&amp;T</a:t>
            </a:r>
            <a:r>
              <a:rPr lang="zh-CN" altLang="en-US" sz="2000" dirty="0"/>
              <a:t>的贝尔实验室开发。目前它的商标权由国际开放标准组织所拥有，只有符合单一</a:t>
            </a:r>
            <a:r>
              <a:rPr lang="en-US" altLang="zh-CN" sz="2000" dirty="0"/>
              <a:t>UNIX</a:t>
            </a:r>
            <a:r>
              <a:rPr lang="zh-CN" altLang="en-US" sz="2000" dirty="0"/>
              <a:t>规范的</a:t>
            </a:r>
            <a:r>
              <a:rPr lang="en-US" altLang="zh-CN" sz="2000" dirty="0"/>
              <a:t>UNIX</a:t>
            </a:r>
            <a:r>
              <a:rPr lang="zh-CN" altLang="en-US" sz="2000" dirty="0"/>
              <a:t>系统才能使用</a:t>
            </a:r>
            <a:r>
              <a:rPr lang="en-US" altLang="zh-CN" sz="2000" dirty="0"/>
              <a:t>UNIX</a:t>
            </a:r>
            <a:r>
              <a:rPr lang="zh-CN" altLang="en-US" sz="2000" dirty="0"/>
              <a:t>这个名称，否则只能称为类</a:t>
            </a:r>
            <a:r>
              <a:rPr lang="en-US" altLang="zh-CN" sz="2000" dirty="0"/>
              <a:t>UNIX(UNIX-like)</a:t>
            </a:r>
            <a:r>
              <a:rPr lang="zh-CN" altLang="en-US" sz="2000" dirty="0"/>
              <a:t>。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45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Unix/Linux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常识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43D938-590B-44D7-9DF4-F539C6A7F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43" y="2239963"/>
            <a:ext cx="2698369" cy="3190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BC1750-9AC1-459D-B4FA-67CAB03C3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37" y="4844109"/>
            <a:ext cx="828554" cy="8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 autoUpdateAnimBg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528763" y="1698625"/>
            <a:ext cx="4449762" cy="4449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88" tIns="45694" rIns="91388" bIns="45694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733" b="1">
              <a:solidFill>
                <a:srgbClr val="393939"/>
              </a:solidFill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45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Unix/Linux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常识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B12AE3-9A1C-45A3-A829-0CD3384BDE61}"/>
              </a:ext>
            </a:extLst>
          </p:cNvPr>
          <p:cNvSpPr txBox="1"/>
          <p:nvPr/>
        </p:nvSpPr>
        <p:spPr>
          <a:xfrm>
            <a:off x="1038711" y="885409"/>
            <a:ext cx="98796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Linux</a:t>
            </a:r>
            <a:r>
              <a:rPr lang="zh-CN" altLang="en-US" sz="2800" dirty="0"/>
              <a:t>系统是一种自由和开放源代码的类</a:t>
            </a:r>
            <a:r>
              <a:rPr lang="en-US" altLang="zh-CN" sz="2800" dirty="0"/>
              <a:t>Unix</a:t>
            </a:r>
            <a:r>
              <a:rPr lang="zh-CN" altLang="en-US" sz="2800" dirty="0"/>
              <a:t>操作系统。目前</a:t>
            </a:r>
            <a:endParaRPr lang="en-US" altLang="zh-CN" sz="2800" dirty="0"/>
          </a:p>
          <a:p>
            <a:r>
              <a:rPr lang="zh-CN" altLang="en-US" sz="2800" dirty="0"/>
              <a:t>存在着许多不同的</a:t>
            </a:r>
            <a:r>
              <a:rPr lang="en-US" altLang="zh-CN" sz="2800" dirty="0"/>
              <a:t>Linux</a:t>
            </a:r>
            <a:r>
              <a:rPr lang="zh-CN" altLang="en-US" sz="2800" dirty="0"/>
              <a:t>，但他们都使用了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内核。</a:t>
            </a:r>
            <a:endParaRPr lang="en-US" altLang="zh-CN" sz="2800" dirty="0"/>
          </a:p>
          <a:p>
            <a:r>
              <a:rPr lang="en-US" altLang="zh-CN" sz="2800" dirty="0"/>
              <a:t>Linux</a:t>
            </a:r>
            <a:r>
              <a:rPr lang="zh-CN" altLang="en-US" sz="2800" dirty="0"/>
              <a:t>是可以安装在各种计算机硬件设备中，从手机，平板</a:t>
            </a:r>
            <a:endParaRPr lang="en-US" altLang="zh-CN" sz="2800" dirty="0"/>
          </a:p>
          <a:p>
            <a:r>
              <a:rPr lang="zh-CN" altLang="en-US" sz="2800" dirty="0"/>
              <a:t>电脑，路由器和视频游戏控制器甚至交换机，到台式计算机，</a:t>
            </a:r>
            <a:endParaRPr lang="en-US" altLang="zh-CN" sz="2800" dirty="0"/>
          </a:p>
          <a:p>
            <a:r>
              <a:rPr lang="zh-CN" altLang="en-US" sz="2800" dirty="0"/>
              <a:t>大型机和超级计算机。</a:t>
            </a:r>
            <a:r>
              <a:rPr lang="en-US" altLang="zh-CN" sz="2800" dirty="0"/>
              <a:t>Linux</a:t>
            </a:r>
            <a:r>
              <a:rPr lang="zh-CN" altLang="en-US" sz="2800" dirty="0"/>
              <a:t>是一个领先的操作系统，世界上</a:t>
            </a:r>
            <a:endParaRPr lang="en-US" altLang="zh-CN" sz="2800" dirty="0"/>
          </a:p>
          <a:p>
            <a:r>
              <a:rPr lang="zh-CN" altLang="en-US" sz="2800" dirty="0"/>
              <a:t>运算速度最快的</a:t>
            </a:r>
            <a:r>
              <a:rPr lang="en-US" altLang="zh-CN" sz="2800" dirty="0"/>
              <a:t>10</a:t>
            </a:r>
            <a:r>
              <a:rPr lang="zh-CN" altLang="en-US" sz="2800" dirty="0"/>
              <a:t>台超级计算机运行的都是</a:t>
            </a:r>
            <a:r>
              <a:rPr lang="en-US" altLang="zh-CN" sz="2800" dirty="0"/>
              <a:t>Linux</a:t>
            </a:r>
            <a:r>
              <a:rPr lang="zh-CN" altLang="en-US" sz="2800" dirty="0"/>
              <a:t>操作系统。</a:t>
            </a:r>
            <a:endParaRPr lang="en-US" altLang="zh-CN" sz="2800" dirty="0"/>
          </a:p>
          <a:p>
            <a:r>
              <a:rPr lang="zh-CN" altLang="en-US" sz="2800" dirty="0"/>
              <a:t>严格来讲，</a:t>
            </a:r>
            <a:r>
              <a:rPr lang="en-US" altLang="zh-CN" sz="2800" dirty="0"/>
              <a:t>Linux</a:t>
            </a:r>
            <a:r>
              <a:rPr lang="zh-CN" altLang="en-US" sz="2800" dirty="0"/>
              <a:t>这个词本身只表示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内核，但实际上人们</a:t>
            </a:r>
            <a:endParaRPr lang="en-US" altLang="zh-CN" sz="2800" dirty="0"/>
          </a:p>
          <a:p>
            <a:r>
              <a:rPr lang="zh-CN" altLang="en-US" sz="2800" dirty="0"/>
              <a:t>已经习惯了用</a:t>
            </a:r>
            <a:r>
              <a:rPr lang="en-US" altLang="zh-CN" sz="2800" dirty="0"/>
              <a:t>Linux</a:t>
            </a:r>
            <a:r>
              <a:rPr lang="zh-CN" altLang="en-US" sz="2800" dirty="0"/>
              <a:t>来形容基于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内核，并且使用</a:t>
            </a:r>
            <a:r>
              <a:rPr lang="en-US" altLang="zh-CN" sz="2800" dirty="0"/>
              <a:t>GNU</a:t>
            </a:r>
            <a:r>
              <a:rPr lang="zh-CN" altLang="en-US" sz="2800" dirty="0"/>
              <a:t>工程</a:t>
            </a:r>
            <a:endParaRPr lang="en-US" altLang="zh-CN" sz="2800" dirty="0"/>
          </a:p>
          <a:p>
            <a:r>
              <a:rPr lang="zh-CN" altLang="en-US" sz="2800" dirty="0"/>
              <a:t>各种工具和数据库的操作系统。</a:t>
            </a:r>
            <a:endParaRPr lang="en-US" altLang="zh-CN" sz="2800" dirty="0"/>
          </a:p>
          <a:p>
            <a:r>
              <a:rPr lang="en-US" altLang="zh-CN" sz="2800" dirty="0"/>
              <a:t>Linux</a:t>
            </a:r>
            <a:r>
              <a:rPr lang="zh-CN" altLang="en-US" sz="2800" dirty="0"/>
              <a:t>得名于计算机业余爱好者</a:t>
            </a:r>
            <a:r>
              <a:rPr lang="en-US" altLang="zh-CN" sz="2800" dirty="0"/>
              <a:t>Linus Torvalds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Tux</a:t>
            </a:r>
            <a:r>
              <a:rPr lang="zh-CN" altLang="en-US" sz="2800" dirty="0"/>
              <a:t>（一只企鹅，全程为</a:t>
            </a:r>
            <a:r>
              <a:rPr lang="en-US" altLang="zh-CN" sz="2800" dirty="0"/>
              <a:t>tuxedo</a:t>
            </a:r>
            <a:r>
              <a:rPr lang="zh-CN" altLang="en-US" sz="2800" dirty="0"/>
              <a:t>）是</a:t>
            </a:r>
            <a:r>
              <a:rPr lang="en-US" altLang="zh-CN" sz="2800" dirty="0"/>
              <a:t>Linux</a:t>
            </a:r>
            <a:r>
              <a:rPr lang="zh-CN" altLang="en-US" sz="2800" dirty="0"/>
              <a:t>的标志（</a:t>
            </a:r>
            <a:r>
              <a:rPr lang="en-US" altLang="zh-CN" sz="2800" dirty="0"/>
              <a:t>LOGO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1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45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Unix/Linux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常识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9C6664-23F0-45FA-97AF-31D605C5A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1100279"/>
            <a:ext cx="9654907" cy="50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509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Unix/Linux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主要讲什么？</a:t>
            </a:r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5780A9EC-E49A-4331-9047-B15E254C7D04}"/>
              </a:ext>
            </a:extLst>
          </p:cNvPr>
          <p:cNvSpPr/>
          <p:nvPr/>
        </p:nvSpPr>
        <p:spPr bwMode="auto">
          <a:xfrm>
            <a:off x="1" y="1722479"/>
            <a:ext cx="12192000" cy="3872679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16122"/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72CF54-1328-4D59-BAE6-3172897246BB}"/>
              </a:ext>
            </a:extLst>
          </p:cNvPr>
          <p:cNvGrpSpPr/>
          <p:nvPr/>
        </p:nvGrpSpPr>
        <p:grpSpPr>
          <a:xfrm>
            <a:off x="5114334" y="1227049"/>
            <a:ext cx="2168153" cy="702765"/>
            <a:chOff x="2332469" y="809238"/>
            <a:chExt cx="1859969" cy="608493"/>
          </a:xfrm>
          <a:solidFill>
            <a:srgbClr val="0070C0"/>
          </a:solidFill>
        </p:grpSpPr>
        <p:sp>
          <p:nvSpPr>
            <p:cNvPr id="9" name="圆角矩形 7">
              <a:extLst>
                <a:ext uri="{FF2B5EF4-FFF2-40B4-BE49-F238E27FC236}">
                  <a16:creationId xmlns:a16="http://schemas.microsoft.com/office/drawing/2014/main" id="{FC39595C-B76D-42F2-8111-A32C039137A8}"/>
                </a:ext>
              </a:extLst>
            </p:cNvPr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rgbClr val="01395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45088" tIns="72544" rIns="145088" bIns="725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88135"/>
              <a:endParaRPr lang="zh-CN" altLang="en-US" sz="3733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95F43C-B7F1-461E-8A89-46C3833B70B2}"/>
                </a:ext>
              </a:extLst>
            </p:cNvPr>
            <p:cNvSpPr/>
            <p:nvPr/>
          </p:nvSpPr>
          <p:spPr>
            <a:xfrm>
              <a:off x="2605177" y="923027"/>
              <a:ext cx="1276709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11" name="KSO_Shape">
            <a:extLst>
              <a:ext uri="{FF2B5EF4-FFF2-40B4-BE49-F238E27FC236}">
                <a16:creationId xmlns:a16="http://schemas.microsoft.com/office/drawing/2014/main" id="{46E11075-36DD-49AF-B36D-20C8E84557F1}"/>
              </a:ext>
            </a:extLst>
          </p:cNvPr>
          <p:cNvSpPr/>
          <p:nvPr/>
        </p:nvSpPr>
        <p:spPr>
          <a:xfrm>
            <a:off x="565222" y="2221655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CBADF482-D3D3-4A5E-8F5F-7EDD87EC06BC}"/>
              </a:ext>
            </a:extLst>
          </p:cNvPr>
          <p:cNvSpPr/>
          <p:nvPr/>
        </p:nvSpPr>
        <p:spPr>
          <a:xfrm>
            <a:off x="565222" y="2825699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BCEC05FA-521B-488A-BF4F-70A216CE2842}"/>
              </a:ext>
            </a:extLst>
          </p:cNvPr>
          <p:cNvSpPr/>
          <p:nvPr/>
        </p:nvSpPr>
        <p:spPr>
          <a:xfrm>
            <a:off x="565222" y="3429743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5E2BBD85-811B-44C6-ADC9-994A58006A04}"/>
              </a:ext>
            </a:extLst>
          </p:cNvPr>
          <p:cNvSpPr/>
          <p:nvPr/>
        </p:nvSpPr>
        <p:spPr>
          <a:xfrm>
            <a:off x="565222" y="3984962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403C9AA9-3A62-4355-AA3F-EF83D6F1B413}"/>
              </a:ext>
            </a:extLst>
          </p:cNvPr>
          <p:cNvSpPr/>
          <p:nvPr/>
        </p:nvSpPr>
        <p:spPr>
          <a:xfrm>
            <a:off x="565222" y="4621206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DBD85D-BA87-4CEC-9106-2ACA987460E4}"/>
              </a:ext>
            </a:extLst>
          </p:cNvPr>
          <p:cNvGrpSpPr/>
          <p:nvPr/>
        </p:nvGrpSpPr>
        <p:grpSpPr>
          <a:xfrm>
            <a:off x="1599831" y="2218679"/>
            <a:ext cx="4209807" cy="492314"/>
            <a:chOff x="4837172" y="2168525"/>
            <a:chExt cx="4209807" cy="492314"/>
          </a:xfrm>
        </p:grpSpPr>
        <p:sp>
          <p:nvSpPr>
            <p:cNvPr id="17" name="TextBox 88">
              <a:extLst>
                <a:ext uri="{FF2B5EF4-FFF2-40B4-BE49-F238E27FC236}">
                  <a16:creationId xmlns:a16="http://schemas.microsoft.com/office/drawing/2014/main" id="{A3471F68-C557-4937-B8F6-FA74F0494424}"/>
                </a:ext>
              </a:extLst>
            </p:cNvPr>
            <p:cNvSpPr txBox="1"/>
            <p:nvPr/>
          </p:nvSpPr>
          <p:spPr>
            <a:xfrm>
              <a:off x="4837172" y="2168525"/>
              <a:ext cx="4209807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静态库和共享库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146D759-65B3-4C64-BD97-03E7CFEE1FAB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915DDA-95F5-46B3-898A-419C3D3E2BCB}"/>
              </a:ext>
            </a:extLst>
          </p:cNvPr>
          <p:cNvGrpSpPr/>
          <p:nvPr/>
        </p:nvGrpSpPr>
        <p:grpSpPr>
          <a:xfrm>
            <a:off x="1599831" y="2795014"/>
            <a:ext cx="4191079" cy="492314"/>
            <a:chOff x="4837172" y="2744860"/>
            <a:chExt cx="4191079" cy="492314"/>
          </a:xfrm>
        </p:grpSpPr>
        <p:sp>
          <p:nvSpPr>
            <p:cNvPr id="21" name="TextBox 108">
              <a:extLst>
                <a:ext uri="{FF2B5EF4-FFF2-40B4-BE49-F238E27FC236}">
                  <a16:creationId xmlns:a16="http://schemas.microsoft.com/office/drawing/2014/main" id="{2FA563E3-0208-4021-8DA1-975E1B8C6DD4}"/>
                </a:ext>
              </a:extLst>
            </p:cNvPr>
            <p:cNvSpPr txBox="1"/>
            <p:nvPr/>
          </p:nvSpPr>
          <p:spPr>
            <a:xfrm>
              <a:off x="4837172" y="2744860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内存管理</a:t>
              </a:r>
              <a:endParaRPr lang="en-US" altLang="zh-CN" sz="2599" dirty="0">
                <a:solidFill>
                  <a:srgbClr val="0139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31F15EF-5313-4890-ABA0-EBCBE0497750}"/>
                </a:ext>
              </a:extLst>
            </p:cNvPr>
            <p:cNvCxnSpPr/>
            <p:nvPr/>
          </p:nvCxnSpPr>
          <p:spPr>
            <a:xfrm>
              <a:off x="4937328" y="3190752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59B5F8-9AE8-4141-AA00-580658758852}"/>
              </a:ext>
            </a:extLst>
          </p:cNvPr>
          <p:cNvGrpSpPr/>
          <p:nvPr/>
        </p:nvGrpSpPr>
        <p:grpSpPr>
          <a:xfrm>
            <a:off x="1606842" y="3371349"/>
            <a:ext cx="4184068" cy="492314"/>
            <a:chOff x="4844183" y="3321195"/>
            <a:chExt cx="4184068" cy="492314"/>
          </a:xfrm>
        </p:grpSpPr>
        <p:sp>
          <p:nvSpPr>
            <p:cNvPr id="25" name="TextBox 115">
              <a:extLst>
                <a:ext uri="{FF2B5EF4-FFF2-40B4-BE49-F238E27FC236}">
                  <a16:creationId xmlns:a16="http://schemas.microsoft.com/office/drawing/2014/main" id="{9F4B1AAE-5FB8-4C28-A592-EBCD7DF52097}"/>
                </a:ext>
              </a:extLst>
            </p:cNvPr>
            <p:cNvSpPr txBox="1"/>
            <p:nvPr/>
          </p:nvSpPr>
          <p:spPr>
            <a:xfrm>
              <a:off x="4844183" y="3321195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文件操作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3EF0509-72BA-4E80-A363-475D2B625123}"/>
                </a:ext>
              </a:extLst>
            </p:cNvPr>
            <p:cNvCxnSpPr/>
            <p:nvPr/>
          </p:nvCxnSpPr>
          <p:spPr>
            <a:xfrm>
              <a:off x="4937328" y="3773684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2AEB07E-458E-4CDA-BA50-301FC93D2109}"/>
              </a:ext>
            </a:extLst>
          </p:cNvPr>
          <p:cNvGrpSpPr/>
          <p:nvPr/>
        </p:nvGrpSpPr>
        <p:grpSpPr>
          <a:xfrm>
            <a:off x="1595267" y="3947684"/>
            <a:ext cx="4195643" cy="492314"/>
            <a:chOff x="4832608" y="3897530"/>
            <a:chExt cx="4195643" cy="492314"/>
          </a:xfrm>
        </p:grpSpPr>
        <p:sp>
          <p:nvSpPr>
            <p:cNvPr id="29" name="TextBox 122">
              <a:extLst>
                <a:ext uri="{FF2B5EF4-FFF2-40B4-BE49-F238E27FC236}">
                  <a16:creationId xmlns:a16="http://schemas.microsoft.com/office/drawing/2014/main" id="{D8B99432-AA91-4334-B1CF-035DB8C0C851}"/>
                </a:ext>
              </a:extLst>
            </p:cNvPr>
            <p:cNvSpPr txBox="1"/>
            <p:nvPr/>
          </p:nvSpPr>
          <p:spPr>
            <a:xfrm>
              <a:off x="4832608" y="3897530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目录操作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EADC26-EEFA-45BA-B828-520EA6D59192}"/>
                </a:ext>
              </a:extLst>
            </p:cNvPr>
            <p:cNvCxnSpPr/>
            <p:nvPr/>
          </p:nvCxnSpPr>
          <p:spPr>
            <a:xfrm>
              <a:off x="4937328" y="4366880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C2FFC85-DDB6-4689-A2B9-D174C9DFEA24}"/>
              </a:ext>
            </a:extLst>
          </p:cNvPr>
          <p:cNvGrpSpPr/>
          <p:nvPr/>
        </p:nvGrpSpPr>
        <p:grpSpPr>
          <a:xfrm>
            <a:off x="1589531" y="4564910"/>
            <a:ext cx="4201379" cy="492314"/>
            <a:chOff x="4826872" y="4514756"/>
            <a:chExt cx="4201379" cy="492314"/>
          </a:xfrm>
        </p:grpSpPr>
        <p:sp>
          <p:nvSpPr>
            <p:cNvPr id="33" name="TextBox 129">
              <a:extLst>
                <a:ext uri="{FF2B5EF4-FFF2-40B4-BE49-F238E27FC236}">
                  <a16:creationId xmlns:a16="http://schemas.microsoft.com/office/drawing/2014/main" id="{AFB8C0F3-EE5C-4DA1-9E52-7DFDB05E8B3E}"/>
                </a:ext>
              </a:extLst>
            </p:cNvPr>
            <p:cNvSpPr txBox="1"/>
            <p:nvPr/>
          </p:nvSpPr>
          <p:spPr>
            <a:xfrm>
              <a:off x="4826872" y="4514756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进程操作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8357524-6F8E-477D-BF2B-B47E0A16AFFC}"/>
                </a:ext>
              </a:extLst>
            </p:cNvPr>
            <p:cNvCxnSpPr/>
            <p:nvPr/>
          </p:nvCxnSpPr>
          <p:spPr>
            <a:xfrm>
              <a:off x="4937328" y="4965914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88">
            <a:extLst>
              <a:ext uri="{FF2B5EF4-FFF2-40B4-BE49-F238E27FC236}">
                <a16:creationId xmlns:a16="http://schemas.microsoft.com/office/drawing/2014/main" id="{68E75588-8802-4AED-A1AF-3D9D24B0B8D6}"/>
              </a:ext>
            </a:extLst>
          </p:cNvPr>
          <p:cNvSpPr txBox="1"/>
          <p:nvPr/>
        </p:nvSpPr>
        <p:spPr>
          <a:xfrm>
            <a:off x="583411" y="2221655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88">
            <a:extLst>
              <a:ext uri="{FF2B5EF4-FFF2-40B4-BE49-F238E27FC236}">
                <a16:creationId xmlns:a16="http://schemas.microsoft.com/office/drawing/2014/main" id="{5482321A-4686-4FC2-B82C-CA9F60CE8346}"/>
              </a:ext>
            </a:extLst>
          </p:cNvPr>
          <p:cNvSpPr txBox="1"/>
          <p:nvPr/>
        </p:nvSpPr>
        <p:spPr>
          <a:xfrm>
            <a:off x="583411" y="2834140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5761099D-BE97-4D4D-A491-D69F44D403A4}"/>
              </a:ext>
            </a:extLst>
          </p:cNvPr>
          <p:cNvSpPr txBox="1"/>
          <p:nvPr/>
        </p:nvSpPr>
        <p:spPr>
          <a:xfrm>
            <a:off x="583411" y="3428218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88">
            <a:extLst>
              <a:ext uri="{FF2B5EF4-FFF2-40B4-BE49-F238E27FC236}">
                <a16:creationId xmlns:a16="http://schemas.microsoft.com/office/drawing/2014/main" id="{BDC9BE06-37DD-4327-B283-5EBDC8D895D9}"/>
              </a:ext>
            </a:extLst>
          </p:cNvPr>
          <p:cNvSpPr txBox="1"/>
          <p:nvPr/>
        </p:nvSpPr>
        <p:spPr>
          <a:xfrm>
            <a:off x="583411" y="3943248"/>
            <a:ext cx="57579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88">
            <a:extLst>
              <a:ext uri="{FF2B5EF4-FFF2-40B4-BE49-F238E27FC236}">
                <a16:creationId xmlns:a16="http://schemas.microsoft.com/office/drawing/2014/main" id="{78B16760-3859-4489-8C25-1FAE3E89CFE4}"/>
              </a:ext>
            </a:extLst>
          </p:cNvPr>
          <p:cNvSpPr txBox="1"/>
          <p:nvPr/>
        </p:nvSpPr>
        <p:spPr>
          <a:xfrm>
            <a:off x="583411" y="4618351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KSO_Shape">
            <a:extLst>
              <a:ext uri="{FF2B5EF4-FFF2-40B4-BE49-F238E27FC236}">
                <a16:creationId xmlns:a16="http://schemas.microsoft.com/office/drawing/2014/main" id="{E68D7B01-C9ED-448D-B8BA-4B341142658C}"/>
              </a:ext>
            </a:extLst>
          </p:cNvPr>
          <p:cNvSpPr/>
          <p:nvPr/>
        </p:nvSpPr>
        <p:spPr>
          <a:xfrm>
            <a:off x="6542517" y="2221655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A0BD6EE0-3A00-4703-92CA-20395047222F}"/>
              </a:ext>
            </a:extLst>
          </p:cNvPr>
          <p:cNvSpPr/>
          <p:nvPr/>
        </p:nvSpPr>
        <p:spPr>
          <a:xfrm>
            <a:off x="6542517" y="2825699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KSO_Shape">
            <a:extLst>
              <a:ext uri="{FF2B5EF4-FFF2-40B4-BE49-F238E27FC236}">
                <a16:creationId xmlns:a16="http://schemas.microsoft.com/office/drawing/2014/main" id="{6B684A82-BE41-49C5-94F0-DAA9CE6760FA}"/>
              </a:ext>
            </a:extLst>
          </p:cNvPr>
          <p:cNvSpPr/>
          <p:nvPr/>
        </p:nvSpPr>
        <p:spPr>
          <a:xfrm>
            <a:off x="6542517" y="3429743"/>
            <a:ext cx="755923" cy="435048"/>
          </a:xfrm>
          <a:prstGeom prst="homePlate">
            <a:avLst>
              <a:gd name="adj" fmla="val 32249"/>
            </a:avLst>
          </a:prstGeom>
          <a:solidFill>
            <a:srgbClr val="8BB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0CEDF4-FEBD-4D39-A61F-345A2E8EEB3D}"/>
              </a:ext>
            </a:extLst>
          </p:cNvPr>
          <p:cNvGrpSpPr/>
          <p:nvPr/>
        </p:nvGrpSpPr>
        <p:grpSpPr>
          <a:xfrm>
            <a:off x="7566548" y="2221655"/>
            <a:ext cx="4191079" cy="492314"/>
            <a:chOff x="4837172" y="2168525"/>
            <a:chExt cx="4191079" cy="492314"/>
          </a:xfrm>
        </p:grpSpPr>
        <p:sp>
          <p:nvSpPr>
            <p:cNvPr id="47" name="TextBox 88">
              <a:extLst>
                <a:ext uri="{FF2B5EF4-FFF2-40B4-BE49-F238E27FC236}">
                  <a16:creationId xmlns:a16="http://schemas.microsoft.com/office/drawing/2014/main" id="{5B863C6A-D22F-46D2-97CC-C2F50BF73F73}"/>
                </a:ext>
              </a:extLst>
            </p:cNvPr>
            <p:cNvSpPr txBox="1"/>
            <p:nvPr/>
          </p:nvSpPr>
          <p:spPr>
            <a:xfrm>
              <a:off x="4837172" y="2168525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信号机制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7301616-FBC1-49F6-BCA8-5D3E41F1D71C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EAACA94-0268-4FE1-B234-EF3F9A65715B}"/>
              </a:ext>
            </a:extLst>
          </p:cNvPr>
          <p:cNvGrpSpPr/>
          <p:nvPr/>
        </p:nvGrpSpPr>
        <p:grpSpPr>
          <a:xfrm>
            <a:off x="7566548" y="2797990"/>
            <a:ext cx="4191079" cy="492314"/>
            <a:chOff x="4837172" y="2744860"/>
            <a:chExt cx="4191079" cy="492314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A8C38EF8-0075-4B3C-B4C6-465B70602CCB}"/>
                </a:ext>
              </a:extLst>
            </p:cNvPr>
            <p:cNvSpPr txBox="1"/>
            <p:nvPr/>
          </p:nvSpPr>
          <p:spPr>
            <a:xfrm>
              <a:off x="4837172" y="2744860"/>
              <a:ext cx="2733441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IPC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DF0E1B1-B0F7-44D0-A1C7-A14F8956DEC2}"/>
                </a:ext>
              </a:extLst>
            </p:cNvPr>
            <p:cNvCxnSpPr/>
            <p:nvPr/>
          </p:nvCxnSpPr>
          <p:spPr>
            <a:xfrm>
              <a:off x="4937328" y="3190752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646EC0E-AB6D-419C-9423-30680834CE0D}"/>
              </a:ext>
            </a:extLst>
          </p:cNvPr>
          <p:cNvGrpSpPr/>
          <p:nvPr/>
        </p:nvGrpSpPr>
        <p:grpSpPr>
          <a:xfrm>
            <a:off x="7567706" y="3371349"/>
            <a:ext cx="4195643" cy="492314"/>
            <a:chOff x="4832608" y="3897530"/>
            <a:chExt cx="4195643" cy="492314"/>
          </a:xfrm>
        </p:grpSpPr>
        <p:sp>
          <p:nvSpPr>
            <p:cNvPr id="56" name="TextBox 122">
              <a:extLst>
                <a:ext uri="{FF2B5EF4-FFF2-40B4-BE49-F238E27FC236}">
                  <a16:creationId xmlns:a16="http://schemas.microsoft.com/office/drawing/2014/main" id="{9899BB5E-3224-4128-A239-7B555FE25BE9}"/>
                </a:ext>
              </a:extLst>
            </p:cNvPr>
            <p:cNvSpPr txBox="1"/>
            <p:nvPr/>
          </p:nvSpPr>
          <p:spPr>
            <a:xfrm>
              <a:off x="4832608" y="3897530"/>
              <a:ext cx="320953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Unix/Linux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A341003-5256-47D1-8841-2CF9DBE5D302}"/>
                </a:ext>
              </a:extLst>
            </p:cNvPr>
            <p:cNvCxnSpPr/>
            <p:nvPr/>
          </p:nvCxnSpPr>
          <p:spPr>
            <a:xfrm>
              <a:off x="4937328" y="4366880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88">
            <a:extLst>
              <a:ext uri="{FF2B5EF4-FFF2-40B4-BE49-F238E27FC236}">
                <a16:creationId xmlns:a16="http://schemas.microsoft.com/office/drawing/2014/main" id="{FC19D180-631A-4B54-982F-E2FA50CC476F}"/>
              </a:ext>
            </a:extLst>
          </p:cNvPr>
          <p:cNvSpPr txBox="1"/>
          <p:nvPr/>
        </p:nvSpPr>
        <p:spPr>
          <a:xfrm>
            <a:off x="6560706" y="2221655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88">
            <a:extLst>
              <a:ext uri="{FF2B5EF4-FFF2-40B4-BE49-F238E27FC236}">
                <a16:creationId xmlns:a16="http://schemas.microsoft.com/office/drawing/2014/main" id="{50C71B2C-2061-4388-B2D6-15B4874D4238}"/>
              </a:ext>
            </a:extLst>
          </p:cNvPr>
          <p:cNvSpPr txBox="1"/>
          <p:nvPr/>
        </p:nvSpPr>
        <p:spPr>
          <a:xfrm>
            <a:off x="6560706" y="2834140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88">
            <a:extLst>
              <a:ext uri="{FF2B5EF4-FFF2-40B4-BE49-F238E27FC236}">
                <a16:creationId xmlns:a16="http://schemas.microsoft.com/office/drawing/2014/main" id="{B50EE7F8-C659-42A0-A09B-635DD6FE0936}"/>
              </a:ext>
            </a:extLst>
          </p:cNvPr>
          <p:cNvSpPr txBox="1"/>
          <p:nvPr/>
        </p:nvSpPr>
        <p:spPr>
          <a:xfrm>
            <a:off x="6560706" y="3428218"/>
            <a:ext cx="575799" cy="4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5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6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/>
      <p:bldP spid="37" grpId="0"/>
      <p:bldP spid="38" grpId="0"/>
      <p:bldP spid="39" grpId="0"/>
      <p:bldP spid="40" grpId="0"/>
      <p:bldP spid="61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Xshell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远程链接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腾祥凌黑简" panose="01010104010101010101" pitchFamily="2" charset="-122"/>
              <a:ea typeface="腾祥凌黑简" panose="0101010401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5A36C-A065-41C7-9243-A4E3F79F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7" y="1450144"/>
            <a:ext cx="3979986" cy="39799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82BA2D-DE9B-4410-986D-D811BB081300}"/>
              </a:ext>
            </a:extLst>
          </p:cNvPr>
          <p:cNvSpPr txBox="1"/>
          <p:nvPr/>
        </p:nvSpPr>
        <p:spPr>
          <a:xfrm>
            <a:off x="4797083" y="2316752"/>
            <a:ext cx="6848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en-US" altLang="zh-CN" sz="2000" dirty="0" err="1"/>
              <a:t>Xshell</a:t>
            </a:r>
            <a:r>
              <a:rPr lang="en-US" altLang="zh-CN" sz="2000" dirty="0"/>
              <a:t>  </a:t>
            </a:r>
            <a:r>
              <a:rPr lang="zh-CN" altLang="en-US" sz="2000" dirty="0"/>
              <a:t>是一个强大的安全终端模拟软件，它支持</a:t>
            </a:r>
            <a:r>
              <a:rPr lang="en-US" altLang="zh-CN" sz="2000" dirty="0"/>
              <a:t>SSH1, </a:t>
            </a:r>
          </a:p>
          <a:p>
            <a:r>
              <a:rPr lang="en-US" altLang="zh-CN" sz="2000" dirty="0"/>
              <a:t>SSH2, </a:t>
            </a:r>
            <a:r>
              <a:rPr lang="zh-CN" altLang="en-US" sz="2000" dirty="0"/>
              <a:t>以及</a:t>
            </a:r>
            <a:r>
              <a:rPr lang="en-US" altLang="zh-CN" sz="2000" dirty="0"/>
              <a:t>Microsoft Windows </a:t>
            </a:r>
            <a:r>
              <a:rPr lang="zh-CN" altLang="en-US" sz="2000" dirty="0"/>
              <a:t>平台的</a:t>
            </a:r>
            <a:r>
              <a:rPr lang="en-US" altLang="zh-CN" sz="2000" dirty="0"/>
              <a:t>TELNET </a:t>
            </a:r>
            <a:r>
              <a:rPr lang="zh-CN" altLang="en-US" sz="2000" dirty="0"/>
              <a:t>协议。</a:t>
            </a:r>
            <a:r>
              <a:rPr lang="en-US" altLang="zh-CN" sz="2000" dirty="0" err="1"/>
              <a:t>Xshell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通过互联网到远程主机的安全连接以及它创新性的设计和</a:t>
            </a:r>
            <a:endParaRPr lang="en-US" altLang="zh-CN" sz="2000" dirty="0"/>
          </a:p>
          <a:p>
            <a:r>
              <a:rPr lang="zh-CN" altLang="en-US" sz="2000" dirty="0"/>
              <a:t>特色帮助用户在复杂的网络环境中享受他们的工作。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Xshell</a:t>
            </a:r>
            <a:r>
              <a:rPr lang="zh-CN" altLang="en-US" sz="2000" dirty="0"/>
              <a:t>可以在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界面下用来访问远端不同系统下</a:t>
            </a:r>
            <a:endParaRPr lang="en-US" altLang="zh-CN" sz="2000" dirty="0"/>
          </a:p>
          <a:p>
            <a:r>
              <a:rPr lang="zh-CN" altLang="en-US" sz="2000" dirty="0"/>
              <a:t>的服务器，从而比较好的达到远程控制终端的目的。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46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50006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Unix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难度比较大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腾祥凌黑简" panose="01010104010101010101" pitchFamily="2" charset="-122"/>
              <a:ea typeface="腾祥凌黑简" panose="0101010401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D253CB-01D9-425B-B5BD-EBC50426F776}"/>
              </a:ext>
            </a:extLst>
          </p:cNvPr>
          <p:cNvSpPr/>
          <p:nvPr/>
        </p:nvSpPr>
        <p:spPr>
          <a:xfrm>
            <a:off x="2644418" y="2377398"/>
            <a:ext cx="71096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有任何问题</a:t>
            </a:r>
            <a:r>
              <a:rPr lang="zh-CN" altLang="en-US" sz="5400" b="1" dirty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欢迎骚扰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1AEAF-7E91-45F7-B6DF-A2BA3FEF7A1B}"/>
              </a:ext>
            </a:extLst>
          </p:cNvPr>
          <p:cNvSpPr txBox="1"/>
          <p:nvPr/>
        </p:nvSpPr>
        <p:spPr>
          <a:xfrm>
            <a:off x="4166468" y="3731342"/>
            <a:ext cx="406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3068651618@qq.com</a:t>
            </a:r>
          </a:p>
        </p:txBody>
      </p:sp>
    </p:spTree>
    <p:extLst>
      <p:ext uri="{BB962C8B-B14F-4D97-AF65-F5344CB8AC3E}">
        <p14:creationId xmlns:p14="http://schemas.microsoft.com/office/powerpoint/2010/main" val="11911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79502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你了解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GCC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吗？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腾祥凌黑简" panose="01010104010101010101" pitchFamily="2" charset="-122"/>
              <a:ea typeface="腾祥凌黑简" panose="01010104010101010101" pitchFamily="2" charset="-122"/>
            </a:endParaRPr>
          </a:p>
        </p:txBody>
      </p:sp>
      <p:sp>
        <p:nvSpPr>
          <p:cNvPr id="3" name="半闭框 2">
            <a:extLst>
              <a:ext uri="{FF2B5EF4-FFF2-40B4-BE49-F238E27FC236}">
                <a16:creationId xmlns:a16="http://schemas.microsoft.com/office/drawing/2014/main" id="{1F56127F-FB79-4791-85B6-2966C2A7B8C8}"/>
              </a:ext>
            </a:extLst>
          </p:cNvPr>
          <p:cNvSpPr/>
          <p:nvPr/>
        </p:nvSpPr>
        <p:spPr>
          <a:xfrm>
            <a:off x="-3967316" y="290718"/>
            <a:ext cx="3628103" cy="1939624"/>
          </a:xfrm>
          <a:prstGeom prst="halfFrame">
            <a:avLst>
              <a:gd name="adj1" fmla="val 9246"/>
              <a:gd name="adj2" fmla="val 7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>
            <a:extLst>
              <a:ext uri="{FF2B5EF4-FFF2-40B4-BE49-F238E27FC236}">
                <a16:creationId xmlns:a16="http://schemas.microsoft.com/office/drawing/2014/main" id="{C0CCEB2F-56C8-4C21-9C18-9AEE4FC63E6C}"/>
              </a:ext>
            </a:extLst>
          </p:cNvPr>
          <p:cNvSpPr/>
          <p:nvPr/>
        </p:nvSpPr>
        <p:spPr>
          <a:xfrm rot="10800000">
            <a:off x="12742606" y="4896465"/>
            <a:ext cx="3879356" cy="1623154"/>
          </a:xfrm>
          <a:prstGeom prst="halfFrame">
            <a:avLst>
              <a:gd name="adj1" fmla="val 11526"/>
              <a:gd name="adj2" fmla="val 8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87340C9B-71F3-4331-B064-9D112D057AB9}"/>
              </a:ext>
            </a:extLst>
          </p:cNvPr>
          <p:cNvSpPr/>
          <p:nvPr/>
        </p:nvSpPr>
        <p:spPr bwMode="auto">
          <a:xfrm>
            <a:off x="2861187" y="1722479"/>
            <a:ext cx="6843252" cy="3872679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1612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74B805F2-C5F5-44A2-A6B8-ECF14AC3AC10}"/>
              </a:ext>
            </a:extLst>
          </p:cNvPr>
          <p:cNvSpPr/>
          <p:nvPr/>
        </p:nvSpPr>
        <p:spPr bwMode="auto">
          <a:xfrm>
            <a:off x="3643986" y="2286580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C1453D96-7961-4C07-A6FD-4C0D24EC6D31}"/>
              </a:ext>
            </a:extLst>
          </p:cNvPr>
          <p:cNvSpPr/>
          <p:nvPr/>
        </p:nvSpPr>
        <p:spPr bwMode="auto">
          <a:xfrm>
            <a:off x="3643986" y="3083367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2ABAC0C7-68F9-4857-B131-FBF28F959F5D}"/>
              </a:ext>
            </a:extLst>
          </p:cNvPr>
          <p:cNvSpPr/>
          <p:nvPr/>
        </p:nvSpPr>
        <p:spPr bwMode="auto">
          <a:xfrm>
            <a:off x="3643986" y="3880154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:a16="http://schemas.microsoft.com/office/drawing/2014/main" id="{277CF493-3425-4F16-BD40-03E897F3E509}"/>
              </a:ext>
            </a:extLst>
          </p:cNvPr>
          <p:cNvSpPr/>
          <p:nvPr/>
        </p:nvSpPr>
        <p:spPr bwMode="auto">
          <a:xfrm>
            <a:off x="3643986" y="4676941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49D1B3-FD18-4CFC-AFD2-30C46D59C890}"/>
              </a:ext>
            </a:extLst>
          </p:cNvPr>
          <p:cNvGrpSpPr/>
          <p:nvPr/>
        </p:nvGrpSpPr>
        <p:grpSpPr>
          <a:xfrm>
            <a:off x="3750960" y="2272551"/>
            <a:ext cx="5597972" cy="503727"/>
            <a:chOff x="4937328" y="2099846"/>
            <a:chExt cx="4351764" cy="503727"/>
          </a:xfrm>
        </p:grpSpPr>
        <p:sp>
          <p:nvSpPr>
            <p:cNvPr id="17" name="TextBox 88">
              <a:extLst>
                <a:ext uri="{FF2B5EF4-FFF2-40B4-BE49-F238E27FC236}">
                  <a16:creationId xmlns:a16="http://schemas.microsoft.com/office/drawing/2014/main" id="{232E0AAF-5028-4500-8F01-72B1147758BC}"/>
                </a:ext>
              </a:extLst>
            </p:cNvPr>
            <p:cNvSpPr txBox="1"/>
            <p:nvPr/>
          </p:nvSpPr>
          <p:spPr>
            <a:xfrm>
              <a:off x="5770180" y="2099846"/>
              <a:ext cx="3518912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预处理，把指令处理掉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AEE719-E8A6-4A4C-9B13-BEDFD2A3E436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C0F0E1-9430-41EE-A365-7D2FEAB4E1DD}"/>
              </a:ext>
            </a:extLst>
          </p:cNvPr>
          <p:cNvSpPr txBox="1"/>
          <p:nvPr/>
        </p:nvSpPr>
        <p:spPr>
          <a:xfrm>
            <a:off x="3716021" y="2230342"/>
            <a:ext cx="103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-E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9278F7-28A7-4963-955D-423681D19D21}"/>
              </a:ext>
            </a:extLst>
          </p:cNvPr>
          <p:cNvSpPr txBox="1"/>
          <p:nvPr/>
        </p:nvSpPr>
        <p:spPr>
          <a:xfrm>
            <a:off x="3716021" y="2999095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-o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CDDAFD-98FB-4C36-817C-B62034DCEA2E}"/>
              </a:ext>
            </a:extLst>
          </p:cNvPr>
          <p:cNvGrpSpPr/>
          <p:nvPr/>
        </p:nvGrpSpPr>
        <p:grpSpPr>
          <a:xfrm>
            <a:off x="3750960" y="3101131"/>
            <a:ext cx="5262434" cy="503727"/>
            <a:chOff x="4937328" y="2099846"/>
            <a:chExt cx="4090923" cy="503727"/>
          </a:xfrm>
        </p:grpSpPr>
        <p:sp>
          <p:nvSpPr>
            <p:cNvPr id="22" name="TextBox 88">
              <a:extLst>
                <a:ext uri="{FF2B5EF4-FFF2-40B4-BE49-F238E27FC236}">
                  <a16:creationId xmlns:a16="http://schemas.microsoft.com/office/drawing/2014/main" id="{4F525446-40CC-486B-860B-17802EF5D563}"/>
                </a:ext>
              </a:extLst>
            </p:cNvPr>
            <p:cNvSpPr txBox="1"/>
            <p:nvPr/>
          </p:nvSpPr>
          <p:spPr>
            <a:xfrm>
              <a:off x="5770180" y="2099846"/>
              <a:ext cx="2217143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改变目标文件名称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32B41B-78F0-4FB2-AD17-60A9B5E030BB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CC773A9-34CA-4099-9FDC-851EFC3C1579}"/>
              </a:ext>
            </a:extLst>
          </p:cNvPr>
          <p:cNvSpPr txBox="1"/>
          <p:nvPr/>
        </p:nvSpPr>
        <p:spPr>
          <a:xfrm>
            <a:off x="3705600" y="3826048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-c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413B25-8CFB-4841-BEB7-15AFE6A5F820}"/>
              </a:ext>
            </a:extLst>
          </p:cNvPr>
          <p:cNvGrpSpPr/>
          <p:nvPr/>
        </p:nvGrpSpPr>
        <p:grpSpPr>
          <a:xfrm>
            <a:off x="3716021" y="3844759"/>
            <a:ext cx="5728399" cy="503727"/>
            <a:chOff x="4937328" y="2099846"/>
            <a:chExt cx="4453156" cy="503727"/>
          </a:xfrm>
        </p:grpSpPr>
        <p:sp>
          <p:nvSpPr>
            <p:cNvPr id="26" name="TextBox 88">
              <a:extLst>
                <a:ext uri="{FF2B5EF4-FFF2-40B4-BE49-F238E27FC236}">
                  <a16:creationId xmlns:a16="http://schemas.microsoft.com/office/drawing/2014/main" id="{8B51ECD9-D1C7-427F-9D2D-279D294A7B93}"/>
                </a:ext>
              </a:extLst>
            </p:cNvPr>
            <p:cNvSpPr txBox="1"/>
            <p:nvPr/>
          </p:nvSpPr>
          <p:spPr>
            <a:xfrm>
              <a:off x="5770180" y="2099846"/>
              <a:ext cx="3620304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只编译不链接（不生成</a:t>
              </a:r>
              <a:r>
                <a:rPr lang="en-US" altLang="zh-CN" sz="2599" dirty="0" err="1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a.out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38FE99-92E9-4E43-998D-FE06854F200E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A241AA8-6953-499D-B0BA-81E3DC3BFA8B}"/>
              </a:ext>
            </a:extLst>
          </p:cNvPr>
          <p:cNvSpPr txBox="1"/>
          <p:nvPr/>
        </p:nvSpPr>
        <p:spPr>
          <a:xfrm>
            <a:off x="3750960" y="4648821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-S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56C5E-6768-4221-8582-2F1B0AF9E515}"/>
              </a:ext>
            </a:extLst>
          </p:cNvPr>
          <p:cNvGrpSpPr/>
          <p:nvPr/>
        </p:nvGrpSpPr>
        <p:grpSpPr>
          <a:xfrm>
            <a:off x="3716021" y="4617509"/>
            <a:ext cx="5262434" cy="503727"/>
            <a:chOff x="4937328" y="2099846"/>
            <a:chExt cx="4090923" cy="503727"/>
          </a:xfrm>
        </p:grpSpPr>
        <p:sp>
          <p:nvSpPr>
            <p:cNvPr id="30" name="TextBox 88">
              <a:extLst>
                <a:ext uri="{FF2B5EF4-FFF2-40B4-BE49-F238E27FC236}">
                  <a16:creationId xmlns:a16="http://schemas.microsoft.com/office/drawing/2014/main" id="{82E2387A-39CE-43BD-8D3B-BD1E3402EC5B}"/>
                </a:ext>
              </a:extLst>
            </p:cNvPr>
            <p:cNvSpPr txBox="1"/>
            <p:nvPr/>
          </p:nvSpPr>
          <p:spPr>
            <a:xfrm>
              <a:off x="5770180" y="2099846"/>
              <a:ext cx="2917477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生成汇编文件（</a:t>
              </a: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文件）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754E38F-0B6A-40AE-8B66-00D7D9AEED99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D4F84B-7564-4889-86E4-AA0F8C942CCF}"/>
              </a:ext>
            </a:extLst>
          </p:cNvPr>
          <p:cNvGrpSpPr/>
          <p:nvPr/>
        </p:nvGrpSpPr>
        <p:grpSpPr>
          <a:xfrm>
            <a:off x="5114334" y="1227049"/>
            <a:ext cx="2168153" cy="702765"/>
            <a:chOff x="2332469" y="809238"/>
            <a:chExt cx="1859969" cy="608493"/>
          </a:xfrm>
          <a:solidFill>
            <a:srgbClr val="0070C0"/>
          </a:solidFill>
        </p:grpSpPr>
        <p:sp>
          <p:nvSpPr>
            <p:cNvPr id="59" name="圆角矩形 7">
              <a:extLst>
                <a:ext uri="{FF2B5EF4-FFF2-40B4-BE49-F238E27FC236}">
                  <a16:creationId xmlns:a16="http://schemas.microsoft.com/office/drawing/2014/main" id="{349581ED-3FA0-483C-8D10-DA3A32F33B7C}"/>
                </a:ext>
              </a:extLst>
            </p:cNvPr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rgbClr val="01395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45088" tIns="72544" rIns="145088" bIns="725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88135"/>
              <a:endParaRPr lang="zh-CN" altLang="en-US" sz="3733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AC22B0E-2022-41E8-B439-57536A43BF1C}"/>
                </a:ext>
              </a:extLst>
            </p:cNvPr>
            <p:cNvSpPr/>
            <p:nvPr/>
          </p:nvSpPr>
          <p:spPr>
            <a:xfrm>
              <a:off x="2605177" y="923027"/>
              <a:ext cx="1276709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0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33 0.36481 L 0.37018 0.11828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-1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427 -0.27385 L -0.39948 -0.0613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EAA1D-DB5F-4EA8-A580-BD329EE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50" y="79502"/>
            <a:ext cx="1281113" cy="128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C8DDC0-B592-46F3-BF6B-46211BCD1C58}"/>
              </a:ext>
            </a:extLst>
          </p:cNvPr>
          <p:cNvSpPr txBox="1"/>
          <p:nvPr/>
        </p:nvSpPr>
        <p:spPr>
          <a:xfrm>
            <a:off x="1519238" y="290718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你了解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GCC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腾祥凌黑简" panose="01010104010101010101" pitchFamily="2" charset="-122"/>
                <a:ea typeface="腾祥凌黑简" panose="01010104010101010101" pitchFamily="2" charset="-122"/>
              </a:rPr>
              <a:t>吗？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腾祥凌黑简" panose="01010104010101010101" pitchFamily="2" charset="-122"/>
              <a:ea typeface="腾祥凌黑简" panose="01010104010101010101" pitchFamily="2" charset="-122"/>
            </a:endParaRPr>
          </a:p>
        </p:txBody>
      </p:sp>
      <p:sp>
        <p:nvSpPr>
          <p:cNvPr id="3" name="半闭框 2">
            <a:extLst>
              <a:ext uri="{FF2B5EF4-FFF2-40B4-BE49-F238E27FC236}">
                <a16:creationId xmlns:a16="http://schemas.microsoft.com/office/drawing/2014/main" id="{1F56127F-FB79-4791-85B6-2966C2A7B8C8}"/>
              </a:ext>
            </a:extLst>
          </p:cNvPr>
          <p:cNvSpPr/>
          <p:nvPr/>
        </p:nvSpPr>
        <p:spPr>
          <a:xfrm>
            <a:off x="-3967316" y="290718"/>
            <a:ext cx="3628103" cy="1939624"/>
          </a:xfrm>
          <a:prstGeom prst="halfFrame">
            <a:avLst>
              <a:gd name="adj1" fmla="val 9246"/>
              <a:gd name="adj2" fmla="val 7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>
            <a:extLst>
              <a:ext uri="{FF2B5EF4-FFF2-40B4-BE49-F238E27FC236}">
                <a16:creationId xmlns:a16="http://schemas.microsoft.com/office/drawing/2014/main" id="{C0CCEB2F-56C8-4C21-9C18-9AEE4FC63E6C}"/>
              </a:ext>
            </a:extLst>
          </p:cNvPr>
          <p:cNvSpPr/>
          <p:nvPr/>
        </p:nvSpPr>
        <p:spPr>
          <a:xfrm rot="10800000">
            <a:off x="12742606" y="4896465"/>
            <a:ext cx="3879356" cy="1623154"/>
          </a:xfrm>
          <a:prstGeom prst="halfFrame">
            <a:avLst>
              <a:gd name="adj1" fmla="val 11526"/>
              <a:gd name="adj2" fmla="val 8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87340C9B-71F3-4331-B064-9D112D057AB9}"/>
              </a:ext>
            </a:extLst>
          </p:cNvPr>
          <p:cNvSpPr/>
          <p:nvPr/>
        </p:nvSpPr>
        <p:spPr bwMode="auto">
          <a:xfrm>
            <a:off x="2861187" y="1722479"/>
            <a:ext cx="6843252" cy="3872679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1612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74B805F2-C5F5-44A2-A6B8-ECF14AC3AC10}"/>
              </a:ext>
            </a:extLst>
          </p:cNvPr>
          <p:cNvSpPr/>
          <p:nvPr/>
        </p:nvSpPr>
        <p:spPr bwMode="auto">
          <a:xfrm>
            <a:off x="3643986" y="2286580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C1453D96-7961-4C07-A6FD-4C0D24EC6D31}"/>
              </a:ext>
            </a:extLst>
          </p:cNvPr>
          <p:cNvSpPr/>
          <p:nvPr/>
        </p:nvSpPr>
        <p:spPr bwMode="auto">
          <a:xfrm>
            <a:off x="3643986" y="3083367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2ABAC0C7-68F9-4857-B131-FBF28F959F5D}"/>
              </a:ext>
            </a:extLst>
          </p:cNvPr>
          <p:cNvSpPr/>
          <p:nvPr/>
        </p:nvSpPr>
        <p:spPr bwMode="auto">
          <a:xfrm>
            <a:off x="3643986" y="3880154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:a16="http://schemas.microsoft.com/office/drawing/2014/main" id="{277CF493-3425-4F16-BD40-03E897F3E509}"/>
              </a:ext>
            </a:extLst>
          </p:cNvPr>
          <p:cNvSpPr/>
          <p:nvPr/>
        </p:nvSpPr>
        <p:spPr bwMode="auto">
          <a:xfrm>
            <a:off x="3643986" y="4676941"/>
            <a:ext cx="1178328" cy="405427"/>
          </a:xfrm>
          <a:prstGeom prst="roundRect">
            <a:avLst>
              <a:gd name="adj" fmla="val 50000"/>
            </a:avLst>
          </a:prstGeom>
          <a:solidFill>
            <a:srgbClr val="01395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5088" tIns="72544" rIns="145088" bIns="72544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33" dirty="0">
              <a:solidFill>
                <a:prstClr val="white"/>
              </a:solidFill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49D1B3-FD18-4CFC-AFD2-30C46D59C890}"/>
              </a:ext>
            </a:extLst>
          </p:cNvPr>
          <p:cNvGrpSpPr/>
          <p:nvPr/>
        </p:nvGrpSpPr>
        <p:grpSpPr>
          <a:xfrm>
            <a:off x="3750960" y="2272551"/>
            <a:ext cx="5262434" cy="503727"/>
            <a:chOff x="4937328" y="2099846"/>
            <a:chExt cx="4090923" cy="503727"/>
          </a:xfrm>
        </p:grpSpPr>
        <p:sp>
          <p:nvSpPr>
            <p:cNvPr id="17" name="TextBox 88">
              <a:extLst>
                <a:ext uri="{FF2B5EF4-FFF2-40B4-BE49-F238E27FC236}">
                  <a16:creationId xmlns:a16="http://schemas.microsoft.com/office/drawing/2014/main" id="{232E0AAF-5028-4500-8F01-72B1147758BC}"/>
                </a:ext>
              </a:extLst>
            </p:cNvPr>
            <p:cNvSpPr txBox="1"/>
            <p:nvPr/>
          </p:nvSpPr>
          <p:spPr>
            <a:xfrm>
              <a:off x="5770180" y="2099846"/>
              <a:ext cx="1311195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599" dirty="0" err="1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AEE719-E8A6-4A4C-9B13-BEDFD2A3E436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C0F0E1-9430-41EE-A365-7D2FEAB4E1DD}"/>
              </a:ext>
            </a:extLst>
          </p:cNvPr>
          <p:cNvSpPr txBox="1"/>
          <p:nvPr/>
        </p:nvSpPr>
        <p:spPr>
          <a:xfrm>
            <a:off x="3699764" y="2261138"/>
            <a:ext cx="110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预处理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9278F7-28A7-4963-955D-423681D19D21}"/>
              </a:ext>
            </a:extLst>
          </p:cNvPr>
          <p:cNvSpPr txBox="1"/>
          <p:nvPr/>
        </p:nvSpPr>
        <p:spPr>
          <a:xfrm>
            <a:off x="3864579" y="3030629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编译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CDDAFD-98FB-4C36-817C-B62034DCEA2E}"/>
              </a:ext>
            </a:extLst>
          </p:cNvPr>
          <p:cNvGrpSpPr/>
          <p:nvPr/>
        </p:nvGrpSpPr>
        <p:grpSpPr>
          <a:xfrm>
            <a:off x="3750960" y="3101131"/>
            <a:ext cx="5262434" cy="503727"/>
            <a:chOff x="4937328" y="2099846"/>
            <a:chExt cx="4090923" cy="503727"/>
          </a:xfrm>
        </p:grpSpPr>
        <p:sp>
          <p:nvSpPr>
            <p:cNvPr id="22" name="TextBox 88">
              <a:extLst>
                <a:ext uri="{FF2B5EF4-FFF2-40B4-BE49-F238E27FC236}">
                  <a16:creationId xmlns:a16="http://schemas.microsoft.com/office/drawing/2014/main" id="{4F525446-40CC-486B-860B-17802EF5D563}"/>
                </a:ext>
              </a:extLst>
            </p:cNvPr>
            <p:cNvSpPr txBox="1"/>
            <p:nvPr/>
          </p:nvSpPr>
          <p:spPr>
            <a:xfrm>
              <a:off x="5770180" y="2099846"/>
              <a:ext cx="1407148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.o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32B41B-78F0-4FB2-AD17-60A9B5E030BB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CC773A9-34CA-4099-9FDC-851EFC3C1579}"/>
              </a:ext>
            </a:extLst>
          </p:cNvPr>
          <p:cNvSpPr txBox="1"/>
          <p:nvPr/>
        </p:nvSpPr>
        <p:spPr>
          <a:xfrm>
            <a:off x="3767217" y="3855708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汇编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413B25-8CFB-4841-BEB7-15AFE6A5F820}"/>
              </a:ext>
            </a:extLst>
          </p:cNvPr>
          <p:cNvGrpSpPr/>
          <p:nvPr/>
        </p:nvGrpSpPr>
        <p:grpSpPr>
          <a:xfrm>
            <a:off x="3716021" y="3844759"/>
            <a:ext cx="5262434" cy="503727"/>
            <a:chOff x="4937328" y="2099846"/>
            <a:chExt cx="4090923" cy="503727"/>
          </a:xfrm>
        </p:grpSpPr>
        <p:sp>
          <p:nvSpPr>
            <p:cNvPr id="26" name="TextBox 88">
              <a:extLst>
                <a:ext uri="{FF2B5EF4-FFF2-40B4-BE49-F238E27FC236}">
                  <a16:creationId xmlns:a16="http://schemas.microsoft.com/office/drawing/2014/main" id="{8B51ECD9-D1C7-427F-9D2D-279D294A7B93}"/>
                </a:ext>
              </a:extLst>
            </p:cNvPr>
            <p:cNvSpPr txBox="1"/>
            <p:nvPr/>
          </p:nvSpPr>
          <p:spPr>
            <a:xfrm>
              <a:off x="5770180" y="2099846"/>
              <a:ext cx="1362287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38FE99-92E9-4E43-998D-FE06854F200E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A241AA8-6953-499D-B0BA-81E3DC3BFA8B}"/>
              </a:ext>
            </a:extLst>
          </p:cNvPr>
          <p:cNvSpPr txBox="1"/>
          <p:nvPr/>
        </p:nvSpPr>
        <p:spPr>
          <a:xfrm>
            <a:off x="3821725" y="4648821"/>
            <a:ext cx="10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链接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56C5E-6768-4221-8582-2F1B0AF9E515}"/>
              </a:ext>
            </a:extLst>
          </p:cNvPr>
          <p:cNvGrpSpPr/>
          <p:nvPr/>
        </p:nvGrpSpPr>
        <p:grpSpPr>
          <a:xfrm>
            <a:off x="3716021" y="4617509"/>
            <a:ext cx="5262434" cy="503727"/>
            <a:chOff x="4937328" y="2099846"/>
            <a:chExt cx="4090923" cy="503727"/>
          </a:xfrm>
        </p:grpSpPr>
        <p:sp>
          <p:nvSpPr>
            <p:cNvPr id="30" name="TextBox 88">
              <a:extLst>
                <a:ext uri="{FF2B5EF4-FFF2-40B4-BE49-F238E27FC236}">
                  <a16:creationId xmlns:a16="http://schemas.microsoft.com/office/drawing/2014/main" id="{82E2387A-39CE-43BD-8D3B-BD1E3402EC5B}"/>
                </a:ext>
              </a:extLst>
            </p:cNvPr>
            <p:cNvSpPr txBox="1"/>
            <p:nvPr/>
          </p:nvSpPr>
          <p:spPr>
            <a:xfrm>
              <a:off x="5770180" y="2099846"/>
              <a:ext cx="1805915" cy="49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599" dirty="0" err="1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a.out</a:t>
              </a:r>
              <a:r>
                <a:rPr lang="zh-CN" altLang="en-US" sz="2599" dirty="0">
                  <a:solidFill>
                    <a:srgbClr val="0139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754E38F-0B6A-40AE-8B66-00D7D9AEED99}"/>
                </a:ext>
              </a:extLst>
            </p:cNvPr>
            <p:cNvCxnSpPr/>
            <p:nvPr/>
          </p:nvCxnSpPr>
          <p:spPr>
            <a:xfrm>
              <a:off x="4937328" y="2603573"/>
              <a:ext cx="4090923" cy="0"/>
            </a:xfrm>
            <a:prstGeom prst="line">
              <a:avLst/>
            </a:prstGeom>
            <a:ln>
              <a:solidFill>
                <a:srgbClr val="3A3A3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D4F84B-7564-4889-86E4-AA0F8C942CCF}"/>
              </a:ext>
            </a:extLst>
          </p:cNvPr>
          <p:cNvGrpSpPr/>
          <p:nvPr/>
        </p:nvGrpSpPr>
        <p:grpSpPr>
          <a:xfrm>
            <a:off x="4822314" y="1227049"/>
            <a:ext cx="2852063" cy="702765"/>
            <a:chOff x="2264322" y="809238"/>
            <a:chExt cx="1996262" cy="608493"/>
          </a:xfrm>
          <a:solidFill>
            <a:srgbClr val="0070C0"/>
          </a:solidFill>
        </p:grpSpPr>
        <p:sp>
          <p:nvSpPr>
            <p:cNvPr id="59" name="圆角矩形 7">
              <a:extLst>
                <a:ext uri="{FF2B5EF4-FFF2-40B4-BE49-F238E27FC236}">
                  <a16:creationId xmlns:a16="http://schemas.microsoft.com/office/drawing/2014/main" id="{349581ED-3FA0-483C-8D10-DA3A32F33B7C}"/>
                </a:ext>
              </a:extLst>
            </p:cNvPr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rgbClr val="01395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45088" tIns="72544" rIns="145088" bIns="725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88135"/>
              <a:endParaRPr lang="zh-CN" altLang="en-US" sz="3733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AC22B0E-2022-41E8-B439-57536A43BF1C}"/>
                </a:ext>
              </a:extLst>
            </p:cNvPr>
            <p:cNvSpPr/>
            <p:nvPr/>
          </p:nvSpPr>
          <p:spPr>
            <a:xfrm>
              <a:off x="2264322" y="907008"/>
              <a:ext cx="1996262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四个阶段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2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33 0.36481 L 0.37018 0.11828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-1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427 -0.27385 L -0.39948 -0.0613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456</Words>
  <Application>Microsoft Office PowerPoint</Application>
  <PresentationFormat>宽屏</PresentationFormat>
  <Paragraphs>83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方正兰亭粗黑_GBK</vt:lpstr>
      <vt:lpstr>方正兰亭中黑_GBK</vt:lpstr>
      <vt:lpstr>宋体</vt:lpstr>
      <vt:lpstr>腾祥凌黑简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Fetters Visual</dc:creator>
  <cp:lastModifiedBy>Fetters Visual</cp:lastModifiedBy>
  <cp:revision>19</cp:revision>
  <dcterms:created xsi:type="dcterms:W3CDTF">2017-08-04T12:28:42Z</dcterms:created>
  <dcterms:modified xsi:type="dcterms:W3CDTF">2017-08-25T06:39:35Z</dcterms:modified>
</cp:coreProperties>
</file>