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56" r:id="rId2"/>
    <p:sldId id="293" r:id="rId3"/>
    <p:sldId id="291" r:id="rId4"/>
    <p:sldId id="264" r:id="rId5"/>
    <p:sldId id="265" r:id="rId6"/>
    <p:sldId id="292" r:id="rId7"/>
    <p:sldId id="266" r:id="rId8"/>
    <p:sldId id="263" r:id="rId9"/>
  </p:sldIdLst>
  <p:sldSz cx="10691813" cy="7559675"/>
  <p:notesSz cx="6858000" cy="9144000"/>
  <p:defaultTextStyle>
    <a:defPPr>
      <a:defRPr lang="ru-RU"/>
    </a:defPPr>
    <a:lvl1pPr marL="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20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232D"/>
    <a:srgbClr val="1F3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71" autoAdjust="0"/>
    <p:restoredTop sz="94618"/>
  </p:normalViewPr>
  <p:slideViewPr>
    <p:cSldViewPr snapToGrid="0" snapToObjects="1">
      <p:cViewPr>
        <p:scale>
          <a:sx n="125" d="100"/>
          <a:sy n="125" d="100"/>
        </p:scale>
        <p:origin x="92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5A526-62A9-4440-ACC2-DB731B536920}" type="datetimeFigureOut">
              <a:rPr lang="ru-RU" smtClean="0"/>
              <a:t>04.12.2020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C6BB8-88C9-C147-B608-4664A2A05D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03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0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49DA-812C-8346-BB74-5620E7F783A7}" type="datetimeFigureOut">
              <a:rPr lang="ru-RU" smtClean="0"/>
              <a:t>04.12.2020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5A04-406D-A240-AB3D-5155977581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49DA-812C-8346-BB74-5620E7F783A7}" type="datetimeFigureOut">
              <a:rPr lang="ru-RU" smtClean="0"/>
              <a:t>04.12.2020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5A04-406D-A240-AB3D-5155977581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49DA-812C-8346-BB74-5620E7F783A7}" type="datetimeFigureOut">
              <a:rPr lang="ru-RU" smtClean="0"/>
              <a:t>04.12.2020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5A04-406D-A240-AB3D-5155977581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49DA-812C-8346-BB74-5620E7F783A7}" type="datetimeFigureOut">
              <a:rPr lang="ru-RU" smtClean="0"/>
              <a:t>04.12.2020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5A04-406D-A240-AB3D-5155977581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49DA-812C-8346-BB74-5620E7F783A7}" type="datetimeFigureOut">
              <a:rPr lang="ru-RU" smtClean="0"/>
              <a:t>04.12.2020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5A04-406D-A240-AB3D-5155977581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49DA-812C-8346-BB74-5620E7F783A7}" type="datetimeFigureOut">
              <a:rPr lang="ru-RU" smtClean="0"/>
              <a:t>04.12.2020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5A04-406D-A240-AB3D-5155977581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49DA-812C-8346-BB74-5620E7F783A7}" type="datetimeFigureOut">
              <a:rPr lang="ru-RU" smtClean="0"/>
              <a:t>04.12.2020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5A04-406D-A240-AB3D-5155977581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49DA-812C-8346-BB74-5620E7F783A7}" type="datetimeFigureOut">
              <a:rPr lang="ru-RU" smtClean="0"/>
              <a:t>04.12.2020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5A04-406D-A240-AB3D-5155977581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49DA-812C-8346-BB74-5620E7F783A7}" type="datetimeFigureOut">
              <a:rPr lang="ru-RU" smtClean="0"/>
              <a:t>04.12.2020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5A04-406D-A240-AB3D-5155977581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49DA-812C-8346-BB74-5620E7F783A7}" type="datetimeFigureOut">
              <a:rPr lang="ru-RU" smtClean="0"/>
              <a:t>04.12.2020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5A04-406D-A240-AB3D-5155977581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B49DA-812C-8346-BB74-5620E7F783A7}" type="datetimeFigureOut">
              <a:rPr lang="ru-RU" smtClean="0"/>
              <a:t>04.12.2020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55A04-406D-A240-AB3D-5155977581AA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B49DA-812C-8346-BB74-5620E7F783A7}" type="datetimeFigureOut">
              <a:rPr lang="ru-RU" smtClean="0"/>
              <a:t>04.12.2020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55A04-406D-A240-AB3D-515597758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13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182"/>
            <a:ext cx="10691813" cy="75594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60510" y="2063931"/>
            <a:ext cx="44982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krobat ExtraBold" charset="0"/>
                <a:ea typeface="Akrobat ExtraBold" charset="0"/>
                <a:cs typeface="Akrobat ExtraBold" charset="0"/>
              </a:rPr>
              <a:t>AICS</a:t>
            </a:r>
            <a:endParaRPr lang="ru-RU" sz="6000" b="1" dirty="0">
              <a:solidFill>
                <a:schemeClr val="bg1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0510" y="4229615"/>
            <a:ext cx="44982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 b="1" dirty="0" smtClean="0">
                <a:solidFill>
                  <a:schemeClr val="bg1"/>
                </a:solidFill>
                <a:latin typeface="Akrobat ExtraBold" charset="0"/>
                <a:ea typeface="Akrobat ExtraBold" charset="0"/>
                <a:cs typeface="Akrobat ExtraBold" charset="0"/>
              </a:rPr>
              <a:t>Проведенная работа</a:t>
            </a:r>
            <a:endParaRPr lang="ru-RU" sz="3000" b="1" dirty="0" smtClean="0">
              <a:solidFill>
                <a:schemeClr val="bg1"/>
              </a:solidFill>
              <a:latin typeface="Akrobat ExtraBold" charset="0"/>
              <a:ea typeface="Akrobat ExtraBold" charset="0"/>
              <a:cs typeface="Akrobat ExtraBold" charset="0"/>
            </a:endParaRPr>
          </a:p>
          <a:p>
            <a:r>
              <a:rPr lang="ru-RU" sz="3000" b="1" dirty="0" smtClean="0">
                <a:solidFill>
                  <a:schemeClr val="bg1"/>
                </a:solidFill>
                <a:latin typeface="Akrobat ExtraBold" charset="0"/>
                <a:ea typeface="Akrobat ExtraBold" charset="0"/>
                <a:cs typeface="Akrobat ExtraBold" charset="0"/>
              </a:rPr>
              <a:t>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09227" y="4905214"/>
            <a:ext cx="1952787" cy="2371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7867651" y="390525"/>
            <a:ext cx="2552700" cy="23047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706" y="81863"/>
            <a:ext cx="2952589" cy="220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3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75553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5641" y="692329"/>
            <a:ext cx="5558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1F3D85"/>
                </a:solidFill>
                <a:latin typeface="Akrobat ExtraBold" charset="0"/>
                <a:ea typeface="Akrobat ExtraBold" charset="0"/>
                <a:cs typeface="Akrobat ExtraBold" charset="0"/>
              </a:rPr>
              <a:t>Использованные технологии</a:t>
            </a:r>
            <a:endParaRPr lang="ru-RU" sz="3200" b="1" dirty="0">
              <a:solidFill>
                <a:srgbClr val="1F3D85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50288" y="7001266"/>
            <a:ext cx="421031" cy="408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krobat ExtraBold" charset="0"/>
                <a:ea typeface="Akrobat ExtraBold" charset="0"/>
                <a:cs typeface="Akrobat ExtraBold" charset="0"/>
              </a:rPr>
              <a:t>2</a:t>
            </a:r>
            <a:endParaRPr lang="ru-RU" b="1" dirty="0">
              <a:solidFill>
                <a:schemeClr val="bg1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9071610" y="294724"/>
            <a:ext cx="1620203" cy="1446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456" y="184939"/>
            <a:ext cx="1571545" cy="1176237"/>
          </a:xfrm>
          <a:prstGeom prst="rect">
            <a:avLst/>
          </a:prstGeom>
        </p:spPr>
      </p:pic>
      <p:pic>
        <p:nvPicPr>
          <p:cNvPr id="3078" name="Picture 6" descr="https://werkenbij.infiniot.nl/resources/images/blog/post/kotlin_a_new_programming_platform_for_android_developer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552" y="1965878"/>
            <a:ext cx="2246584" cy="224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s://upload.wikimedia.org/wikipedia/commons/thumb/2/22/Hibernate_logo_a.png/375px-Hibernate_logo_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906" y="4054373"/>
            <a:ext cx="3571875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static.softoware.org/data/programs/icons/h2-database-engine-78243_icon_78243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175" y="5304968"/>
            <a:ext cx="200025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25641" y="2509323"/>
            <a:ext cx="533319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При разработке приложения использовались следующе технологии:</a:t>
            </a:r>
          </a:p>
          <a:p>
            <a:endParaRPr lang="ru-RU" sz="2400" b="1" dirty="0">
              <a:solidFill>
                <a:srgbClr val="1F3D85"/>
              </a:solidFill>
              <a:latin typeface="Akrobat" charset="0"/>
              <a:ea typeface="Akrobat" charset="0"/>
              <a:cs typeface="Akrobat" charset="0"/>
            </a:endParaRP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ru-RU" sz="2400" b="1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Язык программирования </a:t>
            </a:r>
            <a:r>
              <a:rPr lang="en-US" sz="2400" b="1" dirty="0" err="1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Kotlin</a:t>
            </a:r>
            <a:endParaRPr lang="en-US" sz="2400" b="1" dirty="0" smtClean="0">
              <a:solidFill>
                <a:srgbClr val="1F3D85"/>
              </a:solidFill>
              <a:latin typeface="Akrobat" charset="0"/>
              <a:ea typeface="Akrobat" charset="0"/>
              <a:cs typeface="Akrobat" charset="0"/>
            </a:endParaRP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n-US" sz="2400" b="1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ORM </a:t>
            </a:r>
            <a:r>
              <a:rPr lang="ru-RU" sz="2400" b="1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библиотека доступа к базе данных </a:t>
            </a:r>
            <a:r>
              <a:rPr lang="en-US" sz="2400" b="1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Hibernate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ru-RU" sz="2400" b="1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Реляционная база данных </a:t>
            </a:r>
            <a:r>
              <a:rPr lang="en-US" sz="2400" b="1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H2</a:t>
            </a:r>
            <a:endParaRPr lang="ru-RU" sz="2400" b="1" dirty="0" smtClean="0">
              <a:solidFill>
                <a:srgbClr val="1F3D85"/>
              </a:solidFill>
              <a:latin typeface="Akrobat" charset="0"/>
              <a:ea typeface="Akrobat" charset="0"/>
              <a:cs typeface="Akrob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94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" y="0"/>
            <a:ext cx="10691813" cy="75553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5641" y="692329"/>
            <a:ext cx="55585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1F3D85"/>
                </a:solidFill>
                <a:latin typeface="Akrobat ExtraBold" charset="0"/>
                <a:ea typeface="Akrobat ExtraBold" charset="0"/>
                <a:cs typeface="Akrobat ExtraBold" charset="0"/>
              </a:rPr>
              <a:t>Разработка виртуальной сети. Пользовательский интерфейс</a:t>
            </a:r>
            <a:endParaRPr lang="ru-RU" sz="3200" b="1" dirty="0">
              <a:solidFill>
                <a:srgbClr val="1F3D85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4536" y="5793605"/>
            <a:ext cx="4944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Разработанная виртуальная сеть</a:t>
            </a:r>
            <a:endParaRPr lang="ru-RU" sz="2000" b="1" dirty="0" smtClean="0">
              <a:solidFill>
                <a:srgbClr val="1F3D85"/>
              </a:solidFill>
              <a:latin typeface="Akrobat" charset="0"/>
              <a:ea typeface="Akrobat" charset="0"/>
              <a:cs typeface="Akroba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50288" y="7001266"/>
            <a:ext cx="395631" cy="408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krobat ExtraBold" charset="0"/>
                <a:ea typeface="Akrobat ExtraBold" charset="0"/>
                <a:cs typeface="Akrobat ExtraBold" charset="0"/>
              </a:rPr>
              <a:t>3</a:t>
            </a:r>
            <a:endParaRPr lang="ru-RU" b="1" dirty="0">
              <a:solidFill>
                <a:schemeClr val="bg1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9058275" y="294724"/>
            <a:ext cx="1620203" cy="1446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406" y="184939"/>
            <a:ext cx="1571545" cy="1176237"/>
          </a:xfrm>
          <a:prstGeom prst="rect">
            <a:avLst/>
          </a:prstGeom>
        </p:spPr>
      </p:pic>
      <p:pic>
        <p:nvPicPr>
          <p:cNvPr id="1026" name="Picture 2" descr="Wro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776" y="1977689"/>
            <a:ext cx="3873815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892" y="2001608"/>
            <a:ext cx="4923623" cy="36000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95268" y="5793605"/>
            <a:ext cx="4297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Шаблон виртуальной сети</a:t>
            </a:r>
            <a:endParaRPr lang="ru-RU" sz="2000" b="1" dirty="0" smtClean="0">
              <a:solidFill>
                <a:srgbClr val="1F3D85"/>
              </a:solidFill>
              <a:latin typeface="Akrobat" charset="0"/>
              <a:ea typeface="Akrobat" charset="0"/>
              <a:cs typeface="Akrob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00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75553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5641" y="692329"/>
            <a:ext cx="55585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1F3D85"/>
                </a:solidFill>
                <a:latin typeface="Akrobat ExtraBold" charset="0"/>
                <a:ea typeface="Akrobat ExtraBold" charset="0"/>
                <a:cs typeface="Akrobat ExtraBold" charset="0"/>
              </a:rPr>
              <a:t>UML </a:t>
            </a:r>
            <a:r>
              <a:rPr lang="ru-RU" sz="3200" b="1" dirty="0" smtClean="0">
                <a:solidFill>
                  <a:srgbClr val="1F3D85"/>
                </a:solidFill>
                <a:latin typeface="Akrobat ExtraBold" charset="0"/>
                <a:ea typeface="Akrobat ExtraBold" charset="0"/>
                <a:cs typeface="Akrobat ExtraBold" charset="0"/>
              </a:rPr>
              <a:t>схема классов разработанного приложения</a:t>
            </a:r>
            <a:endParaRPr lang="ru-RU" sz="3200" b="1" dirty="0">
              <a:solidFill>
                <a:srgbClr val="1F3D85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50288" y="7001266"/>
            <a:ext cx="428847" cy="408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krobat ExtraBold" charset="0"/>
                <a:ea typeface="Akrobat ExtraBold" charset="0"/>
                <a:cs typeface="Akrobat ExtraBold" charset="0"/>
              </a:rPr>
              <a:t>4</a:t>
            </a:r>
            <a:endParaRPr lang="ru-RU" b="1" dirty="0">
              <a:solidFill>
                <a:schemeClr val="bg1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9071610" y="294724"/>
            <a:ext cx="1620203" cy="1446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6456" y="184939"/>
            <a:ext cx="1571545" cy="1176237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1" y="2461876"/>
            <a:ext cx="9530080" cy="302748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679136" y="5812371"/>
            <a:ext cx="7535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На схеме представлены основные классы приложения в формате </a:t>
            </a:r>
            <a:r>
              <a:rPr lang="en-US" sz="2000" b="1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UML</a:t>
            </a:r>
            <a:endParaRPr lang="ru-RU" sz="2000" b="1" dirty="0" smtClean="0">
              <a:solidFill>
                <a:srgbClr val="1F3D85"/>
              </a:solidFill>
              <a:latin typeface="Akrobat" charset="0"/>
              <a:ea typeface="Akrobat" charset="0"/>
              <a:cs typeface="Akrob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750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1" y="1896576"/>
            <a:ext cx="5699284" cy="3685431"/>
          </a:xfrm>
          <a:prstGeom prst="rect">
            <a:avLst/>
          </a:prstGeom>
        </p:spPr>
      </p:pic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" y="0"/>
            <a:ext cx="10691813" cy="75553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5641" y="692329"/>
            <a:ext cx="5558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1F3D85"/>
                </a:solidFill>
                <a:latin typeface="Akrobat ExtraBold" charset="0"/>
                <a:ea typeface="Akrobat ExtraBold" charset="0"/>
                <a:cs typeface="Akrobat ExtraBold" charset="0"/>
              </a:rPr>
              <a:t>Q</a:t>
            </a:r>
            <a:r>
              <a:rPr lang="ru-RU" sz="4800" b="1" dirty="0" smtClean="0">
                <a:solidFill>
                  <a:srgbClr val="1F3D85"/>
                </a:solidFill>
                <a:latin typeface="Akrobat ExtraBold" charset="0"/>
                <a:ea typeface="Akrobat ExtraBold" charset="0"/>
                <a:cs typeface="Akrobat ExtraBold" charset="0"/>
              </a:rPr>
              <a:t>-таблица обучения</a:t>
            </a:r>
            <a:endParaRPr lang="ru-RU" sz="4800" b="1" dirty="0">
              <a:solidFill>
                <a:srgbClr val="1F3D85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75752" y="2876783"/>
            <a:ext cx="53331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Обучающая модель состоит из дискретной трехмерной </a:t>
            </a:r>
            <a:r>
              <a:rPr lang="en-US" sz="2000" b="1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Q-</a:t>
            </a:r>
            <a:r>
              <a:rPr lang="ru-RU" sz="2000" b="1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таблицы. Измерениями являются следующие величины:</a:t>
            </a:r>
          </a:p>
          <a:p>
            <a:pPr marL="457200" indent="-457200">
              <a:buAutoNum type="arabicPeriod"/>
            </a:pPr>
            <a:r>
              <a:rPr lang="ru-RU" sz="2000" b="1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Местоположение автомобиля по оси </a:t>
            </a:r>
            <a:r>
              <a:rPr lang="en-US" sz="2000" b="1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X</a:t>
            </a:r>
          </a:p>
          <a:p>
            <a:pPr marL="457200" indent="-457200">
              <a:buAutoNum type="arabicPeriod"/>
            </a:pPr>
            <a:r>
              <a:rPr lang="ru-RU" sz="2000" b="1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Местоположение автомобиля по оси </a:t>
            </a:r>
            <a:r>
              <a:rPr lang="en-US" sz="2000" b="1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Y</a:t>
            </a:r>
          </a:p>
          <a:p>
            <a:pPr marL="457200" indent="-457200">
              <a:buAutoNum type="arabicPeriod"/>
            </a:pPr>
            <a:r>
              <a:rPr lang="ru-RU" sz="2000" b="1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Направление автомобиля</a:t>
            </a:r>
          </a:p>
          <a:p>
            <a:pPr marL="457200" indent="-457200">
              <a:buAutoNum type="arabicPeriod"/>
            </a:pPr>
            <a:endParaRPr lang="ru-RU" sz="2000" b="1" dirty="0">
              <a:solidFill>
                <a:srgbClr val="1F3D85"/>
              </a:solidFill>
              <a:latin typeface="Akrobat" charset="0"/>
              <a:ea typeface="Akrobat" charset="0"/>
              <a:cs typeface="Akrobat" charset="0"/>
            </a:endParaRPr>
          </a:p>
          <a:p>
            <a:r>
              <a:rPr lang="ru-RU" sz="2000" b="1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На пересечении данных величин находятся четыре значения, характеризующие ценность возможных действий автомобиля (движение прямо, поворот налево, поворот направо, разворот)</a:t>
            </a:r>
            <a:endParaRPr lang="ru-RU" sz="2000" b="1" dirty="0" smtClean="0">
              <a:solidFill>
                <a:srgbClr val="1F3D85"/>
              </a:solidFill>
              <a:latin typeface="Akrobat" charset="0"/>
              <a:ea typeface="Akrobat" charset="0"/>
              <a:cs typeface="Akroba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50289" y="7001266"/>
            <a:ext cx="479618" cy="408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krobat ExtraBold" charset="0"/>
                <a:ea typeface="Akrobat ExtraBold" charset="0"/>
                <a:cs typeface="Akrobat ExtraBold" charset="0"/>
              </a:rPr>
              <a:t>NN</a:t>
            </a:r>
            <a:endParaRPr lang="ru-RU" b="1" dirty="0">
              <a:solidFill>
                <a:schemeClr val="bg1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9058275" y="294724"/>
            <a:ext cx="1620203" cy="1446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406" y="184939"/>
            <a:ext cx="1571545" cy="117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0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290" y="-145860"/>
            <a:ext cx="10691813" cy="75553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5641" y="692329"/>
            <a:ext cx="5558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 smtClean="0">
                <a:solidFill>
                  <a:srgbClr val="1F3D85"/>
                </a:solidFill>
                <a:latin typeface="Akrobat ExtraBold" charset="0"/>
                <a:ea typeface="Akrobat ExtraBold" charset="0"/>
                <a:cs typeface="Akrobat ExtraBold" charset="0"/>
              </a:rPr>
              <a:t>Обучение автомобиля</a:t>
            </a:r>
            <a:endParaRPr lang="ru-RU" sz="4800" b="1" dirty="0">
              <a:solidFill>
                <a:srgbClr val="1F3D85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5641" y="2274316"/>
            <a:ext cx="85571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Во время обучение автомобиля, после каждого выбранного действие, соответствующее ему </a:t>
            </a:r>
            <a:r>
              <a:rPr lang="en-US" sz="2000" b="1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Q-</a:t>
            </a:r>
            <a:r>
              <a:rPr lang="ru-RU" sz="2000" b="1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значение в таблице пересчитывается по следующей формуле:</a:t>
            </a:r>
            <a:endParaRPr lang="en-US" sz="2000" b="1" dirty="0" smtClean="0">
              <a:solidFill>
                <a:srgbClr val="1F3D85"/>
              </a:solidFill>
              <a:latin typeface="Akrobat" charset="0"/>
              <a:ea typeface="Akrobat" charset="0"/>
              <a:cs typeface="Akrobat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02968" y="6889506"/>
            <a:ext cx="390551" cy="408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krobat ExtraBold" charset="0"/>
                <a:ea typeface="Akrobat ExtraBold" charset="0"/>
                <a:cs typeface="Akrobat ExtraBold" charset="0"/>
              </a:rPr>
              <a:t>5</a:t>
            </a:r>
            <a:endParaRPr lang="ru-RU" b="1" dirty="0">
              <a:solidFill>
                <a:schemeClr val="bg1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9058275" y="294724"/>
            <a:ext cx="1620203" cy="1446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406" y="184939"/>
            <a:ext cx="1571545" cy="11762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95472" y="4374857"/>
                <a:ext cx="9679768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800" b="1" dirty="0" smtClean="0">
                    <a:solidFill>
                      <a:srgbClr val="1F3D85"/>
                    </a:solidFill>
                    <a:latin typeface="Akrobat" charset="0"/>
                    <a:ea typeface="Akrobat" charset="0"/>
                    <a:cs typeface="Akrobat" charset="0"/>
                  </a:rPr>
                  <a:t>, где </a:t>
                </a:r>
                <a:r>
                  <a:rPr lang="en-US" sz="2000" b="1" dirty="0" err="1">
                    <a:solidFill>
                      <a:srgbClr val="1F3D85"/>
                    </a:solidFill>
                    <a:latin typeface="Akrobat" charset="0"/>
                    <a:ea typeface="Akrobat" charset="0"/>
                    <a:cs typeface="Akrobat" charset="0"/>
                  </a:rPr>
                  <a:t>learnRate</a:t>
                </a:r>
                <a:r>
                  <a:rPr lang="en-US" sz="1800" b="1" dirty="0" smtClean="0">
                    <a:solidFill>
                      <a:srgbClr val="1F3D85"/>
                    </a:solidFill>
                    <a:latin typeface="Akrobat" charset="0"/>
                    <a:ea typeface="Akrobat" charset="0"/>
                    <a:cs typeface="Akrobat" charset="0"/>
                  </a:rPr>
                  <a:t> – </a:t>
                </a:r>
                <a:r>
                  <a:rPr lang="ru-RU" sz="1800" b="1" dirty="0" smtClean="0">
                    <a:solidFill>
                      <a:srgbClr val="1F3D85"/>
                    </a:solidFill>
                    <a:latin typeface="Akrobat" charset="0"/>
                    <a:ea typeface="Akrobat" charset="0"/>
                    <a:cs typeface="Akrobat" charset="0"/>
                  </a:rPr>
                  <a:t>параметр, описывающий скорость обновления </a:t>
                </a:r>
                <a:r>
                  <a:rPr lang="en-US" sz="1800" b="1" dirty="0" smtClean="0">
                    <a:solidFill>
                      <a:srgbClr val="1F3D85"/>
                    </a:solidFill>
                    <a:latin typeface="Akrobat" charset="0"/>
                    <a:ea typeface="Akrobat" charset="0"/>
                    <a:cs typeface="Akrobat" charset="0"/>
                  </a:rPr>
                  <a:t>Q-</a:t>
                </a:r>
                <a:r>
                  <a:rPr lang="ru-RU" sz="1800" b="1" dirty="0" smtClean="0">
                    <a:solidFill>
                      <a:srgbClr val="1F3D85"/>
                    </a:solidFill>
                    <a:latin typeface="Akrobat" charset="0"/>
                    <a:ea typeface="Akrobat" charset="0"/>
                    <a:cs typeface="Akrobat" charset="0"/>
                  </a:rPr>
                  <a:t>значение с каждым шагом,</a:t>
                </a:r>
              </a:p>
              <a:p>
                <a:r>
                  <a:rPr lang="en-US" sz="1800" b="1" dirty="0" smtClean="0">
                    <a:solidFill>
                      <a:srgbClr val="1F3D85"/>
                    </a:solidFill>
                    <a:latin typeface="Akrobat" charset="0"/>
                    <a:ea typeface="Akrobat" charset="0"/>
                    <a:cs typeface="Akrobat" charset="0"/>
                  </a:rPr>
                  <a:t>discount </a:t>
                </a:r>
                <a:r>
                  <a:rPr lang="ru-RU" sz="1800" b="1" dirty="0" smtClean="0">
                    <a:solidFill>
                      <a:srgbClr val="1F3D85"/>
                    </a:solidFill>
                    <a:latin typeface="Akrobat" charset="0"/>
                    <a:ea typeface="Akrobat" charset="0"/>
                    <a:cs typeface="Akrobat" charset="0"/>
                  </a:rPr>
                  <a:t>– параметр, уменьшающий вес следующего возможного действия,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1800" b="1" i="1">
                            <a:solidFill>
                              <a:srgbClr val="1F3D85"/>
                            </a:solidFill>
                            <a:latin typeface="Cambria Math" panose="02040503050406030204" pitchFamily="18" charset="0"/>
                            <a:ea typeface="Akrobat" charset="0"/>
                            <a:cs typeface="Akrobat" charset="0"/>
                          </a:rPr>
                        </m:ctrlPr>
                      </m:sSubPr>
                      <m:e>
                        <m:r>
                          <a:rPr lang="ru-RU" sz="1800" b="1">
                            <a:solidFill>
                              <a:srgbClr val="1F3D85"/>
                            </a:solidFill>
                            <a:latin typeface="Cambria Math" panose="02040503050406030204" pitchFamily="18" charset="0"/>
                            <a:ea typeface="Akrobat" charset="0"/>
                            <a:cs typeface="Akrobat" charset="0"/>
                          </a:rPr>
                          <m:t>𝑸</m:t>
                        </m:r>
                      </m:e>
                      <m:sub>
                        <m:r>
                          <a:rPr lang="ru-RU" sz="1800" b="1">
                            <a:solidFill>
                              <a:srgbClr val="1F3D85"/>
                            </a:solidFill>
                            <a:latin typeface="Cambria Math" panose="02040503050406030204" pitchFamily="18" charset="0"/>
                            <a:ea typeface="Akrobat" charset="0"/>
                            <a:cs typeface="Akrobat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n-US" sz="1800" b="1" dirty="0" smtClean="0">
                    <a:solidFill>
                      <a:srgbClr val="1F3D85"/>
                    </a:solidFill>
                    <a:latin typeface="Akrobat" charset="0"/>
                    <a:ea typeface="Akrobat" charset="0"/>
                    <a:cs typeface="Akrobat" charset="0"/>
                  </a:rPr>
                  <a:t> - </a:t>
                </a:r>
                <a:r>
                  <a:rPr lang="ru-RU" sz="1800" b="1" dirty="0" smtClean="0">
                    <a:solidFill>
                      <a:srgbClr val="1F3D85"/>
                    </a:solidFill>
                    <a:latin typeface="Akrobat" charset="0"/>
                    <a:ea typeface="Akrobat" charset="0"/>
                    <a:cs typeface="Akrobat" charset="0"/>
                  </a:rPr>
                  <a:t>текущее значение в </a:t>
                </a:r>
                <a:r>
                  <a:rPr lang="en-US" sz="1800" b="1" dirty="0" smtClean="0">
                    <a:solidFill>
                      <a:srgbClr val="1F3D85"/>
                    </a:solidFill>
                    <a:latin typeface="Akrobat" charset="0"/>
                    <a:ea typeface="Akrobat" charset="0"/>
                    <a:cs typeface="Akrobat" charset="0"/>
                  </a:rPr>
                  <a:t>Q-</a:t>
                </a:r>
                <a:r>
                  <a:rPr lang="ru-RU" sz="1800" b="1" dirty="0" smtClean="0">
                    <a:solidFill>
                      <a:srgbClr val="1F3D85"/>
                    </a:solidFill>
                    <a:latin typeface="Akrobat" charset="0"/>
                    <a:ea typeface="Akrobat" charset="0"/>
                    <a:cs typeface="Akrobat" charset="0"/>
                  </a:rPr>
                  <a:t>таблице,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ru-RU" sz="1800" b="1" i="1">
                            <a:solidFill>
                              <a:srgbClr val="1F3D85"/>
                            </a:solidFill>
                            <a:latin typeface="Cambria Math" panose="02040503050406030204" pitchFamily="18" charset="0"/>
                            <a:ea typeface="Akrobat" charset="0"/>
                            <a:cs typeface="Akrobat" charset="0"/>
                          </a:rPr>
                        </m:ctrlPr>
                      </m:sSubPr>
                      <m:e>
                        <m:r>
                          <a:rPr lang="ru-RU" sz="1800" b="1">
                            <a:solidFill>
                              <a:srgbClr val="1F3D85"/>
                            </a:solidFill>
                            <a:latin typeface="Cambria Math" panose="02040503050406030204" pitchFamily="18" charset="0"/>
                            <a:ea typeface="Akrobat" charset="0"/>
                            <a:cs typeface="Akrobat" charset="0"/>
                          </a:rPr>
                          <m:t>𝑸</m:t>
                        </m:r>
                      </m:e>
                      <m:sub>
                        <m:r>
                          <a:rPr lang="ru-RU" sz="1800" b="1">
                            <a:solidFill>
                              <a:srgbClr val="1F3D85"/>
                            </a:solidFill>
                            <a:latin typeface="Cambria Math" panose="02040503050406030204" pitchFamily="18" charset="0"/>
                            <a:ea typeface="Akrobat" charset="0"/>
                            <a:cs typeface="Akrobat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ru-RU" sz="1800" b="1" dirty="0" smtClean="0">
                    <a:solidFill>
                      <a:srgbClr val="1F3D85"/>
                    </a:solidFill>
                    <a:latin typeface="Akrobat" charset="0"/>
                    <a:ea typeface="Akrobat" charset="0"/>
                    <a:cs typeface="Akrobat" charset="0"/>
                  </a:rPr>
                  <a:t> - </a:t>
                </a:r>
                <a:r>
                  <a:rPr lang="ru-RU" sz="1800" b="1" dirty="0" smtClean="0">
                    <a:solidFill>
                      <a:srgbClr val="1F3D85"/>
                    </a:solidFill>
                    <a:latin typeface="Akrobat" charset="0"/>
                    <a:ea typeface="Akrobat" charset="0"/>
                    <a:cs typeface="Akrobat" charset="0"/>
                  </a:rPr>
                  <a:t>максимальное возможное значение в </a:t>
                </a:r>
                <a:r>
                  <a:rPr lang="en-US" sz="1800" b="1" dirty="0">
                    <a:solidFill>
                      <a:srgbClr val="1F3D85"/>
                    </a:solidFill>
                    <a:latin typeface="Akrobat" charset="0"/>
                    <a:ea typeface="Akrobat" charset="0"/>
                    <a:cs typeface="Akrobat" charset="0"/>
                  </a:rPr>
                  <a:t>Q-</a:t>
                </a:r>
                <a:r>
                  <a:rPr lang="ru-RU" sz="1800" b="1" dirty="0" smtClean="0">
                    <a:solidFill>
                      <a:srgbClr val="1F3D85"/>
                    </a:solidFill>
                    <a:latin typeface="Akrobat" charset="0"/>
                    <a:ea typeface="Akrobat" charset="0"/>
                    <a:cs typeface="Akrobat" charset="0"/>
                  </a:rPr>
                  <a:t>таблице после совершенного действия,</a:t>
                </a:r>
              </a:p>
              <a:p>
                <a:pPr/>
                <a14:m>
                  <m:oMath xmlns:m="http://schemas.openxmlformats.org/officeDocument/2006/math">
                    <m:r>
                      <a:rPr lang="ru-RU" sz="1800" b="1">
                        <a:solidFill>
                          <a:srgbClr val="1F3D85"/>
                        </a:solidFill>
                        <a:latin typeface="Cambria Math" panose="02040503050406030204" pitchFamily="18" charset="0"/>
                        <a:ea typeface="Akrobat" charset="0"/>
                        <a:cs typeface="Akrobat" charset="0"/>
                      </a:rPr>
                      <m:t>𝒓𝒆𝒘𝒂𝒓𝒅</m:t>
                    </m:r>
                  </m:oMath>
                </a14:m>
                <a:r>
                  <a:rPr lang="ru-RU" sz="1800" b="1" dirty="0" smtClean="0">
                    <a:solidFill>
                      <a:srgbClr val="1F3D85"/>
                    </a:solidFill>
                    <a:latin typeface="Akrobat" charset="0"/>
                    <a:ea typeface="Akrobat" charset="0"/>
                    <a:cs typeface="Akrobat" charset="0"/>
                  </a:rPr>
                  <a:t> – </a:t>
                </a:r>
                <a:r>
                  <a:rPr lang="ru-RU" sz="1800" b="1" dirty="0" smtClean="0">
                    <a:solidFill>
                      <a:srgbClr val="1F3D85"/>
                    </a:solidFill>
                    <a:latin typeface="Akrobat" charset="0"/>
                    <a:ea typeface="Akrobat" charset="0"/>
                    <a:cs typeface="Akrobat" charset="0"/>
                  </a:rPr>
                  <a:t>награда, полученная автомобилем после действия</a:t>
                </a:r>
                <a:endParaRPr lang="ru-RU" sz="1800" b="1" dirty="0" smtClean="0">
                  <a:solidFill>
                    <a:srgbClr val="1F3D85"/>
                  </a:solidFill>
                  <a:latin typeface="Akrobat" charset="0"/>
                  <a:ea typeface="Akrobat" charset="0"/>
                  <a:cs typeface="Akrobat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72" y="4374857"/>
                <a:ext cx="9679768" cy="1508105"/>
              </a:xfrm>
              <a:prstGeom prst="rect">
                <a:avLst/>
              </a:prstGeom>
              <a:blipFill>
                <a:blip r:embed="rId4"/>
                <a:stretch>
                  <a:fillRect l="-504" t="-2429" b="-56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Прямоугольник 13"/>
              <p:cNvSpPr/>
              <p:nvPr/>
            </p:nvSpPr>
            <p:spPr>
              <a:xfrm>
                <a:off x="625641" y="3573041"/>
                <a:ext cx="9452610" cy="4082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b="1">
                              <a:solidFill>
                                <a:srgbClr val="1F3D85"/>
                              </a:solidFill>
                              <a:latin typeface="Akrobat" charset="0"/>
                              <a:ea typeface="Akrobat" charset="0"/>
                              <a:cs typeface="Akrobat" charset="0"/>
                            </a:rPr>
                          </m:ctrlPr>
                        </m:sSubPr>
                        <m:e>
                          <m:r>
                            <a:rPr lang="ru-RU" sz="2000" b="1">
                              <a:solidFill>
                                <a:srgbClr val="1F3D85"/>
                              </a:solidFill>
                              <a:latin typeface="Akrobat" charset="0"/>
                              <a:ea typeface="Akrobat" charset="0"/>
                              <a:cs typeface="Akrobat" charset="0"/>
                            </a:rPr>
                            <m:t>𝑸</m:t>
                          </m:r>
                        </m:e>
                        <m:sub>
                          <m:r>
                            <a:rPr lang="ru-RU" sz="2000" b="1">
                              <a:solidFill>
                                <a:srgbClr val="1F3D85"/>
                              </a:solidFill>
                              <a:latin typeface="Akrobat" charset="0"/>
                              <a:ea typeface="Akrobat" charset="0"/>
                              <a:cs typeface="Akrobat" charset="0"/>
                            </a:rPr>
                            <m:t>𝒏</m:t>
                          </m:r>
                        </m:sub>
                      </m:sSub>
                      <m:r>
                        <a:rPr lang="ru-RU" sz="2000" b="1">
                          <a:solidFill>
                            <a:srgbClr val="1F3D85"/>
                          </a:solidFill>
                          <a:latin typeface="Akrobat" charset="0"/>
                          <a:ea typeface="Akrobat" charset="0"/>
                          <a:cs typeface="Akrobat" charset="0"/>
                        </a:rPr>
                        <m:t> = (1 − </m:t>
                      </m:r>
                      <m:r>
                        <a:rPr lang="ru-RU" sz="2000" b="1">
                          <a:solidFill>
                            <a:srgbClr val="1F3D85"/>
                          </a:solidFill>
                          <a:latin typeface="Akrobat" charset="0"/>
                          <a:ea typeface="Akrobat" charset="0"/>
                          <a:cs typeface="Akrobat" charset="0"/>
                        </a:rPr>
                        <m:t>𝒍𝒆𝒂𝒓𝒏𝑹𝒂𝒕𝒆</m:t>
                      </m:r>
                      <m:r>
                        <a:rPr lang="ru-RU" sz="2000" b="1">
                          <a:solidFill>
                            <a:srgbClr val="1F3D85"/>
                          </a:solidFill>
                          <a:latin typeface="Akrobat" charset="0"/>
                          <a:ea typeface="Akrobat" charset="0"/>
                          <a:cs typeface="Akrobat" charset="0"/>
                        </a:rPr>
                        <m:t>) ∗ </m:t>
                      </m:r>
                      <m:sSub>
                        <m:sSubPr>
                          <m:ctrlPr>
                            <a:rPr lang="ru-RU" sz="2000" b="1">
                              <a:solidFill>
                                <a:srgbClr val="1F3D85"/>
                              </a:solidFill>
                              <a:latin typeface="Akrobat" charset="0"/>
                              <a:ea typeface="Akrobat" charset="0"/>
                              <a:cs typeface="Akrobat" charset="0"/>
                            </a:rPr>
                          </m:ctrlPr>
                        </m:sSubPr>
                        <m:e>
                          <m:r>
                            <a:rPr lang="ru-RU" sz="2000" b="1">
                              <a:solidFill>
                                <a:srgbClr val="1F3D85"/>
                              </a:solidFill>
                              <a:latin typeface="Akrobat" charset="0"/>
                              <a:ea typeface="Akrobat" charset="0"/>
                              <a:cs typeface="Akrobat" charset="0"/>
                            </a:rPr>
                            <m:t>𝑸</m:t>
                          </m:r>
                        </m:e>
                        <m:sub>
                          <m:r>
                            <a:rPr lang="ru-RU" sz="2000" b="1">
                              <a:solidFill>
                                <a:srgbClr val="1F3D85"/>
                              </a:solidFill>
                              <a:latin typeface="Akrobat" charset="0"/>
                              <a:ea typeface="Akrobat" charset="0"/>
                              <a:cs typeface="Akrobat" charset="0"/>
                            </a:rPr>
                            <m:t>𝒄</m:t>
                          </m:r>
                        </m:sub>
                      </m:sSub>
                      <m:r>
                        <a:rPr lang="ru-RU" sz="2000" b="1">
                          <a:solidFill>
                            <a:srgbClr val="1F3D85"/>
                          </a:solidFill>
                          <a:latin typeface="Akrobat" charset="0"/>
                          <a:ea typeface="Akrobat" charset="0"/>
                          <a:cs typeface="Akrobat" charset="0"/>
                        </a:rPr>
                        <m:t> + </m:t>
                      </m:r>
                      <m:r>
                        <a:rPr lang="ru-RU" sz="2000" b="1">
                          <a:solidFill>
                            <a:srgbClr val="1F3D85"/>
                          </a:solidFill>
                          <a:latin typeface="Akrobat" charset="0"/>
                          <a:ea typeface="Akrobat" charset="0"/>
                          <a:cs typeface="Akrobat" charset="0"/>
                        </a:rPr>
                        <m:t>𝒍𝒆𝒂𝒓𝒏𝑹𝒂𝒕𝒆</m:t>
                      </m:r>
                      <m:r>
                        <a:rPr lang="ru-RU" sz="2000" b="1">
                          <a:solidFill>
                            <a:srgbClr val="1F3D85"/>
                          </a:solidFill>
                          <a:latin typeface="Akrobat" charset="0"/>
                          <a:ea typeface="Akrobat" charset="0"/>
                          <a:cs typeface="Akrobat" charset="0"/>
                        </a:rPr>
                        <m:t> ∗ (</m:t>
                      </m:r>
                      <m:r>
                        <a:rPr lang="ru-RU" sz="2000" b="1">
                          <a:solidFill>
                            <a:srgbClr val="1F3D85"/>
                          </a:solidFill>
                          <a:latin typeface="Akrobat" charset="0"/>
                          <a:ea typeface="Akrobat" charset="0"/>
                          <a:cs typeface="Akrobat" charset="0"/>
                        </a:rPr>
                        <m:t>𝒓𝒆𝒘𝒂𝒓𝒅</m:t>
                      </m:r>
                      <m:r>
                        <a:rPr lang="ru-RU" sz="2000" b="1">
                          <a:solidFill>
                            <a:srgbClr val="1F3D85"/>
                          </a:solidFill>
                          <a:latin typeface="Akrobat" charset="0"/>
                          <a:ea typeface="Akrobat" charset="0"/>
                          <a:cs typeface="Akrobat" charset="0"/>
                        </a:rPr>
                        <m:t> + </m:t>
                      </m:r>
                      <m:r>
                        <a:rPr lang="ru-RU" sz="2000" b="1">
                          <a:solidFill>
                            <a:srgbClr val="1F3D85"/>
                          </a:solidFill>
                          <a:latin typeface="Akrobat" charset="0"/>
                          <a:ea typeface="Akrobat" charset="0"/>
                          <a:cs typeface="Akrobat" charset="0"/>
                        </a:rPr>
                        <m:t>𝒅𝒊𝒔𝒄𝒐𝒖𝒏𝒕</m:t>
                      </m:r>
                      <m:r>
                        <a:rPr lang="ru-RU" sz="2000" b="1">
                          <a:solidFill>
                            <a:srgbClr val="1F3D85"/>
                          </a:solidFill>
                          <a:latin typeface="Akrobat" charset="0"/>
                          <a:ea typeface="Akrobat" charset="0"/>
                          <a:cs typeface="Akrobat" charset="0"/>
                        </a:rPr>
                        <m:t> ∗ </m:t>
                      </m:r>
                      <m:sSub>
                        <m:sSubPr>
                          <m:ctrlPr>
                            <a:rPr lang="ru-RU" sz="2000" b="1">
                              <a:solidFill>
                                <a:srgbClr val="1F3D85"/>
                              </a:solidFill>
                              <a:latin typeface="Akrobat" charset="0"/>
                              <a:ea typeface="Akrobat" charset="0"/>
                              <a:cs typeface="Akrobat" charset="0"/>
                            </a:rPr>
                          </m:ctrlPr>
                        </m:sSubPr>
                        <m:e>
                          <m:r>
                            <a:rPr lang="ru-RU" sz="2000" b="1">
                              <a:solidFill>
                                <a:srgbClr val="1F3D85"/>
                              </a:solidFill>
                              <a:latin typeface="Akrobat" charset="0"/>
                              <a:ea typeface="Akrobat" charset="0"/>
                              <a:cs typeface="Akrobat" charset="0"/>
                            </a:rPr>
                            <m:t>𝑸</m:t>
                          </m:r>
                        </m:e>
                        <m:sub>
                          <m:r>
                            <a:rPr lang="ru-RU" sz="2000" b="1">
                              <a:solidFill>
                                <a:srgbClr val="1F3D85"/>
                              </a:solidFill>
                              <a:latin typeface="Akrobat" charset="0"/>
                              <a:ea typeface="Akrobat" charset="0"/>
                              <a:cs typeface="Akrobat" charset="0"/>
                            </a:rPr>
                            <m:t>𝒎</m:t>
                          </m:r>
                        </m:sub>
                      </m:sSub>
                      <m:r>
                        <a:rPr lang="ru-RU" sz="2000" b="1">
                          <a:solidFill>
                            <a:srgbClr val="1F3D85"/>
                          </a:solidFill>
                          <a:latin typeface="Akrobat" charset="0"/>
                          <a:ea typeface="Akrobat" charset="0"/>
                          <a:cs typeface="Akrobat" charset="0"/>
                        </a:rPr>
                        <m:t>) </m:t>
                      </m:r>
                    </m:oMath>
                  </m:oMathPara>
                </a14:m>
                <a:endParaRPr lang="ru-RU" sz="2000" b="1" dirty="0">
                  <a:solidFill>
                    <a:srgbClr val="1F3D85"/>
                  </a:solidFill>
                  <a:latin typeface="Akrobat" charset="0"/>
                  <a:ea typeface="Akrobat" charset="0"/>
                  <a:cs typeface="Akrobat" charset="0"/>
                </a:endParaRPr>
              </a:p>
            </p:txBody>
          </p:sp>
        </mc:Choice>
        <mc:Fallback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41" y="3573041"/>
                <a:ext cx="9452610" cy="408253"/>
              </a:xfrm>
              <a:prstGeom prst="rect">
                <a:avLst/>
              </a:prstGeom>
              <a:blipFill>
                <a:blip r:embed="rId5"/>
                <a:stretch>
                  <a:fillRect b="-164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984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40" y="4296"/>
            <a:ext cx="10691813" cy="75553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5641" y="692329"/>
            <a:ext cx="5558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 smtClean="0">
                <a:solidFill>
                  <a:srgbClr val="1F3D85"/>
                </a:solidFill>
                <a:latin typeface="Akrobat ExtraBold" charset="0"/>
                <a:ea typeface="Akrobat ExtraBold" charset="0"/>
                <a:cs typeface="Akrobat ExtraBold" charset="0"/>
              </a:rPr>
              <a:t>Награда при обучении</a:t>
            </a:r>
            <a:endParaRPr lang="ru-RU" sz="4800" b="1" dirty="0">
              <a:solidFill>
                <a:srgbClr val="1F3D85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50288" y="7001266"/>
            <a:ext cx="360071" cy="408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krobat ExtraBold" charset="0"/>
                <a:ea typeface="Akrobat ExtraBold" charset="0"/>
                <a:cs typeface="Akrobat ExtraBold" charset="0"/>
              </a:rPr>
              <a:t>6</a:t>
            </a:r>
            <a:endParaRPr lang="ru-RU" b="1" dirty="0">
              <a:solidFill>
                <a:schemeClr val="bg1"/>
              </a:solidFill>
              <a:latin typeface="Akrobat ExtraBold" charset="0"/>
              <a:ea typeface="Akrobat ExtraBold" charset="0"/>
              <a:cs typeface="Akrobat ExtraBold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8567" y="2229983"/>
            <a:ext cx="79904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При обучении награда выдавалась за следующие действия:</a:t>
            </a:r>
            <a:br>
              <a:rPr lang="ru-RU" sz="2000" b="1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</a:br>
            <a:endParaRPr lang="ru-RU" sz="2000" b="1" dirty="0" smtClean="0">
              <a:solidFill>
                <a:srgbClr val="1F3D85"/>
              </a:solidFill>
              <a:latin typeface="Akrobat" charset="0"/>
              <a:ea typeface="Akrobat" charset="0"/>
              <a:cs typeface="Akrobat" charset="0"/>
            </a:endParaRPr>
          </a:p>
          <a:p>
            <a:pPr marL="457200" indent="-457200">
              <a:buAutoNum type="arabicPeriod"/>
            </a:pPr>
            <a:r>
              <a:rPr lang="ru-RU" sz="2000" b="1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В случае, если автомобиль успешно добрался до финиша: 100</a:t>
            </a:r>
          </a:p>
          <a:p>
            <a:pPr marL="457200" indent="-457200">
              <a:buAutoNum type="arabicPeriod"/>
            </a:pPr>
            <a:r>
              <a:rPr lang="ru-RU" sz="2000" b="1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В случае, если автомобиль выехал с дороги или заехал под сигнал «Стоп»: -100</a:t>
            </a:r>
          </a:p>
          <a:p>
            <a:pPr marL="457200" indent="-457200">
              <a:buAutoNum type="arabicPeriod"/>
            </a:pPr>
            <a:r>
              <a:rPr lang="ru-RU" sz="2000" b="1" dirty="0" smtClean="0">
                <a:solidFill>
                  <a:srgbClr val="1F3D85"/>
                </a:solidFill>
                <a:latin typeface="Akrobat" charset="0"/>
                <a:ea typeface="Akrobat" charset="0"/>
                <a:cs typeface="Akrobat" charset="0"/>
              </a:rPr>
              <a:t>В ином случае: -1</a:t>
            </a:r>
            <a:endParaRPr lang="ru-RU" sz="2000" b="1" dirty="0" smtClean="0">
              <a:solidFill>
                <a:srgbClr val="1F3D85"/>
              </a:solidFill>
              <a:latin typeface="Akrobat" charset="0"/>
              <a:ea typeface="Akrobat" charset="0"/>
              <a:cs typeface="Akrobat" charset="0"/>
            </a:endParaRPr>
          </a:p>
          <a:p>
            <a:endParaRPr lang="ru-RU" sz="2000" b="1" dirty="0" smtClean="0">
              <a:solidFill>
                <a:srgbClr val="1F3D85"/>
              </a:solidFill>
              <a:latin typeface="Akrobat" charset="0"/>
              <a:ea typeface="Akrobat" charset="0"/>
              <a:cs typeface="Akrobat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489052" y="2366245"/>
            <a:ext cx="180871" cy="180871"/>
          </a:xfrm>
          <a:prstGeom prst="rect">
            <a:avLst/>
          </a:prstGeom>
          <a:solidFill>
            <a:srgbClr val="C32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9072649" y="294724"/>
            <a:ext cx="1619164" cy="1600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831" y="184939"/>
            <a:ext cx="1571545" cy="117623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581" y="4476752"/>
            <a:ext cx="5682139" cy="230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04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54" y="0"/>
            <a:ext cx="10705567" cy="755967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09227" y="4905214"/>
            <a:ext cx="1952787" cy="2371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7852412" y="132799"/>
            <a:ext cx="2758437" cy="25151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415" y="0"/>
            <a:ext cx="3363409" cy="251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32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3434</TotalTime>
  <Words>278</Words>
  <Application>Microsoft Office PowerPoint</Application>
  <PresentationFormat>Произвольный</PresentationFormat>
  <Paragraphs>40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Akrobat</vt:lpstr>
      <vt:lpstr>Akrobat ExtraBold</vt:lpstr>
      <vt:lpstr>Arial</vt:lpstr>
      <vt:lpstr>Calibri</vt:lpstr>
      <vt:lpstr>Calibri Light</vt:lpstr>
      <vt:lpstr>Cambria Math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Microsoft Office</dc:creator>
  <cp:lastModifiedBy>Admin</cp:lastModifiedBy>
  <cp:revision>24</cp:revision>
  <dcterms:created xsi:type="dcterms:W3CDTF">2017-06-06T12:31:48Z</dcterms:created>
  <dcterms:modified xsi:type="dcterms:W3CDTF">2020-12-04T10:44:01Z</dcterms:modified>
</cp:coreProperties>
</file>