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4" r:id="rId9"/>
    <p:sldId id="26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74"/>
  </p:normalViewPr>
  <p:slideViewPr>
    <p:cSldViewPr snapToGrid="0">
      <p:cViewPr varScale="1">
        <p:scale>
          <a:sx n="84" d="100"/>
          <a:sy n="84" d="100"/>
        </p:scale>
        <p:origin x="200" y="576"/>
      </p:cViewPr>
      <p:guideLst/>
    </p:cSldViewPr>
  </p:slideViewPr>
  <p:notesTextViewPr>
    <p:cViewPr>
      <p:scale>
        <a:sx n="1" d="1"/>
        <a:sy n="1" d="1"/>
      </p:scale>
      <p:origin x="0" y="0"/>
    </p:cViewPr>
  </p:notesTextViewPr>
  <p:notesViewPr>
    <p:cSldViewPr snapToGrid="0">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16D20-F7BA-FD47-8ACA-B2C1EB9D041D}" type="datetimeFigureOut">
              <a:rPr lang="de-DE" smtClean="0"/>
              <a:t>14.11.24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ABA8C-BEDD-BD4C-BE7D-734908EDD8DC}" type="slidenum">
              <a:rPr lang="de-DE" smtClean="0"/>
              <a:t>‹Nr.›</a:t>
            </a:fld>
            <a:endParaRPr lang="de-DE"/>
          </a:p>
        </p:txBody>
      </p:sp>
    </p:spTree>
    <p:extLst>
      <p:ext uri="{BB962C8B-B14F-4D97-AF65-F5344CB8AC3E}">
        <p14:creationId xmlns:p14="http://schemas.microsoft.com/office/powerpoint/2010/main" val="3883678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2573F5C8-E720-1907-B2AE-63282649191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5" name="Fußzeilenplatzhalter 4">
            <a:extLst>
              <a:ext uri="{FF2B5EF4-FFF2-40B4-BE49-F238E27FC236}">
                <a16:creationId xmlns:a16="http://schemas.microsoft.com/office/drawing/2014/main" id="{F1048D56-D554-8952-CD3B-C6D217007920}"/>
              </a:ext>
            </a:extLst>
          </p:cNvPr>
          <p:cNvSpPr>
            <a:spLocks noGrp="1"/>
          </p:cNvSpPr>
          <p:nvPr>
            <p:ph type="ftr" sz="quarter" idx="11"/>
          </p:nvPr>
        </p:nvSpPr>
        <p:spPr>
          <a:xfrm>
            <a:off x="218952" y="6356350"/>
            <a:ext cx="4114800" cy="365125"/>
          </a:xfrm>
          <a:prstGeom prst="rect">
            <a:avLst/>
          </a:prstGeom>
        </p:spPr>
        <p:txBody>
          <a:bodyPr/>
          <a:lstStyle>
            <a:lvl1pPr>
              <a:defRPr sz="1400" b="1">
                <a:solidFill>
                  <a:schemeClr val="bg1"/>
                </a:solidFill>
              </a:defRPr>
            </a:lvl1pPr>
          </a:lstStyle>
          <a:p>
            <a:r>
              <a:rPr lang="de-DE" dirty="0" err="1"/>
              <a:t>Prömper</a:t>
            </a:r>
            <a:r>
              <a:rPr lang="de-DE" dirty="0"/>
              <a:t>, Kistner, Warmuth, Kieler</a:t>
            </a:r>
          </a:p>
        </p:txBody>
      </p:sp>
      <p:sp>
        <p:nvSpPr>
          <p:cNvPr id="6" name="Foliennummernplatzhalter 5">
            <a:extLst>
              <a:ext uri="{FF2B5EF4-FFF2-40B4-BE49-F238E27FC236}">
                <a16:creationId xmlns:a16="http://schemas.microsoft.com/office/drawing/2014/main" id="{FAEC1DF7-5A91-FD69-9807-356A70C1F7D2}"/>
              </a:ext>
            </a:extLst>
          </p:cNvPr>
          <p:cNvSpPr>
            <a:spLocks noGrp="1"/>
          </p:cNvSpPr>
          <p:nvPr>
            <p:ph type="sldNum" sz="quarter" idx="12"/>
          </p:nvPr>
        </p:nvSpPr>
        <p:spPr>
          <a:xfrm>
            <a:off x="9239251" y="6356350"/>
            <a:ext cx="2743200" cy="365125"/>
          </a:xfrm>
        </p:spPr>
        <p:txBody>
          <a:bodyPr/>
          <a:lstStyle>
            <a:lvl1pPr>
              <a:defRPr b="1">
                <a:solidFill>
                  <a:schemeClr val="bg1"/>
                </a:solidFill>
              </a:defRPr>
            </a:lvl1pPr>
          </a:lstStyle>
          <a:p>
            <a:fld id="{77B12B0F-5941-194A-9D42-943B402928EF}" type="slidenum">
              <a:rPr lang="de-DE" smtClean="0"/>
              <a:pPr/>
              <a:t>‹Nr.›</a:t>
            </a:fld>
            <a:endParaRPr lang="de-DE" dirty="0"/>
          </a:p>
        </p:txBody>
      </p:sp>
      <p:sp>
        <p:nvSpPr>
          <p:cNvPr id="8" name="Titel 7">
            <a:extLst>
              <a:ext uri="{FF2B5EF4-FFF2-40B4-BE49-F238E27FC236}">
                <a16:creationId xmlns:a16="http://schemas.microsoft.com/office/drawing/2014/main" id="{7B9DC1E5-38FE-A9D2-18D8-587A5BF1738B}"/>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61171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8C4D5-C3EC-CC51-4613-527E2330AB5C}"/>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de-DE" dirty="0"/>
              <a:t>Mastertitelformat bearbeiten</a:t>
            </a:r>
          </a:p>
        </p:txBody>
      </p:sp>
      <p:sp>
        <p:nvSpPr>
          <p:cNvPr id="3" name="Untertitel 2">
            <a:extLst>
              <a:ext uri="{FF2B5EF4-FFF2-40B4-BE49-F238E27FC236}">
                <a16:creationId xmlns:a16="http://schemas.microsoft.com/office/drawing/2014/main" id="{2573F5C8-E720-1907-B2AE-63282649191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5" name="Fußzeilenplatzhalter 4">
            <a:extLst>
              <a:ext uri="{FF2B5EF4-FFF2-40B4-BE49-F238E27FC236}">
                <a16:creationId xmlns:a16="http://schemas.microsoft.com/office/drawing/2014/main" id="{F1048D56-D554-8952-CD3B-C6D217007920}"/>
              </a:ext>
            </a:extLst>
          </p:cNvPr>
          <p:cNvSpPr>
            <a:spLocks noGrp="1"/>
          </p:cNvSpPr>
          <p:nvPr>
            <p:ph type="ftr" sz="quarter" idx="11"/>
          </p:nvPr>
        </p:nvSpPr>
        <p:spPr>
          <a:xfrm>
            <a:off x="218952" y="6356350"/>
            <a:ext cx="4114800" cy="365125"/>
          </a:xfrm>
          <a:prstGeom prst="rect">
            <a:avLst/>
          </a:prstGeom>
        </p:spPr>
        <p:txBody>
          <a:bodyPr/>
          <a:lstStyle>
            <a:lvl1pPr>
              <a:defRPr sz="1400" b="1">
                <a:solidFill>
                  <a:schemeClr val="bg1"/>
                </a:solidFill>
              </a:defRPr>
            </a:lvl1pPr>
          </a:lstStyle>
          <a:p>
            <a:r>
              <a:rPr lang="de-DE" dirty="0" err="1"/>
              <a:t>Prömper</a:t>
            </a:r>
            <a:r>
              <a:rPr lang="de-DE" dirty="0"/>
              <a:t>, Kistner, Warmuth, Kieler</a:t>
            </a:r>
          </a:p>
        </p:txBody>
      </p:sp>
      <p:sp>
        <p:nvSpPr>
          <p:cNvPr id="6" name="Foliennummernplatzhalter 5">
            <a:extLst>
              <a:ext uri="{FF2B5EF4-FFF2-40B4-BE49-F238E27FC236}">
                <a16:creationId xmlns:a16="http://schemas.microsoft.com/office/drawing/2014/main" id="{FAEC1DF7-5A91-FD69-9807-356A70C1F7D2}"/>
              </a:ext>
            </a:extLst>
          </p:cNvPr>
          <p:cNvSpPr>
            <a:spLocks noGrp="1"/>
          </p:cNvSpPr>
          <p:nvPr>
            <p:ph type="sldNum" sz="quarter" idx="12"/>
          </p:nvPr>
        </p:nvSpPr>
        <p:spPr>
          <a:xfrm>
            <a:off x="9239251" y="6356350"/>
            <a:ext cx="2743200" cy="365125"/>
          </a:xfrm>
        </p:spPr>
        <p:txBody>
          <a:bodyPr/>
          <a:lstStyle>
            <a:lvl1pPr>
              <a:defRPr b="1">
                <a:solidFill>
                  <a:schemeClr val="bg1"/>
                </a:solidFill>
              </a:defRPr>
            </a:lvl1pPr>
          </a:lstStyle>
          <a:p>
            <a:fld id="{77B12B0F-5941-194A-9D42-943B402928EF}" type="slidenum">
              <a:rPr lang="de-DE" smtClean="0"/>
              <a:pPr/>
              <a:t>‹Nr.›</a:t>
            </a:fld>
            <a:endParaRPr lang="de-DE" dirty="0"/>
          </a:p>
        </p:txBody>
      </p:sp>
    </p:spTree>
    <p:extLst>
      <p:ext uri="{BB962C8B-B14F-4D97-AF65-F5344CB8AC3E}">
        <p14:creationId xmlns:p14="http://schemas.microsoft.com/office/powerpoint/2010/main" val="355179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elfoli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8C4D5-C3EC-CC51-4613-527E2330AB5C}"/>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de-DE" dirty="0"/>
              <a:t>Mastertitelformat bearbeiten</a:t>
            </a:r>
          </a:p>
        </p:txBody>
      </p:sp>
      <p:sp>
        <p:nvSpPr>
          <p:cNvPr id="3" name="Untertitel 2">
            <a:extLst>
              <a:ext uri="{FF2B5EF4-FFF2-40B4-BE49-F238E27FC236}">
                <a16:creationId xmlns:a16="http://schemas.microsoft.com/office/drawing/2014/main" id="{2573F5C8-E720-1907-B2AE-63282649191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5" name="Fußzeilenplatzhalter 4">
            <a:extLst>
              <a:ext uri="{FF2B5EF4-FFF2-40B4-BE49-F238E27FC236}">
                <a16:creationId xmlns:a16="http://schemas.microsoft.com/office/drawing/2014/main" id="{F1048D56-D554-8952-CD3B-C6D217007920}"/>
              </a:ext>
            </a:extLst>
          </p:cNvPr>
          <p:cNvSpPr>
            <a:spLocks noGrp="1"/>
          </p:cNvSpPr>
          <p:nvPr>
            <p:ph type="ftr" sz="quarter" idx="11"/>
          </p:nvPr>
        </p:nvSpPr>
        <p:spPr>
          <a:xfrm>
            <a:off x="218952" y="6356350"/>
            <a:ext cx="4114800" cy="365125"/>
          </a:xfrm>
          <a:prstGeom prst="rect">
            <a:avLst/>
          </a:prstGeom>
        </p:spPr>
        <p:txBody>
          <a:bodyPr/>
          <a:lstStyle>
            <a:lvl1pPr>
              <a:defRPr sz="1400" b="1">
                <a:solidFill>
                  <a:schemeClr val="bg1"/>
                </a:solidFill>
              </a:defRPr>
            </a:lvl1pPr>
          </a:lstStyle>
          <a:p>
            <a:r>
              <a:rPr lang="de-DE" dirty="0" err="1"/>
              <a:t>Prömper</a:t>
            </a:r>
            <a:r>
              <a:rPr lang="de-DE" dirty="0"/>
              <a:t>, Kistner, Warmuth, Kieler</a:t>
            </a:r>
          </a:p>
        </p:txBody>
      </p:sp>
      <p:sp>
        <p:nvSpPr>
          <p:cNvPr id="6" name="Foliennummernplatzhalter 5">
            <a:extLst>
              <a:ext uri="{FF2B5EF4-FFF2-40B4-BE49-F238E27FC236}">
                <a16:creationId xmlns:a16="http://schemas.microsoft.com/office/drawing/2014/main" id="{FAEC1DF7-5A91-FD69-9807-356A70C1F7D2}"/>
              </a:ext>
            </a:extLst>
          </p:cNvPr>
          <p:cNvSpPr>
            <a:spLocks noGrp="1"/>
          </p:cNvSpPr>
          <p:nvPr>
            <p:ph type="sldNum" sz="quarter" idx="12"/>
          </p:nvPr>
        </p:nvSpPr>
        <p:spPr>
          <a:xfrm>
            <a:off x="9239251" y="6356350"/>
            <a:ext cx="2743200" cy="365125"/>
          </a:xfrm>
        </p:spPr>
        <p:txBody>
          <a:bodyPr/>
          <a:lstStyle>
            <a:lvl1pPr>
              <a:defRPr b="1">
                <a:solidFill>
                  <a:schemeClr val="bg1"/>
                </a:solidFill>
              </a:defRPr>
            </a:lvl1pPr>
          </a:lstStyle>
          <a:p>
            <a:fld id="{77B12B0F-5941-194A-9D42-943B402928EF}" type="slidenum">
              <a:rPr lang="de-DE" smtClean="0"/>
              <a:pPr/>
              <a:t>‹Nr.›</a:t>
            </a:fld>
            <a:endParaRPr lang="de-DE" dirty="0"/>
          </a:p>
        </p:txBody>
      </p:sp>
    </p:spTree>
    <p:extLst>
      <p:ext uri="{BB962C8B-B14F-4D97-AF65-F5344CB8AC3E}">
        <p14:creationId xmlns:p14="http://schemas.microsoft.com/office/powerpoint/2010/main" val="354895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elfolie">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8C4D5-C3EC-CC51-4613-527E2330AB5C}"/>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de-DE" dirty="0"/>
              <a:t>Mastertitelformat bearbeiten</a:t>
            </a:r>
          </a:p>
        </p:txBody>
      </p:sp>
      <p:sp>
        <p:nvSpPr>
          <p:cNvPr id="3" name="Untertitel 2">
            <a:extLst>
              <a:ext uri="{FF2B5EF4-FFF2-40B4-BE49-F238E27FC236}">
                <a16:creationId xmlns:a16="http://schemas.microsoft.com/office/drawing/2014/main" id="{2573F5C8-E720-1907-B2AE-63282649191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5" name="Fußzeilenplatzhalter 4">
            <a:extLst>
              <a:ext uri="{FF2B5EF4-FFF2-40B4-BE49-F238E27FC236}">
                <a16:creationId xmlns:a16="http://schemas.microsoft.com/office/drawing/2014/main" id="{F1048D56-D554-8952-CD3B-C6D217007920}"/>
              </a:ext>
            </a:extLst>
          </p:cNvPr>
          <p:cNvSpPr>
            <a:spLocks noGrp="1"/>
          </p:cNvSpPr>
          <p:nvPr>
            <p:ph type="ftr" sz="quarter" idx="11"/>
          </p:nvPr>
        </p:nvSpPr>
        <p:spPr>
          <a:xfrm>
            <a:off x="218952" y="6356350"/>
            <a:ext cx="4114800" cy="365125"/>
          </a:xfrm>
          <a:prstGeom prst="rect">
            <a:avLst/>
          </a:prstGeom>
        </p:spPr>
        <p:txBody>
          <a:bodyPr/>
          <a:lstStyle>
            <a:lvl1pPr>
              <a:defRPr sz="1400" b="1">
                <a:solidFill>
                  <a:schemeClr val="tx1"/>
                </a:solidFill>
              </a:defRPr>
            </a:lvl1pPr>
          </a:lstStyle>
          <a:p>
            <a:r>
              <a:rPr lang="de-DE" dirty="0" err="1"/>
              <a:t>Prömper</a:t>
            </a:r>
            <a:r>
              <a:rPr lang="de-DE" dirty="0"/>
              <a:t>, Kistner, Warmuth, Kieler</a:t>
            </a:r>
          </a:p>
        </p:txBody>
      </p:sp>
      <p:sp>
        <p:nvSpPr>
          <p:cNvPr id="6" name="Foliennummernplatzhalter 5">
            <a:extLst>
              <a:ext uri="{FF2B5EF4-FFF2-40B4-BE49-F238E27FC236}">
                <a16:creationId xmlns:a16="http://schemas.microsoft.com/office/drawing/2014/main" id="{FAEC1DF7-5A91-FD69-9807-356A70C1F7D2}"/>
              </a:ext>
            </a:extLst>
          </p:cNvPr>
          <p:cNvSpPr>
            <a:spLocks noGrp="1"/>
          </p:cNvSpPr>
          <p:nvPr>
            <p:ph type="sldNum" sz="quarter" idx="12"/>
          </p:nvPr>
        </p:nvSpPr>
        <p:spPr>
          <a:xfrm>
            <a:off x="9239251" y="6356350"/>
            <a:ext cx="2743200" cy="365125"/>
          </a:xfrm>
        </p:spPr>
        <p:txBody>
          <a:bodyPr/>
          <a:lstStyle>
            <a:lvl1pPr>
              <a:defRPr b="1">
                <a:solidFill>
                  <a:schemeClr val="tx1"/>
                </a:solidFill>
              </a:defRPr>
            </a:lvl1pPr>
          </a:lstStyle>
          <a:p>
            <a:fld id="{77B12B0F-5941-194A-9D42-943B402928EF}" type="slidenum">
              <a:rPr lang="de-DE" smtClean="0"/>
              <a:pPr/>
              <a:t>‹Nr.›</a:t>
            </a:fld>
            <a:endParaRPr lang="de-DE" dirty="0"/>
          </a:p>
        </p:txBody>
      </p:sp>
    </p:spTree>
    <p:extLst>
      <p:ext uri="{BB962C8B-B14F-4D97-AF65-F5344CB8AC3E}">
        <p14:creationId xmlns:p14="http://schemas.microsoft.com/office/powerpoint/2010/main" val="73609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Bild mit Überschrif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9A9C0-609B-4194-1FAA-E2A8BE63D45F}"/>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de-DE" dirty="0"/>
              <a:t>Mastertitelformat bearbeiten</a:t>
            </a:r>
          </a:p>
        </p:txBody>
      </p:sp>
      <p:sp>
        <p:nvSpPr>
          <p:cNvPr id="3" name="Bildplatzhalter 2">
            <a:extLst>
              <a:ext uri="{FF2B5EF4-FFF2-40B4-BE49-F238E27FC236}">
                <a16:creationId xmlns:a16="http://schemas.microsoft.com/office/drawing/2014/main" id="{9DD1EB6B-BE88-B5DF-BE8B-7FBED5B0EAE2}"/>
              </a:ext>
            </a:extLst>
          </p:cNvPr>
          <p:cNvSpPr>
            <a:spLocks noGrp="1"/>
          </p:cNvSpPr>
          <p:nvPr>
            <p:ph type="pic" idx="1"/>
          </p:nvPr>
        </p:nvSpPr>
        <p:spPr>
          <a:xfrm>
            <a:off x="5183188" y="987425"/>
            <a:ext cx="6172200" cy="4873625"/>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a:extLst>
              <a:ext uri="{FF2B5EF4-FFF2-40B4-BE49-F238E27FC236}">
                <a16:creationId xmlns:a16="http://schemas.microsoft.com/office/drawing/2014/main" id="{19D1813D-9F49-60B1-8D81-D02AE02EBB5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Mastertextformat bearbeiten</a:t>
            </a:r>
          </a:p>
        </p:txBody>
      </p:sp>
      <p:sp>
        <p:nvSpPr>
          <p:cNvPr id="6" name="Fußzeilenplatzhalter 5">
            <a:extLst>
              <a:ext uri="{FF2B5EF4-FFF2-40B4-BE49-F238E27FC236}">
                <a16:creationId xmlns:a16="http://schemas.microsoft.com/office/drawing/2014/main" id="{C87E5D03-8F80-B117-32A7-8326D4CD9F23}"/>
              </a:ext>
            </a:extLst>
          </p:cNvPr>
          <p:cNvSpPr>
            <a:spLocks noGrp="1"/>
          </p:cNvSpPr>
          <p:nvPr>
            <p:ph type="ftr" sz="quarter" idx="11"/>
          </p:nvPr>
        </p:nvSpPr>
        <p:spPr>
          <a:xfrm>
            <a:off x="252413" y="6327773"/>
            <a:ext cx="4114800" cy="365125"/>
          </a:xfrm>
          <a:prstGeom prst="rect">
            <a:avLst/>
          </a:prstGeom>
        </p:spPr>
        <p:txBody>
          <a:bodyPr/>
          <a:lstStyle>
            <a:lvl1pPr>
              <a:defRPr sz="1400" b="1">
                <a:solidFill>
                  <a:schemeClr val="bg1"/>
                </a:solidFill>
              </a:defRPr>
            </a:lvl1pPr>
          </a:lstStyle>
          <a:p>
            <a:r>
              <a:rPr lang="de-DE" dirty="0" err="1"/>
              <a:t>Prömper</a:t>
            </a:r>
            <a:r>
              <a:rPr lang="de-DE" dirty="0"/>
              <a:t>, Kistner, Warmuth, Kieler</a:t>
            </a:r>
          </a:p>
        </p:txBody>
      </p:sp>
      <p:sp>
        <p:nvSpPr>
          <p:cNvPr id="7" name="Foliennummernplatzhalter 6">
            <a:extLst>
              <a:ext uri="{FF2B5EF4-FFF2-40B4-BE49-F238E27FC236}">
                <a16:creationId xmlns:a16="http://schemas.microsoft.com/office/drawing/2014/main" id="{BAA7A993-64D8-8959-A8B8-3FBEF5C8D20C}"/>
              </a:ext>
            </a:extLst>
          </p:cNvPr>
          <p:cNvSpPr>
            <a:spLocks noGrp="1"/>
          </p:cNvSpPr>
          <p:nvPr>
            <p:ph type="sldNum" sz="quarter" idx="12"/>
          </p:nvPr>
        </p:nvSpPr>
        <p:spPr>
          <a:xfrm>
            <a:off x="9282120" y="6356350"/>
            <a:ext cx="2743200" cy="365125"/>
          </a:xfrm>
        </p:spPr>
        <p:txBody>
          <a:bodyPr/>
          <a:lstStyle>
            <a:lvl1pPr>
              <a:defRPr b="1">
                <a:solidFill>
                  <a:schemeClr val="bg1"/>
                </a:solidFill>
              </a:defRPr>
            </a:lvl1pPr>
          </a:lstStyle>
          <a:p>
            <a:fld id="{77B12B0F-5941-194A-9D42-943B402928EF}" type="slidenum">
              <a:rPr lang="de-DE" smtClean="0"/>
              <a:pPr/>
              <a:t>‹Nr.›</a:t>
            </a:fld>
            <a:endParaRPr lang="de-DE" dirty="0"/>
          </a:p>
        </p:txBody>
      </p:sp>
    </p:spTree>
    <p:extLst>
      <p:ext uri="{BB962C8B-B14F-4D97-AF65-F5344CB8AC3E}">
        <p14:creationId xmlns:p14="http://schemas.microsoft.com/office/powerpoint/2010/main" val="18649644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9000" b="-9000"/>
          </a:stretch>
        </a:blip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3392927-43B0-4B25-B474-62D7C02E7CAB}"/>
              </a:ext>
            </a:extLst>
          </p:cNvPr>
          <p:cNvSpPr>
            <a:spLocks noGrp="1"/>
          </p:cNvSpPr>
          <p:nvPr>
            <p:ph type="title"/>
          </p:nvPr>
        </p:nvSpPr>
        <p:spPr>
          <a:xfrm>
            <a:off x="1195387" y="2636838"/>
            <a:ext cx="10515600" cy="1325563"/>
          </a:xfrm>
          <a:prstGeom prst="rect">
            <a:avLst/>
          </a:prstGeom>
        </p:spPr>
        <p:txBody>
          <a:bodyPr vert="horz" lIns="91440" tIns="45720" rIns="91440" bIns="45720" rtlCol="0" anchor="ctr">
            <a:normAutofit/>
          </a:bodyPr>
          <a:lstStyle/>
          <a:p>
            <a:r>
              <a:rPr lang="de-DE" dirty="0"/>
              <a:t>Analysis von Covid-Erkrankungen und Impfungen und deren Implikationen für unsere Zukunft</a:t>
            </a:r>
          </a:p>
        </p:txBody>
      </p:sp>
      <p:sp>
        <p:nvSpPr>
          <p:cNvPr id="6" name="Foliennummernplatzhalter 5">
            <a:extLst>
              <a:ext uri="{FF2B5EF4-FFF2-40B4-BE49-F238E27FC236}">
                <a16:creationId xmlns:a16="http://schemas.microsoft.com/office/drawing/2014/main" id="{631F09A2-42C2-355C-F4DE-E75C76D89D60}"/>
              </a:ext>
            </a:extLst>
          </p:cNvPr>
          <p:cNvSpPr>
            <a:spLocks noGrp="1"/>
          </p:cNvSpPr>
          <p:nvPr>
            <p:ph type="sldNum" sz="quarter" idx="4"/>
          </p:nvPr>
        </p:nvSpPr>
        <p:spPr>
          <a:xfrm>
            <a:off x="9224968" y="6356350"/>
            <a:ext cx="2743200" cy="365125"/>
          </a:xfrm>
          <a:prstGeom prst="rect">
            <a:avLst/>
          </a:prstGeom>
        </p:spPr>
        <p:txBody>
          <a:bodyPr vert="horz" lIns="91440" tIns="45720" rIns="91440" bIns="45720" rtlCol="0" anchor="ctr"/>
          <a:lstStyle>
            <a:lvl1pPr algn="r">
              <a:defRPr sz="1200" b="1">
                <a:solidFill>
                  <a:schemeClr val="bg1"/>
                </a:solidFill>
              </a:defRPr>
            </a:lvl1pPr>
          </a:lstStyle>
          <a:p>
            <a:fld id="{77B12B0F-5941-194A-9D42-943B402928EF}" type="slidenum">
              <a:rPr lang="de-DE" smtClean="0"/>
              <a:pPr/>
              <a:t>‹Nr.›</a:t>
            </a:fld>
            <a:endParaRPr lang="de-DE" dirty="0"/>
          </a:p>
        </p:txBody>
      </p:sp>
      <p:sp>
        <p:nvSpPr>
          <p:cNvPr id="7" name="Fußzeilenplatzhalter 4">
            <a:extLst>
              <a:ext uri="{FF2B5EF4-FFF2-40B4-BE49-F238E27FC236}">
                <a16:creationId xmlns:a16="http://schemas.microsoft.com/office/drawing/2014/main" id="{3234BA6F-B3CA-B8EB-10B6-59CB448A447F}"/>
              </a:ext>
            </a:extLst>
          </p:cNvPr>
          <p:cNvSpPr>
            <a:spLocks noGrp="1"/>
          </p:cNvSpPr>
          <p:nvPr>
            <p:ph type="ftr" sz="quarter" idx="3"/>
          </p:nvPr>
        </p:nvSpPr>
        <p:spPr>
          <a:xfrm>
            <a:off x="218952" y="6356350"/>
            <a:ext cx="4114800" cy="365125"/>
          </a:xfrm>
          <a:prstGeom prst="rect">
            <a:avLst/>
          </a:prstGeom>
        </p:spPr>
        <p:txBody>
          <a:bodyPr/>
          <a:lstStyle>
            <a:lvl1pPr>
              <a:defRPr sz="1400" b="1">
                <a:solidFill>
                  <a:schemeClr val="bg1"/>
                </a:solidFill>
              </a:defRPr>
            </a:lvl1pPr>
          </a:lstStyle>
          <a:p>
            <a:r>
              <a:rPr lang="de-DE" dirty="0" err="1"/>
              <a:t>Prömper</a:t>
            </a:r>
            <a:r>
              <a:rPr lang="de-DE" dirty="0"/>
              <a:t>, Kistner, Warmuth, Kieler</a:t>
            </a:r>
          </a:p>
        </p:txBody>
      </p:sp>
    </p:spTree>
    <p:extLst>
      <p:ext uri="{BB962C8B-B14F-4D97-AF65-F5344CB8AC3E}">
        <p14:creationId xmlns:p14="http://schemas.microsoft.com/office/powerpoint/2010/main" val="40681953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7" r:id="rId5"/>
  </p:sldLayoutIdLst>
  <p:txStyles>
    <p:titleStyle>
      <a:lvl1pPr algn="l" defTabSz="914400" rtl="0" eaLnBrk="1" latinLnBrk="0" hangingPunct="1">
        <a:lnSpc>
          <a:spcPct val="90000"/>
        </a:lnSpc>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457200" indent="-457200" algn="l" defTabSz="914400" rtl="0" eaLnBrk="1" latinLnBrk="0" hangingPunct="1">
        <a:lnSpc>
          <a:spcPct val="90000"/>
        </a:lnSpc>
        <a:spcBef>
          <a:spcPts val="1000"/>
        </a:spcBef>
        <a:buFont typeface="Arial" panose="020B0604020202020204" pitchFamily="34" charset="0"/>
        <a:buChar char="•"/>
        <a:defRPr sz="2800" b="1" u="none"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994B2-DEEF-0A06-0594-2069741DAC4C}"/>
              </a:ext>
            </a:extLst>
          </p:cNvPr>
          <p:cNvSpPr>
            <a:spLocks noGrp="1"/>
          </p:cNvSpPr>
          <p:nvPr>
            <p:ph type="ctrTitle"/>
          </p:nvPr>
        </p:nvSpPr>
        <p:spPr>
          <a:xfrm>
            <a:off x="466725" y="2803922"/>
            <a:ext cx="11258550" cy="1250156"/>
          </a:xfrm>
        </p:spPr>
        <p:txBody>
          <a:bodyPr>
            <a:normAutofit/>
          </a:bodyPr>
          <a:lstStyle/>
          <a:p>
            <a:pPr algn="l"/>
            <a:r>
              <a:rPr lang="de-DE" sz="3600" dirty="0"/>
              <a:t>Analysis von Covid-Erkrankungen und Impfungen und deren Implikationen für unsere Zukunft</a:t>
            </a:r>
          </a:p>
        </p:txBody>
      </p:sp>
    </p:spTree>
    <p:extLst>
      <p:ext uri="{BB962C8B-B14F-4D97-AF65-F5344CB8AC3E}">
        <p14:creationId xmlns:p14="http://schemas.microsoft.com/office/powerpoint/2010/main" val="381317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4A4D5B2-AAF1-9BE0-61BB-C79005BB2ACA}"/>
              </a:ext>
            </a:extLst>
          </p:cNvPr>
          <p:cNvSpPr/>
          <p:nvPr/>
        </p:nvSpPr>
        <p:spPr>
          <a:xfrm>
            <a:off x="1" y="4308953"/>
            <a:ext cx="12192000" cy="1678488"/>
          </a:xfrm>
          <a:prstGeom prst="rect">
            <a:avLst/>
          </a:prstGeom>
          <a:solidFill>
            <a:schemeClr val="bg2">
              <a:lumMod val="50000"/>
              <a:alpha val="7193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Untertitel 1">
            <a:extLst>
              <a:ext uri="{FF2B5EF4-FFF2-40B4-BE49-F238E27FC236}">
                <a16:creationId xmlns:a16="http://schemas.microsoft.com/office/drawing/2014/main" id="{4CD5B6AD-5412-6644-3A95-217B98155946}"/>
              </a:ext>
            </a:extLst>
          </p:cNvPr>
          <p:cNvSpPr>
            <a:spLocks noGrp="1"/>
          </p:cNvSpPr>
          <p:nvPr>
            <p:ph type="subTitle" idx="1"/>
          </p:nvPr>
        </p:nvSpPr>
        <p:spPr>
          <a:xfrm>
            <a:off x="1202724" y="2533135"/>
            <a:ext cx="9144000" cy="673444"/>
          </a:xfrm>
        </p:spPr>
        <p:txBody>
          <a:bodyPr/>
          <a:lstStyle/>
          <a:p>
            <a:r>
              <a:rPr lang="de-DE" dirty="0"/>
              <a:t>Hier Fotos von uns?</a:t>
            </a:r>
          </a:p>
        </p:txBody>
      </p:sp>
      <p:grpSp>
        <p:nvGrpSpPr>
          <p:cNvPr id="10" name="Gruppieren 9">
            <a:extLst>
              <a:ext uri="{FF2B5EF4-FFF2-40B4-BE49-F238E27FC236}">
                <a16:creationId xmlns:a16="http://schemas.microsoft.com/office/drawing/2014/main" id="{096BA3DE-59CB-67AB-B89A-61FA1C00745A}"/>
              </a:ext>
            </a:extLst>
          </p:cNvPr>
          <p:cNvGrpSpPr/>
          <p:nvPr/>
        </p:nvGrpSpPr>
        <p:grpSpPr>
          <a:xfrm>
            <a:off x="743464" y="4631141"/>
            <a:ext cx="10476472" cy="1138773"/>
            <a:chOff x="481914" y="4572000"/>
            <a:chExt cx="10476472" cy="1138773"/>
          </a:xfrm>
        </p:grpSpPr>
        <p:sp>
          <p:nvSpPr>
            <p:cNvPr id="4" name="Textfeld 3">
              <a:extLst>
                <a:ext uri="{FF2B5EF4-FFF2-40B4-BE49-F238E27FC236}">
                  <a16:creationId xmlns:a16="http://schemas.microsoft.com/office/drawing/2014/main" id="{C967B7A4-A2B0-FD2F-2857-9444006BF55F}"/>
                </a:ext>
              </a:extLst>
            </p:cNvPr>
            <p:cNvSpPr txBox="1"/>
            <p:nvPr/>
          </p:nvSpPr>
          <p:spPr>
            <a:xfrm>
              <a:off x="481914" y="4572000"/>
              <a:ext cx="2471351" cy="1138773"/>
            </a:xfrm>
            <a:prstGeom prst="rect">
              <a:avLst/>
            </a:prstGeom>
            <a:noFill/>
          </p:spPr>
          <p:txBody>
            <a:bodyPr wrap="square" rtlCol="0">
              <a:spAutoFit/>
            </a:bodyPr>
            <a:lstStyle/>
            <a:p>
              <a:r>
                <a:rPr lang="de-DE" sz="2800" dirty="0">
                  <a:solidFill>
                    <a:schemeClr val="bg1"/>
                  </a:solidFill>
                  <a:latin typeface="Arial" panose="020B0604020202020204" pitchFamily="34" charset="0"/>
                  <a:cs typeface="Arial" panose="020B0604020202020204" pitchFamily="34" charset="0"/>
                </a:rPr>
                <a:t>Alexandra </a:t>
              </a:r>
              <a:r>
                <a:rPr lang="de-DE" sz="2800" dirty="0" err="1">
                  <a:solidFill>
                    <a:schemeClr val="bg1"/>
                  </a:solidFill>
                  <a:latin typeface="Arial" panose="020B0604020202020204" pitchFamily="34" charset="0"/>
                  <a:cs typeface="Arial" panose="020B0604020202020204" pitchFamily="34" charset="0"/>
                </a:rPr>
                <a:t>Prömper</a:t>
              </a:r>
              <a:endParaRPr lang="de-DE" sz="2800" dirty="0">
                <a:solidFill>
                  <a:schemeClr val="bg1"/>
                </a:solidFill>
                <a:latin typeface="Arial" panose="020B0604020202020204" pitchFamily="34" charset="0"/>
                <a:cs typeface="Arial" panose="020B0604020202020204" pitchFamily="34" charset="0"/>
              </a:endParaRPr>
            </a:p>
            <a:p>
              <a:r>
                <a:rPr lang="de-DE" sz="1200" dirty="0">
                  <a:solidFill>
                    <a:schemeClr val="bg1"/>
                  </a:solidFill>
                  <a:latin typeface="Arial" panose="020B0604020202020204" pitchFamily="34" charset="0"/>
                  <a:cs typeface="Arial" panose="020B0604020202020204" pitchFamily="34" charset="0"/>
                </a:rPr>
                <a:t>Data Science</a:t>
              </a:r>
            </a:p>
          </p:txBody>
        </p:sp>
        <p:sp>
          <p:nvSpPr>
            <p:cNvPr id="5" name="Textfeld 4">
              <a:extLst>
                <a:ext uri="{FF2B5EF4-FFF2-40B4-BE49-F238E27FC236}">
                  <a16:creationId xmlns:a16="http://schemas.microsoft.com/office/drawing/2014/main" id="{A39630E1-9F15-EC9C-C522-5DA4E26A3CFA}"/>
                </a:ext>
              </a:extLst>
            </p:cNvPr>
            <p:cNvSpPr txBox="1"/>
            <p:nvPr/>
          </p:nvSpPr>
          <p:spPr>
            <a:xfrm>
              <a:off x="3303373" y="4572000"/>
              <a:ext cx="1946191" cy="1138773"/>
            </a:xfrm>
            <a:prstGeom prst="rect">
              <a:avLst/>
            </a:prstGeom>
            <a:noFill/>
          </p:spPr>
          <p:txBody>
            <a:bodyPr wrap="square" rtlCol="0">
              <a:spAutoFit/>
            </a:bodyPr>
            <a:lstStyle/>
            <a:p>
              <a:r>
                <a:rPr lang="de-DE" sz="2800" dirty="0">
                  <a:solidFill>
                    <a:schemeClr val="bg1"/>
                  </a:solidFill>
                  <a:latin typeface="Arial" panose="020B0604020202020204" pitchFamily="34" charset="0"/>
                  <a:cs typeface="Arial" panose="020B0604020202020204" pitchFamily="34" charset="0"/>
                </a:rPr>
                <a:t>Tatiana Kistner</a:t>
              </a:r>
            </a:p>
            <a:p>
              <a:r>
                <a:rPr lang="de-DE" sz="1200" dirty="0">
                  <a:solidFill>
                    <a:schemeClr val="bg1"/>
                  </a:solidFill>
                  <a:latin typeface="Arial" panose="020B0604020202020204" pitchFamily="34" charset="0"/>
                  <a:cs typeface="Arial" panose="020B0604020202020204" pitchFamily="34" charset="0"/>
                </a:rPr>
                <a:t>Data Science</a:t>
              </a:r>
            </a:p>
          </p:txBody>
        </p:sp>
        <p:sp>
          <p:nvSpPr>
            <p:cNvPr id="6" name="Textfeld 5">
              <a:extLst>
                <a:ext uri="{FF2B5EF4-FFF2-40B4-BE49-F238E27FC236}">
                  <a16:creationId xmlns:a16="http://schemas.microsoft.com/office/drawing/2014/main" id="{548BAE4D-C429-E7B3-388D-0AEAEA2A00C4}"/>
                </a:ext>
              </a:extLst>
            </p:cNvPr>
            <p:cNvSpPr txBox="1"/>
            <p:nvPr/>
          </p:nvSpPr>
          <p:spPr>
            <a:xfrm>
              <a:off x="5725301" y="4572000"/>
              <a:ext cx="2082112" cy="1138773"/>
            </a:xfrm>
            <a:prstGeom prst="rect">
              <a:avLst/>
            </a:prstGeom>
            <a:noFill/>
          </p:spPr>
          <p:txBody>
            <a:bodyPr wrap="square" rtlCol="0">
              <a:spAutoFit/>
            </a:bodyPr>
            <a:lstStyle/>
            <a:p>
              <a:r>
                <a:rPr lang="de-DE" sz="2800" dirty="0">
                  <a:solidFill>
                    <a:schemeClr val="bg1"/>
                  </a:solidFill>
                  <a:latin typeface="Arial" panose="020B0604020202020204" pitchFamily="34" charset="0"/>
                  <a:cs typeface="Arial" panose="020B0604020202020204" pitchFamily="34" charset="0"/>
                </a:rPr>
                <a:t>Vera </a:t>
              </a:r>
            </a:p>
            <a:p>
              <a:r>
                <a:rPr lang="de-DE" sz="2800" dirty="0">
                  <a:solidFill>
                    <a:schemeClr val="bg1"/>
                  </a:solidFill>
                  <a:latin typeface="Arial" panose="020B0604020202020204" pitchFamily="34" charset="0"/>
                  <a:cs typeface="Arial" panose="020B0604020202020204" pitchFamily="34" charset="0"/>
                </a:rPr>
                <a:t>Warmuth</a:t>
              </a:r>
            </a:p>
            <a:p>
              <a:r>
                <a:rPr lang="de-DE" sz="1200" dirty="0">
                  <a:solidFill>
                    <a:schemeClr val="bg1"/>
                  </a:solidFill>
                  <a:latin typeface="Arial" panose="020B0604020202020204" pitchFamily="34" charset="0"/>
                  <a:cs typeface="Arial" panose="020B0604020202020204" pitchFamily="34" charset="0"/>
                </a:rPr>
                <a:t>Data Science</a:t>
              </a:r>
            </a:p>
          </p:txBody>
        </p:sp>
        <p:sp>
          <p:nvSpPr>
            <p:cNvPr id="7" name="Textfeld 6">
              <a:extLst>
                <a:ext uri="{FF2B5EF4-FFF2-40B4-BE49-F238E27FC236}">
                  <a16:creationId xmlns:a16="http://schemas.microsoft.com/office/drawing/2014/main" id="{47AEFB07-DFD3-3137-7153-4943665DD337}"/>
                </a:ext>
              </a:extLst>
            </p:cNvPr>
            <p:cNvSpPr txBox="1"/>
            <p:nvPr/>
          </p:nvSpPr>
          <p:spPr>
            <a:xfrm>
              <a:off x="8715636" y="4572000"/>
              <a:ext cx="2242750" cy="1138773"/>
            </a:xfrm>
            <a:prstGeom prst="rect">
              <a:avLst/>
            </a:prstGeom>
            <a:noFill/>
          </p:spPr>
          <p:txBody>
            <a:bodyPr wrap="square" rtlCol="0">
              <a:spAutoFit/>
            </a:bodyPr>
            <a:lstStyle/>
            <a:p>
              <a:r>
                <a:rPr lang="de-DE" sz="2800" dirty="0">
                  <a:solidFill>
                    <a:schemeClr val="bg1"/>
                  </a:solidFill>
                  <a:latin typeface="Arial" panose="020B0604020202020204" pitchFamily="34" charset="0"/>
                  <a:cs typeface="Arial" panose="020B0604020202020204" pitchFamily="34" charset="0"/>
                </a:rPr>
                <a:t>Aleksandra Kieler</a:t>
              </a:r>
            </a:p>
            <a:p>
              <a:r>
                <a:rPr lang="de-DE" sz="1200" dirty="0">
                  <a:solidFill>
                    <a:schemeClr val="bg1"/>
                  </a:solidFill>
                  <a:latin typeface="Arial" panose="020B0604020202020204" pitchFamily="34" charset="0"/>
                  <a:cs typeface="Arial" panose="020B0604020202020204" pitchFamily="34" charset="0"/>
                </a:rPr>
                <a:t>Data Science</a:t>
              </a:r>
            </a:p>
          </p:txBody>
        </p:sp>
      </p:grpSp>
    </p:spTree>
    <p:extLst>
      <p:ext uri="{BB962C8B-B14F-4D97-AF65-F5344CB8AC3E}">
        <p14:creationId xmlns:p14="http://schemas.microsoft.com/office/powerpoint/2010/main" val="174575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11D90397-8A96-954A-DFFF-35E6DDD90EFB}"/>
              </a:ext>
            </a:extLst>
          </p:cNvPr>
          <p:cNvSpPr>
            <a:spLocks noGrp="1"/>
          </p:cNvSpPr>
          <p:nvPr>
            <p:ph type="subTitle" idx="1"/>
          </p:nvPr>
        </p:nvSpPr>
        <p:spPr>
          <a:xfrm>
            <a:off x="1029730" y="2088293"/>
            <a:ext cx="4357816" cy="3163328"/>
          </a:xfrm>
        </p:spPr>
        <p:txBody>
          <a:bodyPr/>
          <a:lstStyle/>
          <a:p>
            <a:pPr marL="342900" indent="-342900" algn="l">
              <a:buFont typeface="Arial" panose="020B0604020202020204" pitchFamily="34" charset="0"/>
              <a:buChar char="•"/>
            </a:pPr>
            <a:r>
              <a:rPr lang="de-DE" sz="3200" dirty="0"/>
              <a:t>Motivation </a:t>
            </a:r>
          </a:p>
          <a:p>
            <a:pPr marL="342900" indent="-342900" algn="l">
              <a:buFont typeface="Arial" panose="020B0604020202020204" pitchFamily="34" charset="0"/>
              <a:buChar char="•"/>
            </a:pPr>
            <a:r>
              <a:rPr lang="de-DE" sz="3200" dirty="0"/>
              <a:t>Data</a:t>
            </a:r>
          </a:p>
          <a:p>
            <a:pPr marL="342900" indent="-342900" algn="l">
              <a:buFont typeface="Arial" panose="020B0604020202020204" pitchFamily="34" charset="0"/>
              <a:buChar char="•"/>
            </a:pPr>
            <a:r>
              <a:rPr lang="de-DE" sz="3200" dirty="0"/>
              <a:t>Annahmen</a:t>
            </a:r>
          </a:p>
          <a:p>
            <a:pPr marL="342900" indent="-342900" algn="l">
              <a:buFont typeface="Arial" panose="020B0604020202020204" pitchFamily="34" charset="0"/>
              <a:buChar char="•"/>
            </a:pPr>
            <a:r>
              <a:rPr lang="de-DE" sz="3200" dirty="0"/>
              <a:t>Prognosen </a:t>
            </a:r>
          </a:p>
        </p:txBody>
      </p:sp>
      <p:sp>
        <p:nvSpPr>
          <p:cNvPr id="4" name="Textfeld 3">
            <a:extLst>
              <a:ext uri="{FF2B5EF4-FFF2-40B4-BE49-F238E27FC236}">
                <a16:creationId xmlns:a16="http://schemas.microsoft.com/office/drawing/2014/main" id="{84CD3CE4-53D7-B4DE-194D-46E76C72DA5B}"/>
              </a:ext>
            </a:extLst>
          </p:cNvPr>
          <p:cNvSpPr txBox="1"/>
          <p:nvPr/>
        </p:nvSpPr>
        <p:spPr>
          <a:xfrm>
            <a:off x="1029730" y="914401"/>
            <a:ext cx="2879124" cy="923330"/>
          </a:xfrm>
          <a:prstGeom prst="rect">
            <a:avLst/>
          </a:prstGeom>
          <a:noFill/>
        </p:spPr>
        <p:txBody>
          <a:bodyPr wrap="square" rtlCol="0">
            <a:spAutoFit/>
          </a:bodyPr>
          <a:lstStyle/>
          <a:p>
            <a:r>
              <a:rPr lang="de-DE" sz="5400" dirty="0">
                <a:solidFill>
                  <a:schemeClr val="bg1"/>
                </a:solidFill>
                <a:latin typeface="Arial" panose="020B0604020202020204" pitchFamily="34" charset="0"/>
                <a:cs typeface="Arial" panose="020B0604020202020204" pitchFamily="34" charset="0"/>
              </a:rPr>
              <a:t>PLAN</a:t>
            </a:r>
          </a:p>
        </p:txBody>
      </p:sp>
    </p:spTree>
    <p:extLst>
      <p:ext uri="{BB962C8B-B14F-4D97-AF65-F5344CB8AC3E}">
        <p14:creationId xmlns:p14="http://schemas.microsoft.com/office/powerpoint/2010/main" val="157827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9D268AC8-5CD8-A0CE-DECA-921F9B8BBBE2}"/>
              </a:ext>
            </a:extLst>
          </p:cNvPr>
          <p:cNvSpPr>
            <a:spLocks noGrp="1"/>
          </p:cNvSpPr>
          <p:nvPr>
            <p:ph type="subTitle" idx="1"/>
          </p:nvPr>
        </p:nvSpPr>
        <p:spPr>
          <a:xfrm>
            <a:off x="538619" y="1778697"/>
            <a:ext cx="11198269" cy="4517332"/>
          </a:xfrm>
        </p:spPr>
        <p:txBody>
          <a:bodyPr/>
          <a:lstStyle/>
          <a:p>
            <a:pPr algn="just" rtl="0"/>
            <a:r>
              <a:rPr lang="de-DE" sz="1800" b="0" i="0" u="none" strike="noStrike" dirty="0">
                <a:effectLst/>
                <a:latin typeface="Arial" panose="020B0604020202020204" pitchFamily="34" charset="0"/>
              </a:rPr>
              <a:t>Covid-19 hat einen großen Einfluss auf das Leben der Menschen in verschiedenen Bereichen gehabt. Mit Hilfe der EDA zum Thema COVID-19 kann ein besseres Verständnis der Pandemie-Entwicklung gegeben und effektivere Maßnahmen entwickelt werden. So kann ein Fundament geschaffen werden, das es ermöglicht, COVID-19-Daten auf eine sinnvolle Weise zu analysieren und Erkenntnisse zu gewinnen, die für das Management der Pandemie, das Verständnis ihres Verlaufs und die Planung zukünftiger Strategien entscheidend sind.</a:t>
            </a:r>
            <a:endParaRPr lang="de-DE" b="0" dirty="0"/>
          </a:p>
          <a:p>
            <a:pPr algn="just" rtl="0"/>
            <a:r>
              <a:rPr lang="de-DE" sz="1800" b="0" i="0" u="none" strike="noStrike" dirty="0">
                <a:effectLst/>
                <a:latin typeface="Arial" panose="020B0604020202020204" pitchFamily="34" charset="0"/>
              </a:rPr>
              <a:t> </a:t>
            </a:r>
            <a:endParaRPr lang="de-DE" b="0" i="0" u="none" strike="noStrike" dirty="0">
              <a:effectLst/>
            </a:endParaRPr>
          </a:p>
          <a:p>
            <a:pPr algn="just" rtl="0"/>
            <a:r>
              <a:rPr lang="de-DE" sz="1800" b="0" i="0" u="none" strike="noStrike" dirty="0">
                <a:effectLst/>
                <a:latin typeface="Arial" panose="020B0604020202020204" pitchFamily="34" charset="0"/>
              </a:rPr>
              <a:t>Die EDA kann z.B. helfen, Wellen und Höhepunkte zu identifizieren, saisonale Trends zu erkennen und zu analysieren, wie unterschiedliche Phasen der Pandemie verlaufen sind.</a:t>
            </a:r>
            <a:endParaRPr lang="de-DE" b="0" i="0" u="none" strike="noStrike" dirty="0">
              <a:effectLst/>
            </a:endParaRPr>
          </a:p>
          <a:p>
            <a:pPr algn="just" rtl="0"/>
            <a:r>
              <a:rPr lang="de-DE" sz="1800" b="0" i="0" u="none" strike="noStrike" dirty="0">
                <a:effectLst/>
                <a:latin typeface="Arial" panose="020B0604020202020204" pitchFamily="34" charset="0"/>
              </a:rPr>
              <a:t>Weiterhin können Zusammenhänge zwischen verschiedenen Variablen (z.B. Impfungen und Bevölkerungsdichte) aufzeigen. So können Risikofaktoren (z.B. Risikofaktoren für schwere Verläufe etc.) identifiziert werden. Außerdem kann versucht werden, die Wirksamkeit verschiedener Maßnahmen (Lockdown, Impfungen etc.) zu bewerten. Darüber hinaus kann ein Zusammenhang zwischen Impfquoten und Infektionsverlauf sowie Todesraten aufgezeigt werden. So können Hypothesen zur Wirksamkeit der Impfungen bestätigt oder widerlegt werden.</a:t>
            </a:r>
            <a:endParaRPr lang="de-DE" b="0" i="0" u="none" strike="noStrike" dirty="0">
              <a:effectLst/>
            </a:endParaRPr>
          </a:p>
          <a:p>
            <a:br>
              <a:rPr lang="de-DE" dirty="0"/>
            </a:br>
            <a:br>
              <a:rPr lang="de-DE" dirty="0"/>
            </a:br>
            <a:endParaRPr lang="de-DE" dirty="0"/>
          </a:p>
        </p:txBody>
      </p:sp>
      <p:sp>
        <p:nvSpPr>
          <p:cNvPr id="3" name="Titel 2">
            <a:extLst>
              <a:ext uri="{FF2B5EF4-FFF2-40B4-BE49-F238E27FC236}">
                <a16:creationId xmlns:a16="http://schemas.microsoft.com/office/drawing/2014/main" id="{4421FD92-DBEE-A29B-96A4-481071F05543}"/>
              </a:ext>
            </a:extLst>
          </p:cNvPr>
          <p:cNvSpPr>
            <a:spLocks noGrp="1"/>
          </p:cNvSpPr>
          <p:nvPr>
            <p:ph type="title"/>
          </p:nvPr>
        </p:nvSpPr>
        <p:spPr>
          <a:xfrm>
            <a:off x="838200" y="561972"/>
            <a:ext cx="10515600" cy="1325563"/>
          </a:xfrm>
        </p:spPr>
        <p:txBody>
          <a:bodyPr/>
          <a:lstStyle/>
          <a:p>
            <a:r>
              <a:rPr lang="de-DE" dirty="0"/>
              <a:t>Motivation</a:t>
            </a:r>
          </a:p>
        </p:txBody>
      </p:sp>
    </p:spTree>
    <p:extLst>
      <p:ext uri="{BB962C8B-B14F-4D97-AF65-F5344CB8AC3E}">
        <p14:creationId xmlns:p14="http://schemas.microsoft.com/office/powerpoint/2010/main" val="58295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654E9-A3D4-D245-024F-23DAC8A835FC}"/>
            </a:ext>
          </a:extLst>
        </p:cNvPr>
        <p:cNvGrpSpPr/>
        <p:nvPr/>
      </p:nvGrpSpPr>
      <p:grpSpPr>
        <a:xfrm>
          <a:off x="0" y="0"/>
          <a:ext cx="0" cy="0"/>
          <a:chOff x="0" y="0"/>
          <a:chExt cx="0" cy="0"/>
        </a:xfrm>
      </p:grpSpPr>
      <p:sp>
        <p:nvSpPr>
          <p:cNvPr id="2" name="Untertitel 1">
            <a:extLst>
              <a:ext uri="{FF2B5EF4-FFF2-40B4-BE49-F238E27FC236}">
                <a16:creationId xmlns:a16="http://schemas.microsoft.com/office/drawing/2014/main" id="{8A385D9F-BB01-0D76-EED6-30B104D6C2E5}"/>
              </a:ext>
            </a:extLst>
          </p:cNvPr>
          <p:cNvSpPr>
            <a:spLocks noGrp="1"/>
          </p:cNvSpPr>
          <p:nvPr>
            <p:ph type="subTitle" idx="1"/>
          </p:nvPr>
        </p:nvSpPr>
        <p:spPr/>
        <p:txBody>
          <a:bodyPr/>
          <a:lstStyle/>
          <a:p>
            <a:endParaRPr lang="de-DE"/>
          </a:p>
        </p:txBody>
      </p:sp>
      <p:sp>
        <p:nvSpPr>
          <p:cNvPr id="3" name="Titel 2">
            <a:extLst>
              <a:ext uri="{FF2B5EF4-FFF2-40B4-BE49-F238E27FC236}">
                <a16:creationId xmlns:a16="http://schemas.microsoft.com/office/drawing/2014/main" id="{CAC0E193-675B-B488-E1B8-5BCE31525BF0}"/>
              </a:ext>
            </a:extLst>
          </p:cNvPr>
          <p:cNvSpPr>
            <a:spLocks noGrp="1"/>
          </p:cNvSpPr>
          <p:nvPr>
            <p:ph type="title"/>
          </p:nvPr>
        </p:nvSpPr>
        <p:spPr>
          <a:xfrm>
            <a:off x="838200" y="912701"/>
            <a:ext cx="10515600" cy="1325563"/>
          </a:xfrm>
        </p:spPr>
        <p:txBody>
          <a:bodyPr/>
          <a:lstStyle/>
          <a:p>
            <a:r>
              <a:rPr lang="de-DE" dirty="0"/>
              <a:t>Data</a:t>
            </a:r>
          </a:p>
        </p:txBody>
      </p:sp>
    </p:spTree>
    <p:extLst>
      <p:ext uri="{BB962C8B-B14F-4D97-AF65-F5344CB8AC3E}">
        <p14:creationId xmlns:p14="http://schemas.microsoft.com/office/powerpoint/2010/main" val="106072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72014-EC86-B111-87B7-462D89629BEA}"/>
            </a:ext>
          </a:extLst>
        </p:cNvPr>
        <p:cNvGrpSpPr/>
        <p:nvPr/>
      </p:nvGrpSpPr>
      <p:grpSpPr>
        <a:xfrm>
          <a:off x="0" y="0"/>
          <a:ext cx="0" cy="0"/>
          <a:chOff x="0" y="0"/>
          <a:chExt cx="0" cy="0"/>
        </a:xfrm>
      </p:grpSpPr>
      <p:sp>
        <p:nvSpPr>
          <p:cNvPr id="2" name="Untertitel 1">
            <a:extLst>
              <a:ext uri="{FF2B5EF4-FFF2-40B4-BE49-F238E27FC236}">
                <a16:creationId xmlns:a16="http://schemas.microsoft.com/office/drawing/2014/main" id="{A24E0970-C918-216A-8C96-4D0C33248E25}"/>
              </a:ext>
            </a:extLst>
          </p:cNvPr>
          <p:cNvSpPr>
            <a:spLocks noGrp="1"/>
          </p:cNvSpPr>
          <p:nvPr>
            <p:ph type="subTitle" idx="1"/>
          </p:nvPr>
        </p:nvSpPr>
        <p:spPr>
          <a:xfrm>
            <a:off x="575154" y="2211649"/>
            <a:ext cx="10778646" cy="2009622"/>
          </a:xfrm>
        </p:spPr>
        <p:txBody>
          <a:bodyPr/>
          <a:lstStyle/>
          <a:p>
            <a:pPr marL="342900" indent="-342900" algn="l" rtl="0">
              <a:buFont typeface="+mj-lt"/>
              <a:buAutoNum type="arabicPeriod"/>
            </a:pPr>
            <a:r>
              <a:rPr lang="de-DE" sz="1800" b="0" i="0" u="none" strike="noStrike" dirty="0">
                <a:effectLst/>
                <a:latin typeface="Arial" panose="020B0604020202020204" pitchFamily="34" charset="0"/>
              </a:rPr>
              <a:t>Gibt es eine starke Korrelation zwischen Infektionsraten und Todesfällen?</a:t>
            </a:r>
            <a:endParaRPr lang="de-DE" b="0" dirty="0">
              <a:latin typeface="Arial" panose="020B0604020202020204" pitchFamily="34" charset="0"/>
            </a:endParaRPr>
          </a:p>
          <a:p>
            <a:pPr marL="342900" indent="-342900" algn="l" rtl="0">
              <a:buFont typeface="+mj-lt"/>
              <a:buAutoNum type="arabicPeriod"/>
            </a:pPr>
            <a:r>
              <a:rPr lang="de-DE" sz="1800" b="0" dirty="0"/>
              <a:t>E</a:t>
            </a:r>
            <a:r>
              <a:rPr lang="de-DE" sz="1800" b="0" i="0" u="none" strike="noStrike" dirty="0">
                <a:effectLst/>
                <a:latin typeface="Arial" panose="020B0604020202020204" pitchFamily="34" charset="0"/>
              </a:rPr>
              <a:t>xistieren Regionale Unterschiede und welche Faktoren führen zu den Unterschieden (z.B. Bevölkerungsdichte, Gesundheitssystem)</a:t>
            </a:r>
            <a:endParaRPr lang="de-DE" b="0" dirty="0"/>
          </a:p>
          <a:p>
            <a:pPr marL="342900" indent="-342900" algn="l" rtl="0">
              <a:buFont typeface="+mj-lt"/>
              <a:buAutoNum type="arabicPeriod"/>
            </a:pPr>
            <a:r>
              <a:rPr lang="de-DE" sz="1800" b="0" i="0" u="none" strike="noStrike" dirty="0">
                <a:effectLst/>
                <a:latin typeface="Arial" panose="020B0604020202020204" pitchFamily="34" charset="0"/>
              </a:rPr>
              <a:t>Gibt es eine Verbindung zwischen Impfquote und Infektionszahlen? (Impfstatus und Infektionsgeschehen analysieren)</a:t>
            </a:r>
            <a:endParaRPr lang="de-DE" b="0" i="0" u="none" strike="noStrike" dirty="0">
              <a:effectLst/>
            </a:endParaRPr>
          </a:p>
          <a:p>
            <a:br>
              <a:rPr lang="de-DE" dirty="0"/>
            </a:br>
            <a:br>
              <a:rPr lang="de-DE" dirty="0"/>
            </a:br>
            <a:endParaRPr lang="de-DE" dirty="0"/>
          </a:p>
        </p:txBody>
      </p:sp>
      <p:sp>
        <p:nvSpPr>
          <p:cNvPr id="3" name="Titel 2">
            <a:extLst>
              <a:ext uri="{FF2B5EF4-FFF2-40B4-BE49-F238E27FC236}">
                <a16:creationId xmlns:a16="http://schemas.microsoft.com/office/drawing/2014/main" id="{0A9BE941-284B-B37F-B1E6-22DBB723FBBF}"/>
              </a:ext>
            </a:extLst>
          </p:cNvPr>
          <p:cNvSpPr>
            <a:spLocks noGrp="1"/>
          </p:cNvSpPr>
          <p:nvPr>
            <p:ph type="title"/>
          </p:nvPr>
        </p:nvSpPr>
        <p:spPr>
          <a:xfrm>
            <a:off x="838200" y="612076"/>
            <a:ext cx="10515600" cy="1325563"/>
          </a:xfrm>
        </p:spPr>
        <p:txBody>
          <a:bodyPr/>
          <a:lstStyle/>
          <a:p>
            <a:r>
              <a:rPr lang="de-DE" dirty="0"/>
              <a:t>Annahmen</a:t>
            </a:r>
          </a:p>
        </p:txBody>
      </p:sp>
    </p:spTree>
    <p:extLst>
      <p:ext uri="{BB962C8B-B14F-4D97-AF65-F5344CB8AC3E}">
        <p14:creationId xmlns:p14="http://schemas.microsoft.com/office/powerpoint/2010/main" val="128617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D5573-67C8-EEA9-17FF-CA2378400FF5}"/>
            </a:ext>
          </a:extLst>
        </p:cNvPr>
        <p:cNvGrpSpPr/>
        <p:nvPr/>
      </p:nvGrpSpPr>
      <p:grpSpPr>
        <a:xfrm>
          <a:off x="0" y="0"/>
          <a:ext cx="0" cy="0"/>
          <a:chOff x="0" y="0"/>
          <a:chExt cx="0" cy="0"/>
        </a:xfrm>
      </p:grpSpPr>
      <p:sp>
        <p:nvSpPr>
          <p:cNvPr id="2" name="Untertitel 1">
            <a:extLst>
              <a:ext uri="{FF2B5EF4-FFF2-40B4-BE49-F238E27FC236}">
                <a16:creationId xmlns:a16="http://schemas.microsoft.com/office/drawing/2014/main" id="{E1150D2B-8370-CF9A-84DB-CC0F5852F60D}"/>
              </a:ext>
            </a:extLst>
          </p:cNvPr>
          <p:cNvSpPr>
            <a:spLocks noGrp="1"/>
          </p:cNvSpPr>
          <p:nvPr>
            <p:ph type="subTitle" idx="1"/>
          </p:nvPr>
        </p:nvSpPr>
        <p:spPr>
          <a:xfrm>
            <a:off x="838200" y="2129425"/>
            <a:ext cx="9829800" cy="4028817"/>
          </a:xfrm>
        </p:spPr>
        <p:txBody>
          <a:bodyPr/>
          <a:lstStyle/>
          <a:p>
            <a:pPr marL="457200" indent="-457200" algn="l">
              <a:buFont typeface="+mj-lt"/>
              <a:buAutoNum type="arabicPeriod"/>
            </a:pPr>
            <a:r>
              <a:rPr lang="de-DE" sz="1800" b="0" u="none" strike="noStrike" dirty="0">
                <a:effectLst/>
                <a:latin typeface="Arial" panose="020B0604020202020204" pitchFamily="34" charset="0"/>
              </a:rPr>
              <a:t>Datenimport und erste Übersicht</a:t>
            </a:r>
          </a:p>
          <a:p>
            <a:pPr marL="457200" indent="-457200" algn="l">
              <a:buFont typeface="+mj-lt"/>
              <a:buAutoNum type="arabicPeriod"/>
            </a:pPr>
            <a:r>
              <a:rPr lang="de-DE" sz="1800" b="0" i="1" u="none" strike="noStrike" dirty="0">
                <a:effectLst/>
                <a:latin typeface="Arial" panose="020B0604020202020204" pitchFamily="34" charset="0"/>
              </a:rPr>
              <a:t>Datenbereinigung</a:t>
            </a:r>
            <a:endParaRPr lang="de-DE" sz="1800" b="0" i="1" dirty="0"/>
          </a:p>
          <a:p>
            <a:pPr marL="457200" indent="-457200" algn="l">
              <a:buFont typeface="+mj-lt"/>
              <a:buAutoNum type="arabicPeriod"/>
            </a:pPr>
            <a:r>
              <a:rPr lang="de-DE" sz="1800" b="0" i="1" u="none" strike="noStrike" dirty="0">
                <a:effectLst/>
                <a:latin typeface="Arial" panose="020B0604020202020204" pitchFamily="34" charset="0"/>
              </a:rPr>
              <a:t>Neue Variablen erstellen</a:t>
            </a:r>
          </a:p>
          <a:p>
            <a:pPr marL="457200" indent="-457200" algn="l">
              <a:buFont typeface="+mj-lt"/>
              <a:buAutoNum type="arabicPeriod"/>
            </a:pPr>
            <a:r>
              <a:rPr lang="de-DE" sz="1800" b="0" i="1" u="none" strike="noStrike" dirty="0">
                <a:effectLst/>
                <a:latin typeface="Arial" panose="020B0604020202020204" pitchFamily="34" charset="0"/>
              </a:rPr>
              <a:t>Untersuchung der Verteilungen und Trends </a:t>
            </a:r>
            <a:endParaRPr lang="de-DE" sz="1800" b="0" i="1" dirty="0"/>
          </a:p>
          <a:p>
            <a:pPr marL="457200" indent="-457200" algn="l">
              <a:buFont typeface="+mj-lt"/>
              <a:buAutoNum type="arabicPeriod"/>
            </a:pPr>
            <a:r>
              <a:rPr lang="de-DE" sz="1800" b="0" i="1" u="none" strike="noStrike" dirty="0">
                <a:effectLst/>
                <a:latin typeface="Arial" panose="020B0604020202020204" pitchFamily="34" charset="0"/>
              </a:rPr>
              <a:t>Zeitreihenanalyse </a:t>
            </a:r>
          </a:p>
          <a:p>
            <a:pPr marL="457200" indent="-457200" algn="l">
              <a:buFont typeface="+mj-lt"/>
              <a:buAutoNum type="arabicPeriod"/>
            </a:pPr>
            <a:r>
              <a:rPr lang="de-DE" sz="1800" b="0" i="1" u="none" strike="noStrike" dirty="0">
                <a:effectLst/>
                <a:latin typeface="Arial" panose="020B0604020202020204" pitchFamily="34" charset="0"/>
              </a:rPr>
              <a:t>Korrelationen zwischen Variablen</a:t>
            </a:r>
            <a:endParaRPr lang="de-DE" sz="1800" b="0" i="1" dirty="0"/>
          </a:p>
          <a:p>
            <a:pPr marL="457200" indent="-457200" algn="l">
              <a:buFont typeface="+mj-lt"/>
              <a:buAutoNum type="arabicPeriod"/>
            </a:pPr>
            <a:r>
              <a:rPr lang="de-DE" sz="1800" b="0" i="1" u="none" strike="noStrike" dirty="0">
                <a:effectLst/>
                <a:latin typeface="Arial" panose="020B0604020202020204" pitchFamily="34" charset="0"/>
              </a:rPr>
              <a:t>Länder- und </a:t>
            </a:r>
            <a:r>
              <a:rPr lang="de-DE" sz="1800" b="0" i="1" u="none" strike="noStrike" dirty="0" err="1">
                <a:effectLst/>
                <a:latin typeface="Arial" panose="020B0604020202020204" pitchFamily="34" charset="0"/>
              </a:rPr>
              <a:t>Regionenvergleich</a:t>
            </a:r>
            <a:endParaRPr lang="de-DE" sz="1800" b="0" i="1" u="none" strike="noStrike" dirty="0">
              <a:effectLst/>
              <a:latin typeface="Arial" panose="020B0604020202020204" pitchFamily="34" charset="0"/>
            </a:endParaRPr>
          </a:p>
          <a:p>
            <a:pPr marL="457200" indent="-457200" algn="l">
              <a:buFont typeface="+mj-lt"/>
              <a:buAutoNum type="arabicPeriod"/>
            </a:pPr>
            <a:r>
              <a:rPr lang="de-DE" sz="1800" b="0" i="1" u="none" strike="noStrike" dirty="0">
                <a:effectLst/>
                <a:latin typeface="Arial" panose="020B0604020202020204" pitchFamily="34" charset="0"/>
              </a:rPr>
              <a:t>Impfstatus und Infektionsgeschehen analysieren</a:t>
            </a:r>
            <a:endParaRPr lang="de-DE" b="1" u="none" strike="noStrike" dirty="0">
              <a:effectLst/>
            </a:endParaRPr>
          </a:p>
          <a:p>
            <a:endParaRPr lang="de-DE" dirty="0"/>
          </a:p>
        </p:txBody>
      </p:sp>
      <p:sp>
        <p:nvSpPr>
          <p:cNvPr id="3" name="Titel 2">
            <a:extLst>
              <a:ext uri="{FF2B5EF4-FFF2-40B4-BE49-F238E27FC236}">
                <a16:creationId xmlns:a16="http://schemas.microsoft.com/office/drawing/2014/main" id="{8D3054D1-936A-2A2D-A810-4724C7080112}"/>
              </a:ext>
            </a:extLst>
          </p:cNvPr>
          <p:cNvSpPr>
            <a:spLocks noGrp="1"/>
          </p:cNvSpPr>
          <p:nvPr>
            <p:ph type="title"/>
          </p:nvPr>
        </p:nvSpPr>
        <p:spPr>
          <a:xfrm>
            <a:off x="838200" y="699758"/>
            <a:ext cx="10515600" cy="1325563"/>
          </a:xfrm>
        </p:spPr>
        <p:txBody>
          <a:bodyPr/>
          <a:lstStyle/>
          <a:p>
            <a:r>
              <a:rPr lang="de-DE" dirty="0"/>
              <a:t>Vorgehen</a:t>
            </a:r>
          </a:p>
        </p:txBody>
      </p:sp>
    </p:spTree>
    <p:extLst>
      <p:ext uri="{BB962C8B-B14F-4D97-AF65-F5344CB8AC3E}">
        <p14:creationId xmlns:p14="http://schemas.microsoft.com/office/powerpoint/2010/main" val="221826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714E2-0ECF-171B-B501-D5442C224B53}"/>
            </a:ext>
          </a:extLst>
        </p:cNvPr>
        <p:cNvGrpSpPr/>
        <p:nvPr/>
      </p:nvGrpSpPr>
      <p:grpSpPr>
        <a:xfrm>
          <a:off x="0" y="0"/>
          <a:ext cx="0" cy="0"/>
          <a:chOff x="0" y="0"/>
          <a:chExt cx="0" cy="0"/>
        </a:xfrm>
      </p:grpSpPr>
      <p:sp>
        <p:nvSpPr>
          <p:cNvPr id="2" name="Untertitel 1">
            <a:extLst>
              <a:ext uri="{FF2B5EF4-FFF2-40B4-BE49-F238E27FC236}">
                <a16:creationId xmlns:a16="http://schemas.microsoft.com/office/drawing/2014/main" id="{6F398FF7-E9F7-F60D-0751-260F65F292FC}"/>
              </a:ext>
            </a:extLst>
          </p:cNvPr>
          <p:cNvSpPr>
            <a:spLocks noGrp="1"/>
          </p:cNvSpPr>
          <p:nvPr>
            <p:ph type="subTitle" idx="1"/>
          </p:nvPr>
        </p:nvSpPr>
        <p:spPr/>
        <p:txBody>
          <a:bodyPr/>
          <a:lstStyle/>
          <a:p>
            <a:endParaRPr lang="de-DE"/>
          </a:p>
        </p:txBody>
      </p:sp>
      <p:sp>
        <p:nvSpPr>
          <p:cNvPr id="3" name="Titel 2">
            <a:extLst>
              <a:ext uri="{FF2B5EF4-FFF2-40B4-BE49-F238E27FC236}">
                <a16:creationId xmlns:a16="http://schemas.microsoft.com/office/drawing/2014/main" id="{BB13BD21-CC8B-A39A-5E8A-DBD85BE4BBFF}"/>
              </a:ext>
            </a:extLst>
          </p:cNvPr>
          <p:cNvSpPr>
            <a:spLocks noGrp="1"/>
          </p:cNvSpPr>
          <p:nvPr>
            <p:ph type="title"/>
          </p:nvPr>
        </p:nvSpPr>
        <p:spPr>
          <a:xfrm>
            <a:off x="838200" y="912701"/>
            <a:ext cx="10515600" cy="1325563"/>
          </a:xfrm>
        </p:spPr>
        <p:txBody>
          <a:bodyPr/>
          <a:lstStyle/>
          <a:p>
            <a:r>
              <a:rPr lang="de-DE" dirty="0"/>
              <a:t>Prognosen</a:t>
            </a:r>
          </a:p>
        </p:txBody>
      </p:sp>
    </p:spTree>
    <p:extLst>
      <p:ext uri="{BB962C8B-B14F-4D97-AF65-F5344CB8AC3E}">
        <p14:creationId xmlns:p14="http://schemas.microsoft.com/office/powerpoint/2010/main" val="48801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B46F6-C3B5-D78C-0C1B-9DBEF3CE43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A8B5A4B-F6F3-6F78-3153-D3ACDF90B21E}"/>
              </a:ext>
            </a:extLst>
          </p:cNvPr>
          <p:cNvSpPr>
            <a:spLocks noGrp="1"/>
          </p:cNvSpPr>
          <p:nvPr>
            <p:ph type="ctrTitle"/>
          </p:nvPr>
        </p:nvSpPr>
        <p:spPr>
          <a:xfrm>
            <a:off x="466725" y="2803922"/>
            <a:ext cx="11258550" cy="1250156"/>
          </a:xfrm>
        </p:spPr>
        <p:txBody>
          <a:bodyPr>
            <a:normAutofit/>
          </a:bodyPr>
          <a:lstStyle/>
          <a:p>
            <a:pPr algn="ctr"/>
            <a:r>
              <a:rPr lang="de-DE" sz="3600" dirty="0"/>
              <a:t>Vielen Dank für Eure Aufmerksamkeit</a:t>
            </a:r>
          </a:p>
        </p:txBody>
      </p:sp>
    </p:spTree>
    <p:extLst>
      <p:ext uri="{BB962C8B-B14F-4D97-AF65-F5344CB8AC3E}">
        <p14:creationId xmlns:p14="http://schemas.microsoft.com/office/powerpoint/2010/main" val="56749722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306</Words>
  <Application>Microsoft Macintosh PowerPoint</Application>
  <PresentationFormat>Breitbild</PresentationFormat>
  <Paragraphs>39</Paragraphs>
  <Slides>9</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9</vt:i4>
      </vt:variant>
    </vt:vector>
  </HeadingPairs>
  <TitlesOfParts>
    <vt:vector size="12" baseType="lpstr">
      <vt:lpstr>Aptos</vt:lpstr>
      <vt:lpstr>Arial</vt:lpstr>
      <vt:lpstr>Office</vt:lpstr>
      <vt:lpstr>Analysis von Covid-Erkrankungen und Impfungen und deren Implikationen für unsere Zukunft</vt:lpstr>
      <vt:lpstr>PowerPoint-Präsentation</vt:lpstr>
      <vt:lpstr>PowerPoint-Präsentation</vt:lpstr>
      <vt:lpstr>Motivation</vt:lpstr>
      <vt:lpstr>Data</vt:lpstr>
      <vt:lpstr>Annahmen</vt:lpstr>
      <vt:lpstr>Vorgehen</vt:lpstr>
      <vt:lpstr>Prognosen</vt:lpstr>
      <vt:lpstr>Vielen Dank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Aleksandra Kieler</dc:creator>
  <cp:lastModifiedBy>Aleksandra Kieler</cp:lastModifiedBy>
  <cp:revision>3</cp:revision>
  <dcterms:created xsi:type="dcterms:W3CDTF">2024-11-14T00:22:08Z</dcterms:created>
  <dcterms:modified xsi:type="dcterms:W3CDTF">2024-11-14T01:09:25Z</dcterms:modified>
</cp:coreProperties>
</file>