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1.xml" ContentType="application/vnd.openxmlformats-officedocument.drawingml.chart+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6.png" ContentType="image/png"/>
  <Override PartName="/ppt/media/image1.gif" ContentType="image/gif"/>
  <Override PartName="/ppt/media/image2.png" ContentType="image/png"/>
  <Override PartName="/ppt/media/image4.jpeg" ContentType="image/jpeg"/>
  <Override PartName="/ppt/media/image3.png" ContentType="image/png"/>
  <Override PartName="/ppt/media/image5.png" ContentType="image/png"/>
  <Override PartName="/ppt/media/image7.png" ContentType="image/png"/>
  <Override PartName="/ppt/media/image8.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plotArea>
      <c:spPr>
        <a:noFill/>
        <a:ln>
          <a:noFill/>
        </a:ln>
      </c:spPr>
    </c:plotArea>
    <c:plotVisOnly val="1"/>
    <c:dispBlanksAs val="gap"/>
  </c:chart>
  <c:spPr>
    <a:no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89"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91"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02"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04"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08"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10"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111"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15"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116"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18"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119"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120"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121"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122"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123"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29"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31"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33"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134"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38"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39"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140"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42"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44"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46"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47"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48"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50"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151"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54"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55"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156"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58"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159"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160"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161"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162"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163"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7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73"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75"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176"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80"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81"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182"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84"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86"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89"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90"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92"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193"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95"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96"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197"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198"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200"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201"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202"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203"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204"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205"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21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215" name="PlaceHolder 2"/>
          <p:cNvSpPr>
            <a:spLocks noGrp="1"/>
          </p:cNvSpPr>
          <p:nvPr>
            <p:ph type="body"/>
          </p:nvPr>
        </p:nvSpPr>
        <p:spPr>
          <a:xfrm>
            <a:off x="609480" y="1604520"/>
            <a:ext cx="1097244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217"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218"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0"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tr-T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222"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223"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224"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226"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227"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228"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230"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231"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232"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tr-TR"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234" name="PlaceHolder 2"/>
          <p:cNvSpPr>
            <a:spLocks noGrp="1"/>
          </p:cNvSpPr>
          <p:nvPr>
            <p:ph type="body"/>
          </p:nvPr>
        </p:nvSpPr>
        <p:spPr>
          <a:xfrm>
            <a:off x="609480" y="1604520"/>
            <a:ext cx="10972440" cy="1896840"/>
          </a:xfrm>
          <a:prstGeom prst="rect">
            <a:avLst/>
          </a:prstGeom>
        </p:spPr>
        <p:txBody>
          <a:bodyPr lIns="0" rIns="0" tIns="0" bIns="0">
            <a:normAutofit/>
          </a:bodyPr>
          <a:p>
            <a:endParaRPr b="0" lang="tr-TR" sz="3200" spc="-1" strike="noStrike">
              <a:latin typeface="Arial"/>
            </a:endParaRPr>
          </a:p>
        </p:txBody>
      </p:sp>
      <p:sp>
        <p:nvSpPr>
          <p:cNvPr id="235" name="PlaceHolder 3"/>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237"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238"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239" name="PlaceHolder 4"/>
          <p:cNvSpPr>
            <a:spLocks noGrp="1"/>
          </p:cNvSpPr>
          <p:nvPr>
            <p:ph type="body"/>
          </p:nvPr>
        </p:nvSpPr>
        <p:spPr>
          <a:xfrm>
            <a:off x="609480" y="3682080"/>
            <a:ext cx="5354280" cy="1896840"/>
          </a:xfrm>
          <a:prstGeom prst="rect">
            <a:avLst/>
          </a:prstGeom>
        </p:spPr>
        <p:txBody>
          <a:bodyPr lIns="0" rIns="0" tIns="0" bIns="0">
            <a:normAutofit/>
          </a:bodyPr>
          <a:p>
            <a:endParaRPr b="0" lang="tr-TR" sz="3200" spc="-1" strike="noStrike">
              <a:latin typeface="Arial"/>
            </a:endParaRPr>
          </a:p>
        </p:txBody>
      </p:sp>
      <p:sp>
        <p:nvSpPr>
          <p:cNvPr id="240" name="PlaceHolder 5"/>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242" name="PlaceHolder 2"/>
          <p:cNvSpPr>
            <a:spLocks noGrp="1"/>
          </p:cNvSpPr>
          <p:nvPr>
            <p:ph type="body"/>
          </p:nvPr>
        </p:nvSpPr>
        <p:spPr>
          <a:xfrm>
            <a:off x="609480" y="1604520"/>
            <a:ext cx="3533040" cy="1896840"/>
          </a:xfrm>
          <a:prstGeom prst="rect">
            <a:avLst/>
          </a:prstGeom>
        </p:spPr>
        <p:txBody>
          <a:bodyPr lIns="0" rIns="0" tIns="0" bIns="0">
            <a:normAutofit/>
          </a:bodyPr>
          <a:p>
            <a:endParaRPr b="0" lang="tr-TR" sz="3200" spc="-1" strike="noStrike">
              <a:latin typeface="Arial"/>
            </a:endParaRPr>
          </a:p>
        </p:txBody>
      </p:sp>
      <p:sp>
        <p:nvSpPr>
          <p:cNvPr id="243" name="PlaceHolder 3"/>
          <p:cNvSpPr>
            <a:spLocks noGrp="1"/>
          </p:cNvSpPr>
          <p:nvPr>
            <p:ph type="body"/>
          </p:nvPr>
        </p:nvSpPr>
        <p:spPr>
          <a:xfrm>
            <a:off x="4319640" y="1604520"/>
            <a:ext cx="3533040" cy="1896840"/>
          </a:xfrm>
          <a:prstGeom prst="rect">
            <a:avLst/>
          </a:prstGeom>
        </p:spPr>
        <p:txBody>
          <a:bodyPr lIns="0" rIns="0" tIns="0" bIns="0">
            <a:normAutofit/>
          </a:bodyPr>
          <a:p>
            <a:endParaRPr b="0" lang="tr-TR" sz="3200" spc="-1" strike="noStrike">
              <a:latin typeface="Arial"/>
            </a:endParaRPr>
          </a:p>
        </p:txBody>
      </p:sp>
      <p:sp>
        <p:nvSpPr>
          <p:cNvPr id="244" name="PlaceHolder 4"/>
          <p:cNvSpPr>
            <a:spLocks noGrp="1"/>
          </p:cNvSpPr>
          <p:nvPr>
            <p:ph type="body"/>
          </p:nvPr>
        </p:nvSpPr>
        <p:spPr>
          <a:xfrm>
            <a:off x="8029800" y="1604520"/>
            <a:ext cx="3533040" cy="1896840"/>
          </a:xfrm>
          <a:prstGeom prst="rect">
            <a:avLst/>
          </a:prstGeom>
        </p:spPr>
        <p:txBody>
          <a:bodyPr lIns="0" rIns="0" tIns="0" bIns="0">
            <a:normAutofit/>
          </a:bodyPr>
          <a:p>
            <a:endParaRPr b="0" lang="tr-TR" sz="3200" spc="-1" strike="noStrike">
              <a:latin typeface="Arial"/>
            </a:endParaRPr>
          </a:p>
        </p:txBody>
      </p:sp>
      <p:sp>
        <p:nvSpPr>
          <p:cNvPr id="245" name="PlaceHolder 5"/>
          <p:cNvSpPr>
            <a:spLocks noGrp="1"/>
          </p:cNvSpPr>
          <p:nvPr>
            <p:ph type="body"/>
          </p:nvPr>
        </p:nvSpPr>
        <p:spPr>
          <a:xfrm>
            <a:off x="609480" y="3682080"/>
            <a:ext cx="3533040" cy="1896840"/>
          </a:xfrm>
          <a:prstGeom prst="rect">
            <a:avLst/>
          </a:prstGeom>
        </p:spPr>
        <p:txBody>
          <a:bodyPr lIns="0" rIns="0" tIns="0" bIns="0">
            <a:normAutofit/>
          </a:bodyPr>
          <a:p>
            <a:endParaRPr b="0" lang="tr-TR" sz="3200" spc="-1" strike="noStrike">
              <a:latin typeface="Arial"/>
            </a:endParaRPr>
          </a:p>
        </p:txBody>
      </p:sp>
      <p:sp>
        <p:nvSpPr>
          <p:cNvPr id="246" name="PlaceHolder 6"/>
          <p:cNvSpPr>
            <a:spLocks noGrp="1"/>
          </p:cNvSpPr>
          <p:nvPr>
            <p:ph type="body"/>
          </p:nvPr>
        </p:nvSpPr>
        <p:spPr>
          <a:xfrm>
            <a:off x="4319640" y="3682080"/>
            <a:ext cx="3533040" cy="1896840"/>
          </a:xfrm>
          <a:prstGeom prst="rect">
            <a:avLst/>
          </a:prstGeom>
        </p:spPr>
        <p:txBody>
          <a:bodyPr lIns="0" rIns="0" tIns="0" bIns="0">
            <a:normAutofit/>
          </a:bodyPr>
          <a:p>
            <a:endParaRPr b="0" lang="tr-TR" sz="3200" spc="-1" strike="noStrike">
              <a:latin typeface="Arial"/>
            </a:endParaRPr>
          </a:p>
        </p:txBody>
      </p:sp>
      <p:sp>
        <p:nvSpPr>
          <p:cNvPr id="247" name="PlaceHolder 7"/>
          <p:cNvSpPr>
            <a:spLocks noGrp="1"/>
          </p:cNvSpPr>
          <p:nvPr>
            <p:ph type="body"/>
          </p:nvPr>
        </p:nvSpPr>
        <p:spPr>
          <a:xfrm>
            <a:off x="8029800" y="3682080"/>
            <a:ext cx="353304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tr-TR"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tr-T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tr-TR"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tr-TR"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tr-TR"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tr-T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62b4c6"/>
        </a:solidFill>
      </p:bgPr>
    </p:bg>
    <p:spTree>
      <p:nvGrpSpPr>
        <p:cNvPr id="1" name=""/>
        <p:cNvGrpSpPr/>
        <p:nvPr/>
      </p:nvGrpSpPr>
      <p:grpSpPr>
        <a:xfrm>
          <a:off x="0" y="0"/>
          <a:ext cx="0" cy="0"/>
          <a:chOff x="0" y="0"/>
          <a:chExt cx="0" cy="0"/>
        </a:xfrm>
      </p:grpSpPr>
      <p:sp>
        <p:nvSpPr>
          <p:cNvPr id="0" name="CustomShape 1" hidden="1"/>
          <p:cNvSpPr/>
          <p:nvPr/>
        </p:nvSpPr>
        <p:spPr>
          <a:xfrm>
            <a:off x="0" y="0"/>
            <a:ext cx="885240" cy="6857280"/>
          </a:xfrm>
          <a:custGeom>
            <a:avLst/>
            <a:gdLst/>
            <a:ahLst/>
            <a:rect l="l" t="t"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b082e"/>
          </a:solidFill>
          <a:ln>
            <a:noFill/>
          </a:ln>
        </p:spPr>
        <p:style>
          <a:lnRef idx="0"/>
          <a:fillRef idx="0"/>
          <a:effectRef idx="0"/>
          <a:fontRef idx="minor"/>
        </p:style>
      </p:sp>
      <p:sp>
        <p:nvSpPr>
          <p:cNvPr id="1" name="CustomShape 2" hidden="1"/>
          <p:cNvSpPr/>
          <p:nvPr/>
        </p:nvSpPr>
        <p:spPr>
          <a:xfrm>
            <a:off x="11908440" y="0"/>
            <a:ext cx="282600" cy="6857280"/>
          </a:xfrm>
          <a:prstGeom prst="rect">
            <a:avLst/>
          </a:prstGeom>
          <a:solidFill>
            <a:srgbClr val="62b4c6"/>
          </a:solidFill>
          <a:ln w="12600">
            <a:noFill/>
          </a:ln>
        </p:spPr>
        <p:style>
          <a:lnRef idx="0"/>
          <a:fillRef idx="0"/>
          <a:effectRef idx="0"/>
          <a:fontRef idx="minor"/>
        </p:style>
      </p:sp>
      <p:sp>
        <p:nvSpPr>
          <p:cNvPr id="2" name="CustomShape 3"/>
          <p:cNvSpPr/>
          <p:nvPr/>
        </p:nvSpPr>
        <p:spPr>
          <a:xfrm>
            <a:off x="3557160" y="631080"/>
            <a:ext cx="5234760" cy="5228640"/>
          </a:xfrm>
          <a:custGeom>
            <a:avLst/>
            <a:gdLst/>
            <a:ahLst/>
            <a:rect l="l" t="t"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rgbClr val="f3f3f2"/>
          </a:solidFill>
          <a:ln>
            <a:noFill/>
          </a:ln>
        </p:spPr>
        <p:style>
          <a:lnRef idx="0"/>
          <a:fillRef idx="0"/>
          <a:effectRef idx="0"/>
          <a:fontRef idx="minor"/>
        </p:style>
      </p:sp>
      <p:sp>
        <p:nvSpPr>
          <p:cNvPr id="3" name="CustomShape 4"/>
          <p:cNvSpPr/>
          <p:nvPr/>
        </p:nvSpPr>
        <p:spPr>
          <a:xfrm>
            <a:off x="0" y="0"/>
            <a:ext cx="282600" cy="6857280"/>
          </a:xfrm>
          <a:prstGeom prst="rect">
            <a:avLst/>
          </a:prstGeom>
          <a:solidFill>
            <a:srgbClr val="0b082e"/>
          </a:solidFill>
          <a:ln w="12600">
            <a:noFill/>
          </a:ln>
        </p:spPr>
        <p:style>
          <a:lnRef idx="0"/>
          <a:fillRef idx="0"/>
          <a:effectRef idx="0"/>
          <a:fontRef idx="minor"/>
        </p:style>
      </p:sp>
      <p:sp>
        <p:nvSpPr>
          <p:cNvPr id="4" name="PlaceHolder 5"/>
          <p:cNvSpPr>
            <a:spLocks noGrp="1"/>
          </p:cNvSpPr>
          <p:nvPr>
            <p:ph type="title"/>
          </p:nvPr>
        </p:nvSpPr>
        <p:spPr>
          <a:xfrm>
            <a:off x="8337960" y="482400"/>
            <a:ext cx="3091320" cy="1145160"/>
          </a:xfrm>
          <a:prstGeom prst="rect">
            <a:avLst/>
          </a:prstGeom>
        </p:spPr>
        <p:txBody>
          <a:bodyPr lIns="0" rIns="0" tIns="0" bIns="0" anchor="ctr">
            <a:spAutoFit/>
          </a:bodyPr>
          <a:p>
            <a:r>
              <a:rPr b="0" lang="tr-TR" sz="1800" spc="-1" strike="noStrike">
                <a:latin typeface="Arial"/>
              </a:rPr>
              <a:t>Ana başlık metnini düzenlemek için tıklayın</a:t>
            </a:r>
            <a:endParaRPr b="0" lang="tr-TR" sz="1800" spc="-1" strike="noStrike">
              <a:latin typeface="Arial"/>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f3f2"/>
        </a:solidFill>
      </p:bgPr>
    </p:bg>
    <p:spTree>
      <p:nvGrpSpPr>
        <p:cNvPr id="1" name=""/>
        <p:cNvGrpSpPr/>
        <p:nvPr/>
      </p:nvGrpSpPr>
      <p:grpSpPr>
        <a:xfrm>
          <a:off x="0" y="0"/>
          <a:ext cx="0" cy="0"/>
          <a:chOff x="0" y="0"/>
          <a:chExt cx="0" cy="0"/>
        </a:xfrm>
      </p:grpSpPr>
      <p:sp>
        <p:nvSpPr>
          <p:cNvPr id="42" name="CustomShape 1"/>
          <p:cNvSpPr/>
          <p:nvPr/>
        </p:nvSpPr>
        <p:spPr>
          <a:xfrm>
            <a:off x="0" y="0"/>
            <a:ext cx="885240" cy="6857280"/>
          </a:xfrm>
          <a:custGeom>
            <a:avLst/>
            <a:gdLst/>
            <a:ahLst/>
            <a:rect l="l" t="t"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b082e"/>
          </a:solidFill>
          <a:ln>
            <a:noFill/>
          </a:ln>
        </p:spPr>
        <p:style>
          <a:lnRef idx="0"/>
          <a:fillRef idx="0"/>
          <a:effectRef idx="0"/>
          <a:fontRef idx="minor"/>
        </p:style>
      </p:sp>
      <p:sp>
        <p:nvSpPr>
          <p:cNvPr id="43" name="CustomShape 2"/>
          <p:cNvSpPr/>
          <p:nvPr/>
        </p:nvSpPr>
        <p:spPr>
          <a:xfrm>
            <a:off x="11908440" y="0"/>
            <a:ext cx="282600" cy="6857280"/>
          </a:xfrm>
          <a:prstGeom prst="rect">
            <a:avLst/>
          </a:prstGeom>
          <a:solidFill>
            <a:srgbClr val="62b4c6"/>
          </a:solidFill>
          <a:ln w="12600">
            <a:noFill/>
          </a:ln>
        </p:spPr>
        <p:style>
          <a:lnRef idx="0"/>
          <a:fillRef idx="0"/>
          <a:effectRef idx="0"/>
          <a:fontRef idx="minor"/>
        </p:style>
      </p:sp>
      <p:sp>
        <p:nvSpPr>
          <p:cNvPr id="44"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tr-TR" sz="4400" spc="-1" strike="noStrike">
                <a:latin typeface="Arial"/>
              </a:rPr>
              <a:t>Ana başlık metnini düzenlemek için tıklayın</a:t>
            </a:r>
            <a:endParaRPr b="0" lang="tr-TR" sz="4400" spc="-1" strike="noStrike">
              <a:latin typeface="Arial"/>
            </a:endParaRPr>
          </a:p>
        </p:txBody>
      </p:sp>
      <p:sp>
        <p:nvSpPr>
          <p:cNvPr id="4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f3f2"/>
        </a:solidFill>
      </p:bgPr>
    </p:bg>
    <p:spTree>
      <p:nvGrpSpPr>
        <p:cNvPr id="1" name=""/>
        <p:cNvGrpSpPr/>
        <p:nvPr/>
      </p:nvGrpSpPr>
      <p:grpSpPr>
        <a:xfrm>
          <a:off x="0" y="0"/>
          <a:ext cx="0" cy="0"/>
          <a:chOff x="0" y="0"/>
          <a:chExt cx="0" cy="0"/>
        </a:xfrm>
      </p:grpSpPr>
      <p:sp>
        <p:nvSpPr>
          <p:cNvPr id="82" name="CustomShape 1" hidden="1"/>
          <p:cNvSpPr/>
          <p:nvPr/>
        </p:nvSpPr>
        <p:spPr>
          <a:xfrm>
            <a:off x="0" y="0"/>
            <a:ext cx="885240" cy="6857280"/>
          </a:xfrm>
          <a:custGeom>
            <a:avLst/>
            <a:gdLst/>
            <a:ahLst/>
            <a:rect l="l" t="t"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a:noFill/>
          </a:ln>
        </p:spPr>
        <p:style>
          <a:lnRef idx="0"/>
          <a:fillRef idx="0"/>
          <a:effectRef idx="0"/>
          <a:fontRef idx="minor"/>
        </p:style>
      </p:sp>
      <p:sp>
        <p:nvSpPr>
          <p:cNvPr id="83" name="CustomShape 2" hidden="1"/>
          <p:cNvSpPr/>
          <p:nvPr/>
        </p:nvSpPr>
        <p:spPr>
          <a:xfrm>
            <a:off x="11908440" y="0"/>
            <a:ext cx="28260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4" name="CustomShape 3"/>
          <p:cNvSpPr/>
          <p:nvPr/>
        </p:nvSpPr>
        <p:spPr>
          <a:xfrm>
            <a:off x="7389720" y="0"/>
            <a:ext cx="4801320" cy="6857280"/>
          </a:xfrm>
          <a:custGeom>
            <a:avLst/>
            <a:gdLst/>
            <a:ahLst/>
            <a:rect l="l" t="t"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a:noFill/>
          </a:ln>
        </p:spPr>
        <p:style>
          <a:lnRef idx="0"/>
          <a:fillRef idx="0"/>
          <a:effectRef idx="0"/>
          <a:fontRef idx="minor"/>
        </p:style>
      </p:sp>
      <p:sp>
        <p:nvSpPr>
          <p:cNvPr id="85" name="CustomShape 4"/>
          <p:cNvSpPr/>
          <p:nvPr/>
        </p:nvSpPr>
        <p:spPr>
          <a:xfrm>
            <a:off x="0" y="0"/>
            <a:ext cx="28260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6"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tr-TR" sz="4400" spc="-1" strike="noStrike">
                <a:latin typeface="Arial"/>
              </a:rPr>
              <a:t>Ana başlık metnini düzenlemek için tıklayın</a:t>
            </a:r>
            <a:endParaRPr b="0" lang="tr-TR" sz="4400" spc="-1" strike="noStrike">
              <a:latin typeface="Arial"/>
            </a:endParaRPr>
          </a:p>
        </p:txBody>
      </p:sp>
      <p:sp>
        <p:nvSpPr>
          <p:cNvPr id="87"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f3f2"/>
        </a:solidFill>
      </p:bgPr>
    </p:bg>
    <p:spTree>
      <p:nvGrpSpPr>
        <p:cNvPr id="1" name=""/>
        <p:cNvGrpSpPr/>
        <p:nvPr/>
      </p:nvGrpSpPr>
      <p:grpSpPr>
        <a:xfrm>
          <a:off x="0" y="0"/>
          <a:ext cx="0" cy="0"/>
          <a:chOff x="0" y="0"/>
          <a:chExt cx="0" cy="0"/>
        </a:xfrm>
      </p:grpSpPr>
      <p:sp>
        <p:nvSpPr>
          <p:cNvPr id="124" name="CustomShape 1"/>
          <p:cNvSpPr/>
          <p:nvPr/>
        </p:nvSpPr>
        <p:spPr>
          <a:xfrm>
            <a:off x="0" y="0"/>
            <a:ext cx="885240" cy="6857280"/>
          </a:xfrm>
          <a:custGeom>
            <a:avLst/>
            <a:gdLst/>
            <a:ahLst/>
            <a:rect l="l" t="t"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b082e"/>
          </a:solidFill>
          <a:ln>
            <a:noFill/>
          </a:ln>
        </p:spPr>
        <p:style>
          <a:lnRef idx="0"/>
          <a:fillRef idx="0"/>
          <a:effectRef idx="0"/>
          <a:fontRef idx="minor"/>
        </p:style>
      </p:sp>
      <p:sp>
        <p:nvSpPr>
          <p:cNvPr id="125" name="CustomShape 2"/>
          <p:cNvSpPr/>
          <p:nvPr/>
        </p:nvSpPr>
        <p:spPr>
          <a:xfrm>
            <a:off x="11908440" y="0"/>
            <a:ext cx="282600" cy="6857280"/>
          </a:xfrm>
          <a:prstGeom prst="rect">
            <a:avLst/>
          </a:prstGeom>
          <a:solidFill>
            <a:srgbClr val="62b4c6"/>
          </a:solidFill>
          <a:ln w="12600">
            <a:noFill/>
          </a:ln>
        </p:spPr>
        <p:style>
          <a:lnRef idx="0"/>
          <a:fillRef idx="0"/>
          <a:effectRef idx="0"/>
          <a:fontRef idx="minor"/>
        </p:style>
      </p:sp>
      <p:sp>
        <p:nvSpPr>
          <p:cNvPr id="126" name="PlaceHolder 3"/>
          <p:cNvSpPr>
            <a:spLocks noGrp="1"/>
          </p:cNvSpPr>
          <p:nvPr>
            <p:ph type="title"/>
          </p:nvPr>
        </p:nvSpPr>
        <p:spPr>
          <a:xfrm>
            <a:off x="8337960" y="482400"/>
            <a:ext cx="3091320" cy="1145160"/>
          </a:xfrm>
          <a:prstGeom prst="rect">
            <a:avLst/>
          </a:prstGeom>
        </p:spPr>
        <p:txBody>
          <a:bodyPr lIns="0" rIns="0" tIns="0" bIns="0" anchor="ctr">
            <a:spAutoFit/>
          </a:bodyPr>
          <a:p>
            <a:r>
              <a:rPr b="0" lang="tr-TR" sz="1800" spc="-1" strike="noStrike">
                <a:latin typeface="Arial"/>
              </a:rPr>
              <a:t>Ana başlık metnini düzenlemek için tıklayın</a:t>
            </a:r>
            <a:endParaRPr b="0" lang="tr-TR" sz="1800" spc="-1" strike="noStrike">
              <a:latin typeface="Arial"/>
            </a:endParaRPr>
          </a:p>
        </p:txBody>
      </p:sp>
      <p:sp>
        <p:nvSpPr>
          <p:cNvPr id="127"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f3f2"/>
        </a:solidFill>
      </p:bgPr>
    </p:bg>
    <p:spTree>
      <p:nvGrpSpPr>
        <p:cNvPr id="1" name=""/>
        <p:cNvGrpSpPr/>
        <p:nvPr/>
      </p:nvGrpSpPr>
      <p:grpSpPr>
        <a:xfrm>
          <a:off x="0" y="0"/>
          <a:ext cx="0" cy="0"/>
          <a:chOff x="0" y="0"/>
          <a:chExt cx="0" cy="0"/>
        </a:xfrm>
      </p:grpSpPr>
      <p:sp>
        <p:nvSpPr>
          <p:cNvPr id="164" name="CustomShape 1" hidden="1"/>
          <p:cNvSpPr/>
          <p:nvPr/>
        </p:nvSpPr>
        <p:spPr>
          <a:xfrm>
            <a:off x="0" y="0"/>
            <a:ext cx="885240" cy="6857280"/>
          </a:xfrm>
          <a:custGeom>
            <a:avLst/>
            <a:gdLst/>
            <a:ahLst/>
            <a:rect l="l" t="t"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b082e"/>
          </a:solidFill>
          <a:ln>
            <a:noFill/>
          </a:ln>
        </p:spPr>
        <p:style>
          <a:lnRef idx="0"/>
          <a:fillRef idx="0"/>
          <a:effectRef idx="0"/>
          <a:fontRef idx="minor"/>
        </p:style>
      </p:sp>
      <p:sp>
        <p:nvSpPr>
          <p:cNvPr id="165" name="CustomShape 2" hidden="1"/>
          <p:cNvSpPr/>
          <p:nvPr/>
        </p:nvSpPr>
        <p:spPr>
          <a:xfrm>
            <a:off x="11908440" y="0"/>
            <a:ext cx="282600" cy="6857280"/>
          </a:xfrm>
          <a:prstGeom prst="rect">
            <a:avLst/>
          </a:prstGeom>
          <a:solidFill>
            <a:srgbClr val="62b4c6"/>
          </a:solidFill>
          <a:ln w="12600">
            <a:noFill/>
          </a:ln>
        </p:spPr>
        <p:style>
          <a:lnRef idx="0"/>
          <a:fillRef idx="0"/>
          <a:effectRef idx="0"/>
          <a:fontRef idx="minor"/>
        </p:style>
      </p:sp>
      <p:sp>
        <p:nvSpPr>
          <p:cNvPr id="166" name="CustomShape 3"/>
          <p:cNvSpPr/>
          <p:nvPr/>
        </p:nvSpPr>
        <p:spPr>
          <a:xfrm>
            <a:off x="7389720" y="0"/>
            <a:ext cx="4801320" cy="6857280"/>
          </a:xfrm>
          <a:custGeom>
            <a:avLst/>
            <a:gdLst/>
            <a:ahLst/>
            <a:rect l="l" t="t"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rgbClr val="0b082e"/>
          </a:solidFill>
          <a:ln>
            <a:noFill/>
          </a:ln>
        </p:spPr>
        <p:style>
          <a:lnRef idx="0"/>
          <a:fillRef idx="0"/>
          <a:effectRef idx="0"/>
          <a:fontRef idx="minor"/>
        </p:style>
      </p:sp>
      <p:sp>
        <p:nvSpPr>
          <p:cNvPr id="167" name="CustomShape 4"/>
          <p:cNvSpPr/>
          <p:nvPr/>
        </p:nvSpPr>
        <p:spPr>
          <a:xfrm>
            <a:off x="0" y="0"/>
            <a:ext cx="282600" cy="6857280"/>
          </a:xfrm>
          <a:prstGeom prst="rect">
            <a:avLst/>
          </a:prstGeom>
          <a:solidFill>
            <a:srgbClr val="62b4c6"/>
          </a:solidFill>
          <a:ln w="12600">
            <a:noFill/>
          </a:ln>
        </p:spPr>
        <p:style>
          <a:lnRef idx="0"/>
          <a:fillRef idx="0"/>
          <a:effectRef idx="0"/>
          <a:fontRef idx="minor"/>
        </p:style>
      </p:sp>
      <p:sp>
        <p:nvSpPr>
          <p:cNvPr id="168"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tr-TR" sz="4400" spc="-1" strike="noStrike">
                <a:latin typeface="Arial"/>
              </a:rPr>
              <a:t>Ana başlık metnini düzenlemek için tıklayın</a:t>
            </a:r>
            <a:endParaRPr b="0" lang="tr-TR" sz="4400" spc="-1" strike="noStrike">
              <a:latin typeface="Arial"/>
            </a:endParaRPr>
          </a:p>
        </p:txBody>
      </p:sp>
      <p:sp>
        <p:nvSpPr>
          <p:cNvPr id="169"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f3f2"/>
        </a:solidFill>
      </p:bgPr>
    </p:bg>
    <p:spTree>
      <p:nvGrpSpPr>
        <p:cNvPr id="1" name=""/>
        <p:cNvGrpSpPr/>
        <p:nvPr/>
      </p:nvGrpSpPr>
      <p:grpSpPr>
        <a:xfrm>
          <a:off x="0" y="0"/>
          <a:ext cx="0" cy="0"/>
          <a:chOff x="0" y="0"/>
          <a:chExt cx="0" cy="0"/>
        </a:xfrm>
      </p:grpSpPr>
      <p:sp>
        <p:nvSpPr>
          <p:cNvPr id="206" name="CustomShape 1" hidden="1"/>
          <p:cNvSpPr/>
          <p:nvPr/>
        </p:nvSpPr>
        <p:spPr>
          <a:xfrm>
            <a:off x="0" y="0"/>
            <a:ext cx="885240" cy="6857280"/>
          </a:xfrm>
          <a:custGeom>
            <a:avLst/>
            <a:gdLst/>
            <a:ahLst/>
            <a:rect l="l" t="t"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0b082e"/>
          </a:solidFill>
          <a:ln>
            <a:noFill/>
          </a:ln>
        </p:spPr>
        <p:style>
          <a:lnRef idx="0"/>
          <a:fillRef idx="0"/>
          <a:effectRef idx="0"/>
          <a:fontRef idx="minor"/>
        </p:style>
      </p:sp>
      <p:sp>
        <p:nvSpPr>
          <p:cNvPr id="207" name="CustomShape 2" hidden="1"/>
          <p:cNvSpPr/>
          <p:nvPr/>
        </p:nvSpPr>
        <p:spPr>
          <a:xfrm>
            <a:off x="11908440" y="0"/>
            <a:ext cx="282600" cy="6857280"/>
          </a:xfrm>
          <a:prstGeom prst="rect">
            <a:avLst/>
          </a:prstGeom>
          <a:solidFill>
            <a:srgbClr val="62b4c6"/>
          </a:solidFill>
          <a:ln w="12600">
            <a:noFill/>
          </a:ln>
        </p:spPr>
        <p:style>
          <a:lnRef idx="0"/>
          <a:fillRef idx="0"/>
          <a:effectRef idx="0"/>
          <a:fontRef idx="minor"/>
        </p:style>
      </p:sp>
      <p:sp>
        <p:nvSpPr>
          <p:cNvPr id="208" name="CustomShape 3"/>
          <p:cNvSpPr/>
          <p:nvPr/>
        </p:nvSpPr>
        <p:spPr>
          <a:xfrm>
            <a:off x="7389720" y="0"/>
            <a:ext cx="4801320" cy="6857280"/>
          </a:xfrm>
          <a:custGeom>
            <a:avLst/>
            <a:gdLst/>
            <a:ahLst/>
            <a:rect l="l" t="t"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rgbClr val="0b082e"/>
          </a:solidFill>
          <a:ln>
            <a:noFill/>
          </a:ln>
        </p:spPr>
        <p:style>
          <a:lnRef idx="0"/>
          <a:fillRef idx="0"/>
          <a:effectRef idx="0"/>
          <a:fontRef idx="minor"/>
        </p:style>
      </p:sp>
      <p:sp>
        <p:nvSpPr>
          <p:cNvPr id="209" name="CustomShape 4"/>
          <p:cNvSpPr/>
          <p:nvPr/>
        </p:nvSpPr>
        <p:spPr>
          <a:xfrm>
            <a:off x="0" y="0"/>
            <a:ext cx="282600" cy="6857280"/>
          </a:xfrm>
          <a:prstGeom prst="rect">
            <a:avLst/>
          </a:prstGeom>
          <a:solidFill>
            <a:srgbClr val="62b4c6"/>
          </a:solidFill>
          <a:ln w="12600">
            <a:noFill/>
          </a:ln>
        </p:spPr>
        <p:style>
          <a:lnRef idx="0"/>
          <a:fillRef idx="0"/>
          <a:effectRef idx="0"/>
          <a:fontRef idx="minor"/>
        </p:style>
      </p:sp>
      <p:sp>
        <p:nvSpPr>
          <p:cNvPr id="210"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tr-TR" sz="4400" spc="-1" strike="noStrike">
                <a:latin typeface="Arial"/>
              </a:rPr>
              <a:t>Ana başlık metnini düzenlemek için tıklayın</a:t>
            </a:r>
            <a:endParaRPr b="0" lang="tr-TR" sz="4400" spc="-1" strike="noStrike">
              <a:latin typeface="Arial"/>
            </a:endParaRPr>
          </a:p>
        </p:txBody>
      </p:sp>
      <p:sp>
        <p:nvSpPr>
          <p:cNvPr id="211"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tr-TR" sz="3200" spc="-1" strike="noStrike">
                <a:latin typeface="Arial"/>
              </a:rPr>
              <a:t>Anahat metninin biçimini düzenlemek için tıklayın</a:t>
            </a:r>
            <a:endParaRPr b="0" lang="tr-TR" sz="3200" spc="-1" strike="noStrike">
              <a:latin typeface="Arial"/>
            </a:endParaRPr>
          </a:p>
          <a:p>
            <a:pPr lvl="1" marL="864000" indent="-324000">
              <a:spcBef>
                <a:spcPts val="1134"/>
              </a:spcBef>
              <a:buClr>
                <a:srgbClr val="000000"/>
              </a:buClr>
              <a:buSzPct val="75000"/>
              <a:buFont typeface="Symbol" charset="2"/>
              <a:buChar char=""/>
            </a:pPr>
            <a:r>
              <a:rPr b="0" lang="tr-TR" sz="2800" spc="-1" strike="noStrike">
                <a:latin typeface="Arial"/>
              </a:rPr>
              <a:t>İkinci Anahat Düzeyi</a:t>
            </a:r>
            <a:endParaRPr b="0" lang="tr-TR" sz="2800" spc="-1" strike="noStrike">
              <a:latin typeface="Arial"/>
            </a:endParaRPr>
          </a:p>
          <a:p>
            <a:pPr lvl="2" marL="1296000" indent="-288000">
              <a:spcBef>
                <a:spcPts val="850"/>
              </a:spcBef>
              <a:buClr>
                <a:srgbClr val="000000"/>
              </a:buClr>
              <a:buSzPct val="45000"/>
              <a:buFont typeface="Wingdings" charset="2"/>
              <a:buChar char=""/>
            </a:pPr>
            <a:r>
              <a:rPr b="0" lang="tr-TR" sz="2400" spc="-1" strike="noStrike">
                <a:latin typeface="Arial"/>
              </a:rPr>
              <a:t>Üçüncü Anahat Düzeyi</a:t>
            </a:r>
            <a:endParaRPr b="0" lang="tr-TR" sz="2400" spc="-1" strike="noStrike">
              <a:latin typeface="Arial"/>
            </a:endParaRPr>
          </a:p>
          <a:p>
            <a:pPr lvl="3" marL="1728000" indent="-216000">
              <a:spcBef>
                <a:spcPts val="567"/>
              </a:spcBef>
              <a:buClr>
                <a:srgbClr val="000000"/>
              </a:buClr>
              <a:buSzPct val="75000"/>
              <a:buFont typeface="Symbol" charset="2"/>
              <a:buChar char=""/>
            </a:pPr>
            <a:r>
              <a:rPr b="0" lang="tr-TR" sz="2000" spc="-1" strike="noStrike">
                <a:latin typeface="Arial"/>
              </a:rPr>
              <a:t>Dördüncü Anahat Düzeyi</a:t>
            </a:r>
            <a:endParaRPr b="0" lang="tr-TR" sz="2000" spc="-1" strike="noStrike">
              <a:latin typeface="Arial"/>
            </a:endParaRPr>
          </a:p>
          <a:p>
            <a:pPr lvl="4" marL="2160000" indent="-216000">
              <a:spcBef>
                <a:spcPts val="283"/>
              </a:spcBef>
              <a:buClr>
                <a:srgbClr val="000000"/>
              </a:buClr>
              <a:buSzPct val="45000"/>
              <a:buFont typeface="Wingdings" charset="2"/>
              <a:buChar char=""/>
            </a:pPr>
            <a:r>
              <a:rPr b="0" lang="tr-TR" sz="2000" spc="-1" strike="noStrike">
                <a:latin typeface="Arial"/>
              </a:rPr>
              <a:t>Beşinci Anahat Düzeyi</a:t>
            </a:r>
            <a:endParaRPr b="0" lang="tr-TR" sz="2000" spc="-1" strike="noStrike">
              <a:latin typeface="Arial"/>
            </a:endParaRPr>
          </a:p>
          <a:p>
            <a:pPr lvl="5" marL="2592000" indent="-216000">
              <a:spcBef>
                <a:spcPts val="283"/>
              </a:spcBef>
              <a:buClr>
                <a:srgbClr val="000000"/>
              </a:buClr>
              <a:buSzPct val="45000"/>
              <a:buFont typeface="Wingdings" charset="2"/>
              <a:buChar char=""/>
            </a:pPr>
            <a:r>
              <a:rPr b="0" lang="tr-TR" sz="2000" spc="-1" strike="noStrike">
                <a:latin typeface="Arial"/>
              </a:rPr>
              <a:t>Altıncı Anahat Düzeyi</a:t>
            </a:r>
            <a:endParaRPr b="0" lang="tr-TR" sz="2000" spc="-1" strike="noStrike">
              <a:latin typeface="Arial"/>
            </a:endParaRPr>
          </a:p>
          <a:p>
            <a:pPr lvl="6" marL="3024000" indent="-216000">
              <a:spcBef>
                <a:spcPts val="283"/>
              </a:spcBef>
              <a:buClr>
                <a:srgbClr val="000000"/>
              </a:buClr>
              <a:buSzPct val="45000"/>
              <a:buFont typeface="Wingdings" charset="2"/>
              <a:buChar char=""/>
            </a:pPr>
            <a:r>
              <a:rPr b="0" lang="tr-TR" sz="2000" spc="-1" strike="noStrike">
                <a:latin typeface="Arial"/>
              </a:rPr>
              <a:t>Yedinci Anahat Düzeyi</a:t>
            </a:r>
            <a:endParaRPr b="0" lang="tr-T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chart" Target="../charts/chart1.xm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8" name="CustomShape 1"/>
          <p:cNvSpPr/>
          <p:nvPr/>
        </p:nvSpPr>
        <p:spPr>
          <a:xfrm>
            <a:off x="3328920" y="2090520"/>
            <a:ext cx="5781960" cy="214992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tr-TR" sz="4800" spc="795" strike="noStrike" cap="all">
                <a:solidFill>
                  <a:srgbClr val="142952"/>
                </a:solidFill>
                <a:latin typeface="Impact"/>
                <a:ea typeface="Verdana"/>
              </a:rPr>
              <a:t>CLASSIFICATION</a:t>
            </a:r>
            <a:endParaRPr b="0" lang="tr-TR" sz="4800" spc="-1" strike="noStrike">
              <a:latin typeface="Arial"/>
            </a:endParaRPr>
          </a:p>
        </p:txBody>
      </p:sp>
      <p:sp>
        <p:nvSpPr>
          <p:cNvPr id="249" name="CustomShape 2"/>
          <p:cNvSpPr/>
          <p:nvPr/>
        </p:nvSpPr>
        <p:spPr>
          <a:xfrm>
            <a:off x="4564080" y="4081680"/>
            <a:ext cx="3312000" cy="11412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251720" y="835920"/>
            <a:ext cx="10177560" cy="149148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tr-TR" sz="4400" spc="197" strike="noStrike" cap="all">
                <a:solidFill>
                  <a:srgbClr val="0b082e"/>
                </a:solidFill>
                <a:latin typeface="Impact"/>
              </a:rPr>
              <a:t>Defınıton of Classıfıcatıon </a:t>
            </a:r>
            <a:endParaRPr b="0" lang="tr-TR" sz="4400" spc="-1" strike="noStrike">
              <a:latin typeface="Arial"/>
            </a:endParaRPr>
          </a:p>
        </p:txBody>
      </p:sp>
      <p:sp>
        <p:nvSpPr>
          <p:cNvPr id="251" name="CustomShape 2"/>
          <p:cNvSpPr/>
          <p:nvPr/>
        </p:nvSpPr>
        <p:spPr>
          <a:xfrm>
            <a:off x="1251720" y="1913040"/>
            <a:ext cx="10177560" cy="3592800"/>
          </a:xfrm>
          <a:prstGeom prst="rect">
            <a:avLst/>
          </a:prstGeom>
          <a:noFill/>
          <a:ln>
            <a:noFill/>
          </a:ln>
        </p:spPr>
        <p:style>
          <a:lnRef idx="0"/>
          <a:fillRef idx="0"/>
          <a:effectRef idx="0"/>
          <a:fontRef idx="minor"/>
        </p:style>
        <p:txBody>
          <a:bodyPr lIns="90000" rIns="90000" tIns="45000" bIns="45000">
            <a:noAutofit/>
          </a:bodyPr>
          <a:p>
            <a:pPr marL="228600" indent="-227880">
              <a:lnSpc>
                <a:spcPct val="110000"/>
              </a:lnSpc>
              <a:spcBef>
                <a:spcPts val="700"/>
              </a:spcBef>
              <a:buClr>
                <a:srgbClr val="0b082e"/>
              </a:buClr>
              <a:buFont typeface="Arial"/>
              <a:buChar char="•"/>
            </a:pPr>
            <a:r>
              <a:rPr b="0" lang="tr-TR" sz="2000" spc="-1" strike="noStrike">
                <a:solidFill>
                  <a:srgbClr val="595959"/>
                </a:solidFill>
                <a:latin typeface="Arial"/>
              </a:rPr>
              <a:t>Machine learning and the simple classification problem, which of a set of categories a new observation belongs to, has been fulfilled using an execution set from basic observations and known categories. The data for the observations of the category membership is known.</a:t>
            </a:r>
            <a:endParaRPr b="0" lang="tr-TR" sz="2000" spc="-1" strike="noStrike">
              <a:latin typeface="Arial"/>
            </a:endParaRPr>
          </a:p>
        </p:txBody>
      </p:sp>
      <p:pic>
        <p:nvPicPr>
          <p:cNvPr id="252" name="Picture 4" descr=""/>
          <p:cNvPicPr/>
          <p:nvPr/>
        </p:nvPicPr>
        <p:blipFill>
          <a:blip r:embed="rId1"/>
          <a:stretch/>
        </p:blipFill>
        <p:spPr>
          <a:xfrm>
            <a:off x="4349880" y="4017600"/>
            <a:ext cx="3243600" cy="2802600"/>
          </a:xfrm>
          <a:prstGeom prst="rect">
            <a:avLst/>
          </a:prstGeom>
          <a:ln>
            <a:noFill/>
          </a:ln>
        </p:spPr>
      </p:pic>
      <p:graphicFrame>
        <p:nvGraphicFramePr>
          <p:cNvPr id="253" name="Grafik 6"/>
          <p:cNvGraphicFramePr/>
          <p:nvPr/>
        </p:nvGraphicFramePr>
        <p:xfrm>
          <a:off x="2031840" y="719640"/>
          <a:ext cx="8127360" cy="5418000"/>
        </p:xfrm>
        <a:graphic>
          <a:graphicData uri="http://schemas.openxmlformats.org/drawingml/2006/chart">
            <c:chart xmlns:c="http://schemas.openxmlformats.org/drawingml/2006/chart" xmlns:r="http://schemas.openxmlformats.org/officeDocument/2006/relationships" r:id="rId2"/>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8253000" y="286200"/>
            <a:ext cx="3091320" cy="5254920"/>
          </a:xfrm>
          <a:prstGeom prst="rect">
            <a:avLst/>
          </a:prstGeom>
          <a:noFill/>
          <a:ln>
            <a:noFill/>
          </a:ln>
        </p:spPr>
        <p:style>
          <a:lnRef idx="0"/>
          <a:fillRef idx="0"/>
          <a:effectRef idx="0"/>
          <a:fontRef idx="minor"/>
        </p:style>
        <p:txBody>
          <a:bodyPr lIns="90000" rIns="90000" tIns="45000" bIns="45000">
            <a:noAutofit/>
          </a:bodyPr>
          <a:p>
            <a:pPr>
              <a:lnSpc>
                <a:spcPct val="120000"/>
              </a:lnSpc>
              <a:spcBef>
                <a:spcPts val="1199"/>
              </a:spcBef>
            </a:pPr>
            <a:r>
              <a:rPr b="0" lang="tr-TR" sz="2000" spc="-1" strike="noStrike">
                <a:solidFill>
                  <a:srgbClr val="ffffff"/>
                </a:solidFill>
                <a:latin typeface="Arial"/>
              </a:rPr>
              <a:t>"Wolf" is a </a:t>
            </a:r>
            <a:r>
              <a:rPr b="1" lang="tr-TR" sz="2000" spc="-1" strike="noStrike">
                <a:solidFill>
                  <a:srgbClr val="ffffff"/>
                </a:solidFill>
                <a:latin typeface="Arial"/>
              </a:rPr>
              <a:t>positive class</a:t>
            </a:r>
            <a:r>
              <a:rPr b="0" lang="tr-TR" sz="2000" spc="-1" strike="noStrike">
                <a:solidFill>
                  <a:srgbClr val="ffffff"/>
                </a:solidFill>
                <a:latin typeface="Arial"/>
              </a:rPr>
              <a:t>.</a:t>
            </a:r>
            <a:endParaRPr b="0" lang="tr-TR" sz="2000" spc="-1" strike="noStrike">
              <a:latin typeface="Arial"/>
            </a:endParaRPr>
          </a:p>
          <a:p>
            <a:pPr>
              <a:lnSpc>
                <a:spcPct val="120000"/>
              </a:lnSpc>
              <a:spcBef>
                <a:spcPts val="1199"/>
              </a:spcBef>
            </a:pPr>
            <a:r>
              <a:rPr b="0" lang="tr-TR" sz="2000" spc="-1" strike="noStrike">
                <a:solidFill>
                  <a:srgbClr val="ffffff"/>
                </a:solidFill>
                <a:latin typeface="Arial"/>
              </a:rPr>
              <a:t>"No wolf" is a </a:t>
            </a:r>
            <a:r>
              <a:rPr b="1" lang="tr-TR" sz="2000" spc="-1" strike="noStrike">
                <a:solidFill>
                  <a:srgbClr val="ffffff"/>
                </a:solidFill>
                <a:latin typeface="Arial"/>
              </a:rPr>
              <a:t>negative class</a:t>
            </a:r>
            <a:r>
              <a:rPr b="0" lang="tr-TR" sz="2000" spc="-1" strike="noStrike">
                <a:solidFill>
                  <a:srgbClr val="ffffff"/>
                </a:solidFill>
                <a:latin typeface="Arial"/>
              </a:rPr>
              <a:t>.</a:t>
            </a:r>
            <a:endParaRPr b="0" lang="tr-TR" sz="2000" spc="-1" strike="noStrike">
              <a:latin typeface="Arial"/>
            </a:endParaRPr>
          </a:p>
          <a:p>
            <a:pPr>
              <a:lnSpc>
                <a:spcPct val="120000"/>
              </a:lnSpc>
              <a:spcBef>
                <a:spcPts val="1199"/>
              </a:spcBef>
            </a:pPr>
            <a:r>
              <a:rPr b="0" lang="tr-TR" sz="2000" spc="-1" strike="noStrike">
                <a:solidFill>
                  <a:srgbClr val="ffffff"/>
                </a:solidFill>
                <a:latin typeface="Arial"/>
              </a:rPr>
              <a:t>We can summarize our "wolf-prediction" model using a 2x2 confusion matrix that depicts all four possible outcomes:</a:t>
            </a:r>
            <a:endParaRPr b="0" lang="tr-TR" sz="2000" spc="-1" strike="noStrike">
              <a:latin typeface="Arial"/>
            </a:endParaRPr>
          </a:p>
          <a:p>
            <a:pPr>
              <a:lnSpc>
                <a:spcPct val="120000"/>
              </a:lnSpc>
              <a:spcBef>
                <a:spcPts val="1199"/>
              </a:spcBef>
            </a:pPr>
            <a:r>
              <a:rPr b="0" lang="tr-TR" sz="1600" spc="-1" strike="noStrike">
                <a:solidFill>
                  <a:srgbClr val="f3f3f2"/>
                </a:solidFill>
                <a:latin typeface="Arial"/>
              </a:rPr>
              <a:t>           </a:t>
            </a:r>
            <a:r>
              <a:rPr b="0" lang="tr-TR" sz="1600" spc="-1" strike="noStrike">
                <a:solidFill>
                  <a:srgbClr val="f3f3f2"/>
                </a:solidFill>
                <a:latin typeface="Arial"/>
              </a:rPr>
              <a:t>	</a:t>
            </a:r>
            <a:r>
              <a:rPr b="0" lang="tr-TR" sz="1600" spc="-1" strike="noStrike">
                <a:solidFill>
                  <a:srgbClr val="f3f3f2"/>
                </a:solidFill>
                <a:latin typeface="Arial"/>
              </a:rPr>
              <a:t>	</a:t>
            </a:r>
            <a:r>
              <a:rPr b="0" lang="tr-TR" sz="1600" spc="-1" strike="noStrike">
                <a:solidFill>
                  <a:srgbClr val="f3f3f2"/>
                </a:solidFill>
                <a:latin typeface="Arial"/>
              </a:rPr>
              <a:t>             </a:t>
            </a:r>
            <a:r>
              <a:rPr b="0" lang="tr-TR" sz="1600" spc="-1" strike="noStrike">
                <a:solidFill>
                  <a:srgbClr val="f3f3f2"/>
                </a:solidFill>
                <a:latin typeface="Arial"/>
              </a:rPr>
              <a:t>TP </a:t>
            </a:r>
            <a:endParaRPr b="0" lang="tr-TR" sz="1600" spc="-1" strike="noStrike">
              <a:latin typeface="Arial"/>
            </a:endParaRPr>
          </a:p>
        </p:txBody>
      </p:sp>
      <p:graphicFrame>
        <p:nvGraphicFramePr>
          <p:cNvPr id="255" name="Table 2"/>
          <p:cNvGraphicFramePr/>
          <p:nvPr/>
        </p:nvGraphicFramePr>
        <p:xfrm>
          <a:off x="762120" y="1455840"/>
          <a:ext cx="6286320" cy="3831840"/>
        </p:xfrm>
        <a:graphic>
          <a:graphicData uri="http://schemas.openxmlformats.org/drawingml/2006/table">
            <a:tbl>
              <a:tblPr/>
              <a:tblGrid>
                <a:gridCol w="3143160"/>
                <a:gridCol w="3143520"/>
              </a:tblGrid>
              <a:tr h="191592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d1b37"/>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d1b37"/>
                    </a:solidFill>
                  </a:tcPr>
                </a:tc>
              </a:tr>
              <a:tr h="191628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3b90a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3b90a3"/>
                    </a:solidFill>
                  </a:tcPr>
                </a:tc>
              </a:tr>
            </a:tbl>
          </a:graphicData>
        </a:graphic>
      </p:graphicFrame>
      <p:sp>
        <p:nvSpPr>
          <p:cNvPr id="256" name="CustomShape 3"/>
          <p:cNvSpPr/>
          <p:nvPr/>
        </p:nvSpPr>
        <p:spPr>
          <a:xfrm>
            <a:off x="1334880" y="1602000"/>
            <a:ext cx="19623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ffffff"/>
                </a:solidFill>
                <a:latin typeface="Impact"/>
                <a:ea typeface="DejaVu Sans"/>
              </a:rPr>
              <a:t>True Positive (TP):</a:t>
            </a:r>
            <a:r>
              <a:rPr b="0" lang="tr-TR" sz="1800" spc="-1" strike="noStrike">
                <a:solidFill>
                  <a:srgbClr val="0d1b37"/>
                </a:solidFill>
                <a:latin typeface="Impact"/>
                <a:ea typeface="DejaVu Sans"/>
              </a:rPr>
              <a:t>):</a:t>
            </a:r>
            <a:endParaRPr b="0" lang="tr-TR" sz="1800" spc="-1" strike="noStrike">
              <a:latin typeface="Arial"/>
            </a:endParaRPr>
          </a:p>
        </p:txBody>
      </p:sp>
      <p:sp>
        <p:nvSpPr>
          <p:cNvPr id="257" name="CustomShape 4"/>
          <p:cNvSpPr/>
          <p:nvPr/>
        </p:nvSpPr>
        <p:spPr>
          <a:xfrm>
            <a:off x="1276920" y="3452400"/>
            <a:ext cx="190296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0d1b37"/>
                </a:solidFill>
                <a:latin typeface="Impact"/>
                <a:ea typeface="DejaVu Sans"/>
              </a:rPr>
              <a:t>False Positive (FP):</a:t>
            </a:r>
            <a:endParaRPr b="0" lang="tr-TR" sz="1800" spc="-1" strike="noStrike">
              <a:latin typeface="Arial"/>
            </a:endParaRPr>
          </a:p>
        </p:txBody>
      </p:sp>
      <p:sp>
        <p:nvSpPr>
          <p:cNvPr id="258" name="CustomShape 5"/>
          <p:cNvSpPr/>
          <p:nvPr/>
        </p:nvSpPr>
        <p:spPr>
          <a:xfrm>
            <a:off x="4232160" y="3422520"/>
            <a:ext cx="198504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0d1b37"/>
                </a:solidFill>
                <a:latin typeface="Impact"/>
                <a:ea typeface="DejaVu Sans"/>
              </a:rPr>
              <a:t>False Negative (FN):</a:t>
            </a:r>
            <a:endParaRPr b="0" lang="tr-TR" sz="1800" spc="-1" strike="noStrike">
              <a:latin typeface="Arial"/>
            </a:endParaRPr>
          </a:p>
        </p:txBody>
      </p:sp>
      <p:sp>
        <p:nvSpPr>
          <p:cNvPr id="259" name="CustomShape 6"/>
          <p:cNvSpPr/>
          <p:nvPr/>
        </p:nvSpPr>
        <p:spPr>
          <a:xfrm>
            <a:off x="4406400" y="1569600"/>
            <a:ext cx="19270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ffffff"/>
                </a:solidFill>
                <a:latin typeface="Impact"/>
                <a:ea typeface="DejaVu Sans"/>
              </a:rPr>
              <a:t>True Negative (TN):</a:t>
            </a:r>
            <a:endParaRPr b="0" lang="tr-TR" sz="1800" spc="-1" strike="noStrike">
              <a:latin typeface="Arial"/>
            </a:endParaRPr>
          </a:p>
        </p:txBody>
      </p:sp>
      <p:sp>
        <p:nvSpPr>
          <p:cNvPr id="260" name="CustomShape 7"/>
          <p:cNvSpPr/>
          <p:nvPr/>
        </p:nvSpPr>
        <p:spPr>
          <a:xfrm>
            <a:off x="768240" y="1985400"/>
            <a:ext cx="3170160" cy="146160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ffffff"/>
              </a:buClr>
              <a:buFont typeface="Arial"/>
              <a:buChar char="•"/>
            </a:pPr>
            <a:r>
              <a:rPr b="0" lang="tr-TR" sz="1800" spc="-1" strike="noStrike">
                <a:solidFill>
                  <a:srgbClr val="ffffff"/>
                </a:solidFill>
                <a:latin typeface="Arial"/>
                <a:ea typeface="DejaVu Sans"/>
              </a:rPr>
              <a:t>Reality: A wolf threatened.</a:t>
            </a:r>
            <a:endParaRPr b="0" lang="tr-TR" sz="1800" spc="-1" strike="noStrike">
              <a:latin typeface="Arial"/>
            </a:endParaRPr>
          </a:p>
          <a:p>
            <a:pPr marL="216000" indent="-215640">
              <a:lnSpc>
                <a:spcPct val="100000"/>
              </a:lnSpc>
              <a:buClr>
                <a:srgbClr val="ffffff"/>
              </a:buClr>
              <a:buFont typeface="Arial"/>
              <a:buChar char="•"/>
            </a:pPr>
            <a:r>
              <a:rPr b="0" lang="tr-TR" sz="1800" spc="-1" strike="noStrike">
                <a:solidFill>
                  <a:srgbClr val="ffffff"/>
                </a:solidFill>
                <a:latin typeface="Arial"/>
                <a:ea typeface="DejaVu Sans"/>
              </a:rPr>
              <a:t>Shepherd said: "Wolf."</a:t>
            </a:r>
            <a:endParaRPr b="0" lang="tr-TR" sz="1800" spc="-1" strike="noStrike">
              <a:latin typeface="Arial"/>
            </a:endParaRPr>
          </a:p>
          <a:p>
            <a:pPr marL="216000" indent="-215640">
              <a:lnSpc>
                <a:spcPct val="100000"/>
              </a:lnSpc>
              <a:buClr>
                <a:srgbClr val="ffffff"/>
              </a:buClr>
              <a:buFont typeface="Arial"/>
              <a:buChar char="•"/>
            </a:pPr>
            <a:r>
              <a:rPr b="0" lang="tr-TR" sz="1800" spc="-1" strike="noStrike">
                <a:solidFill>
                  <a:srgbClr val="ffffff"/>
                </a:solidFill>
                <a:latin typeface="Arial"/>
                <a:ea typeface="DejaVu Sans"/>
              </a:rPr>
              <a:t>Outcome: Shepherd is a hero.</a:t>
            </a:r>
            <a:endParaRPr b="0" lang="tr-TR" sz="1800" spc="-1" strike="noStrike">
              <a:latin typeface="Arial"/>
            </a:endParaRPr>
          </a:p>
          <a:p>
            <a:pPr>
              <a:lnSpc>
                <a:spcPct val="100000"/>
              </a:lnSpc>
            </a:pPr>
            <a:endParaRPr b="0" lang="tr-TR" sz="1800" spc="-1" strike="noStrike">
              <a:latin typeface="Arial"/>
            </a:endParaRPr>
          </a:p>
        </p:txBody>
      </p:sp>
      <p:sp>
        <p:nvSpPr>
          <p:cNvPr id="261" name="CustomShape 8"/>
          <p:cNvSpPr/>
          <p:nvPr/>
        </p:nvSpPr>
        <p:spPr>
          <a:xfrm>
            <a:off x="3905280" y="2021400"/>
            <a:ext cx="3170160" cy="146124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ffffff"/>
              </a:buClr>
              <a:buFont typeface="Arial"/>
              <a:buChar char="•"/>
            </a:pPr>
            <a:r>
              <a:rPr b="0" lang="tr-TR" sz="1800" spc="-1" strike="noStrike">
                <a:solidFill>
                  <a:srgbClr val="ffffff"/>
                </a:solidFill>
                <a:latin typeface="Arial"/>
                <a:ea typeface="DejaVu Sans"/>
              </a:rPr>
              <a:t>Reality: No wolf threatened.</a:t>
            </a:r>
            <a:endParaRPr b="0" lang="tr-TR" sz="1800" spc="-1" strike="noStrike">
              <a:latin typeface="Arial"/>
            </a:endParaRPr>
          </a:p>
          <a:p>
            <a:pPr marL="216000" indent="-215640">
              <a:lnSpc>
                <a:spcPct val="100000"/>
              </a:lnSpc>
              <a:buClr>
                <a:srgbClr val="ffffff"/>
              </a:buClr>
              <a:buFont typeface="Arial"/>
              <a:buChar char="•"/>
            </a:pPr>
            <a:r>
              <a:rPr b="0" lang="tr-TR" sz="1800" spc="-1" strike="noStrike">
                <a:solidFill>
                  <a:srgbClr val="ffffff"/>
                </a:solidFill>
                <a:latin typeface="Arial"/>
                <a:ea typeface="DejaVu Sans"/>
              </a:rPr>
              <a:t>Shepherd said: "No wolf."</a:t>
            </a:r>
            <a:endParaRPr b="0" lang="tr-TR" sz="1800" spc="-1" strike="noStrike">
              <a:latin typeface="Arial"/>
            </a:endParaRPr>
          </a:p>
          <a:p>
            <a:pPr marL="216000" indent="-215640">
              <a:lnSpc>
                <a:spcPct val="100000"/>
              </a:lnSpc>
              <a:buClr>
                <a:srgbClr val="ffffff"/>
              </a:buClr>
              <a:buFont typeface="Arial"/>
              <a:buChar char="•"/>
            </a:pPr>
            <a:r>
              <a:rPr b="0" lang="tr-TR" sz="1800" spc="-1" strike="noStrike">
                <a:solidFill>
                  <a:srgbClr val="ffffff"/>
                </a:solidFill>
                <a:latin typeface="Arial"/>
                <a:ea typeface="DejaVu Sans"/>
              </a:rPr>
              <a:t>Outcome: Everyone is fine.</a:t>
            </a:r>
            <a:endParaRPr b="0" lang="tr-TR" sz="1800" spc="-1" strike="noStrike">
              <a:latin typeface="Arial"/>
            </a:endParaRPr>
          </a:p>
          <a:p>
            <a:pPr>
              <a:lnSpc>
                <a:spcPct val="100000"/>
              </a:lnSpc>
            </a:pPr>
            <a:endParaRPr b="0" lang="tr-TR" sz="1800" spc="-1" strike="noStrike">
              <a:latin typeface="Arial"/>
            </a:endParaRPr>
          </a:p>
        </p:txBody>
      </p:sp>
      <p:sp>
        <p:nvSpPr>
          <p:cNvPr id="262" name="CustomShape 9"/>
          <p:cNvSpPr/>
          <p:nvPr/>
        </p:nvSpPr>
        <p:spPr>
          <a:xfrm>
            <a:off x="768240" y="3763800"/>
            <a:ext cx="3170160" cy="228420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ffffff"/>
              </a:buClr>
              <a:buFont typeface="Arial"/>
              <a:buChar char="•"/>
            </a:pPr>
            <a:r>
              <a:rPr b="0" lang="tr-TR" sz="1800" spc="-1" strike="noStrike">
                <a:solidFill>
                  <a:srgbClr val="ffffff"/>
                </a:solidFill>
                <a:latin typeface="Arial"/>
                <a:ea typeface="DejaVu Sans"/>
              </a:rPr>
              <a:t>Reality: No wolf threatened.</a:t>
            </a:r>
            <a:endParaRPr b="0" lang="tr-TR" sz="1800" spc="-1" strike="noStrike">
              <a:latin typeface="Arial"/>
            </a:endParaRPr>
          </a:p>
          <a:p>
            <a:pPr marL="216000" indent="-215640">
              <a:lnSpc>
                <a:spcPct val="100000"/>
              </a:lnSpc>
              <a:buClr>
                <a:srgbClr val="ffffff"/>
              </a:buClr>
              <a:buFont typeface="Arial"/>
              <a:buChar char="•"/>
            </a:pPr>
            <a:r>
              <a:rPr b="0" lang="tr-TR" sz="1800" spc="-1" strike="noStrike">
                <a:solidFill>
                  <a:srgbClr val="ffffff"/>
                </a:solidFill>
                <a:latin typeface="Arial"/>
                <a:ea typeface="DejaVu Sans"/>
              </a:rPr>
              <a:t>Shepherd said: "Wolf."</a:t>
            </a:r>
            <a:endParaRPr b="0" lang="tr-TR" sz="1800" spc="-1" strike="noStrike">
              <a:latin typeface="Arial"/>
            </a:endParaRPr>
          </a:p>
          <a:p>
            <a:pPr marL="216000" indent="-215640">
              <a:lnSpc>
                <a:spcPct val="100000"/>
              </a:lnSpc>
              <a:buClr>
                <a:srgbClr val="ffffff"/>
              </a:buClr>
              <a:buFont typeface="Arial"/>
              <a:buChar char="•"/>
            </a:pPr>
            <a:r>
              <a:rPr b="0" lang="tr-TR" sz="1800" spc="-1" strike="noStrike">
                <a:solidFill>
                  <a:srgbClr val="ffffff"/>
                </a:solidFill>
                <a:latin typeface="Arial"/>
                <a:ea typeface="DejaVu Sans"/>
              </a:rPr>
              <a:t>Outcome: Villagers are angry at shepherd for waking them up.</a:t>
            </a:r>
            <a:endParaRPr b="0" lang="tr-TR" sz="1800" spc="-1" strike="noStrike">
              <a:latin typeface="Arial"/>
            </a:endParaRPr>
          </a:p>
          <a:p>
            <a:pPr>
              <a:lnSpc>
                <a:spcPct val="100000"/>
              </a:lnSpc>
            </a:pPr>
            <a:endParaRPr b="0" lang="tr-TR" sz="1800" spc="-1" strike="noStrike">
              <a:latin typeface="Arial"/>
            </a:endParaRPr>
          </a:p>
          <a:p>
            <a:pPr>
              <a:lnSpc>
                <a:spcPct val="100000"/>
              </a:lnSpc>
            </a:pPr>
            <a:endParaRPr b="0" lang="tr-TR" sz="1800" spc="-1" strike="noStrike">
              <a:latin typeface="Arial"/>
            </a:endParaRPr>
          </a:p>
        </p:txBody>
      </p:sp>
      <p:sp>
        <p:nvSpPr>
          <p:cNvPr id="263" name="CustomShape 10"/>
          <p:cNvSpPr/>
          <p:nvPr/>
        </p:nvSpPr>
        <p:spPr>
          <a:xfrm>
            <a:off x="3905280" y="3787560"/>
            <a:ext cx="3170160" cy="173592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ffffff"/>
              </a:buClr>
              <a:buFont typeface="Arial"/>
              <a:buChar char="•"/>
            </a:pPr>
            <a:r>
              <a:rPr b="0" lang="tr-TR" sz="1800" spc="-1" strike="noStrike">
                <a:solidFill>
                  <a:srgbClr val="ffffff"/>
                </a:solidFill>
                <a:latin typeface="Arial"/>
                <a:ea typeface="DejaVu Sans"/>
              </a:rPr>
              <a:t>Reality: A wolf threatened.</a:t>
            </a:r>
            <a:endParaRPr b="0" lang="tr-TR" sz="1800" spc="-1" strike="noStrike">
              <a:latin typeface="Arial"/>
            </a:endParaRPr>
          </a:p>
          <a:p>
            <a:pPr marL="216000" indent="-215640">
              <a:lnSpc>
                <a:spcPct val="100000"/>
              </a:lnSpc>
              <a:buClr>
                <a:srgbClr val="ffffff"/>
              </a:buClr>
              <a:buFont typeface="Arial"/>
              <a:buChar char="•"/>
            </a:pPr>
            <a:r>
              <a:rPr b="0" lang="tr-TR" sz="1800" spc="-1" strike="noStrike">
                <a:solidFill>
                  <a:srgbClr val="ffffff"/>
                </a:solidFill>
                <a:latin typeface="Arial"/>
                <a:ea typeface="DejaVu Sans"/>
              </a:rPr>
              <a:t>Shepherd said: "No wolf."</a:t>
            </a:r>
            <a:endParaRPr b="0" lang="tr-TR" sz="1800" spc="-1" strike="noStrike">
              <a:latin typeface="Arial"/>
            </a:endParaRPr>
          </a:p>
          <a:p>
            <a:pPr marL="216000" indent="-215640">
              <a:lnSpc>
                <a:spcPct val="100000"/>
              </a:lnSpc>
              <a:buClr>
                <a:srgbClr val="ffffff"/>
              </a:buClr>
              <a:buFont typeface="Arial"/>
              <a:buChar char="•"/>
            </a:pPr>
            <a:r>
              <a:rPr b="0" lang="tr-TR" sz="1800" spc="-1" strike="noStrike">
                <a:solidFill>
                  <a:srgbClr val="ffffff"/>
                </a:solidFill>
                <a:latin typeface="Arial"/>
                <a:ea typeface="DejaVu Sans"/>
              </a:rPr>
              <a:t>Outcome: The wolf ate all the sheep.</a:t>
            </a:r>
            <a:endParaRPr b="0" lang="tr-TR" sz="1800" spc="-1" strike="noStrike">
              <a:latin typeface="Arial"/>
            </a:endParaRPr>
          </a:p>
          <a:p>
            <a:pPr>
              <a:lnSpc>
                <a:spcPct val="100000"/>
              </a:lnSpc>
            </a:pPr>
            <a:endParaRPr b="0" lang="tr-TR" sz="1800" spc="-1" strike="noStrike">
              <a:latin typeface="Arial"/>
            </a:endParaRPr>
          </a:p>
          <a:p>
            <a:pPr>
              <a:lnSpc>
                <a:spcPct val="100000"/>
              </a:lnSpc>
            </a:pPr>
            <a:endParaRPr b="0" lang="tr-TR" sz="1800" spc="-1" strike="noStrike">
              <a:latin typeface="Arial"/>
            </a:endParaRPr>
          </a:p>
        </p:txBody>
      </p:sp>
      <p:sp>
        <p:nvSpPr>
          <p:cNvPr id="264" name="Line 11"/>
          <p:cNvSpPr/>
          <p:nvPr/>
        </p:nvSpPr>
        <p:spPr>
          <a:xfrm>
            <a:off x="10031760" y="4381200"/>
            <a:ext cx="1073880" cy="0"/>
          </a:xfrm>
          <a:prstGeom prst="line">
            <a:avLst/>
          </a:prstGeom>
          <a:ln>
            <a:solidFill>
              <a:schemeClr val="bg1"/>
            </a:solidFill>
            <a:round/>
          </a:ln>
        </p:spPr>
        <p:style>
          <a:lnRef idx="1">
            <a:schemeClr val="dk1"/>
          </a:lnRef>
          <a:fillRef idx="0">
            <a:schemeClr val="dk1"/>
          </a:fillRef>
          <a:effectRef idx="0">
            <a:schemeClr val="dk1"/>
          </a:effectRef>
          <a:fontRef idx="minor"/>
        </p:style>
      </p:sp>
      <p:sp>
        <p:nvSpPr>
          <p:cNvPr id="265" name="CustomShape 12"/>
          <p:cNvSpPr/>
          <p:nvPr/>
        </p:nvSpPr>
        <p:spPr>
          <a:xfrm>
            <a:off x="10029960" y="5610240"/>
            <a:ext cx="10735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tr-TR" sz="1800" spc="-1" strike="noStrike">
                <a:solidFill>
                  <a:srgbClr val="ffffff"/>
                </a:solidFill>
                <a:latin typeface="Gill Sans MT"/>
                <a:ea typeface="DejaVu Sans"/>
              </a:rPr>
              <a:t>TP+FN</a:t>
            </a:r>
            <a:endParaRPr b="0" lang="tr-TR" sz="1800" spc="-1" strike="noStrike">
              <a:latin typeface="Arial"/>
            </a:endParaRPr>
          </a:p>
        </p:txBody>
      </p:sp>
      <p:sp>
        <p:nvSpPr>
          <p:cNvPr id="266" name="CustomShape 13"/>
          <p:cNvSpPr/>
          <p:nvPr/>
        </p:nvSpPr>
        <p:spPr>
          <a:xfrm>
            <a:off x="8526600" y="4196880"/>
            <a:ext cx="13579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tr-TR" sz="1800" spc="-1" strike="noStrike">
                <a:solidFill>
                  <a:srgbClr val="3b90a3"/>
                </a:solidFill>
                <a:latin typeface="Arial"/>
                <a:ea typeface="DejaVu Sans"/>
              </a:rPr>
              <a:t>Precision =</a:t>
            </a:r>
            <a:endParaRPr b="0" lang="tr-TR" sz="1800" spc="-1" strike="noStrike">
              <a:latin typeface="Arial"/>
            </a:endParaRPr>
          </a:p>
        </p:txBody>
      </p:sp>
      <p:sp>
        <p:nvSpPr>
          <p:cNvPr id="267" name="CustomShape 14"/>
          <p:cNvSpPr/>
          <p:nvPr/>
        </p:nvSpPr>
        <p:spPr>
          <a:xfrm>
            <a:off x="8730720" y="5357160"/>
            <a:ext cx="13579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tr-TR" sz="1800" spc="-1" strike="noStrike">
                <a:solidFill>
                  <a:srgbClr val="3b90a3"/>
                </a:solidFill>
                <a:latin typeface="Arial"/>
                <a:ea typeface="DejaVu Sans"/>
              </a:rPr>
              <a:t>Recall =</a:t>
            </a:r>
            <a:endParaRPr b="0" lang="tr-TR" sz="1800" spc="-1" strike="noStrike">
              <a:latin typeface="Arial"/>
            </a:endParaRPr>
          </a:p>
        </p:txBody>
      </p:sp>
      <p:sp>
        <p:nvSpPr>
          <p:cNvPr id="268" name="CustomShape 15"/>
          <p:cNvSpPr/>
          <p:nvPr/>
        </p:nvSpPr>
        <p:spPr>
          <a:xfrm>
            <a:off x="10086120" y="4464000"/>
            <a:ext cx="10735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tr-TR" sz="1800" spc="-1" strike="noStrike">
                <a:solidFill>
                  <a:srgbClr val="ffffff"/>
                </a:solidFill>
                <a:latin typeface="Gill Sans MT"/>
                <a:ea typeface="DejaVu Sans"/>
              </a:rPr>
              <a:t>TP+FP</a:t>
            </a:r>
            <a:endParaRPr b="0" lang="tr-TR" sz="1800" spc="-1" strike="noStrike">
              <a:latin typeface="Arial"/>
            </a:endParaRPr>
          </a:p>
        </p:txBody>
      </p:sp>
      <p:sp>
        <p:nvSpPr>
          <p:cNvPr id="269" name="Line 16"/>
          <p:cNvSpPr/>
          <p:nvPr/>
        </p:nvSpPr>
        <p:spPr>
          <a:xfrm>
            <a:off x="9920520" y="5541480"/>
            <a:ext cx="1074240" cy="0"/>
          </a:xfrm>
          <a:prstGeom prst="line">
            <a:avLst/>
          </a:prstGeom>
          <a:ln>
            <a:solidFill>
              <a:schemeClr val="bg1"/>
            </a:solidFill>
            <a:round/>
          </a:ln>
        </p:spPr>
        <p:style>
          <a:lnRef idx="1">
            <a:schemeClr val="dk1"/>
          </a:lnRef>
          <a:fillRef idx="0">
            <a:schemeClr val="dk1"/>
          </a:fillRef>
          <a:effectRef idx="0">
            <a:schemeClr val="dk1"/>
          </a:effectRef>
          <a:fontRef idx="minor"/>
        </p:style>
      </p:sp>
      <p:sp>
        <p:nvSpPr>
          <p:cNvPr id="270" name="CustomShape 17"/>
          <p:cNvSpPr/>
          <p:nvPr/>
        </p:nvSpPr>
        <p:spPr>
          <a:xfrm>
            <a:off x="10005120" y="5185440"/>
            <a:ext cx="10735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tr-TR" sz="1800" spc="-1" strike="noStrike">
                <a:solidFill>
                  <a:srgbClr val="ffffff"/>
                </a:solidFill>
                <a:latin typeface="Gill Sans MT"/>
                <a:ea typeface="DejaVu Sans"/>
              </a:rPr>
              <a:t>    </a:t>
            </a:r>
            <a:r>
              <a:rPr b="0" lang="tr-TR" sz="1800" spc="-1" strike="noStrike">
                <a:solidFill>
                  <a:srgbClr val="ffffff"/>
                </a:solidFill>
                <a:latin typeface="Gill Sans MT"/>
                <a:ea typeface="DejaVu Sans"/>
              </a:rPr>
              <a:t>TP</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1251720" y="382320"/>
            <a:ext cx="10177560" cy="1491480"/>
          </a:xfrm>
          <a:prstGeom prst="rect">
            <a:avLst/>
          </a:prstGeom>
          <a:noFill/>
          <a:ln>
            <a:noFill/>
          </a:ln>
        </p:spPr>
        <p:style>
          <a:lnRef idx="0"/>
          <a:fillRef idx="0"/>
          <a:effectRef idx="0"/>
          <a:fontRef idx="minor"/>
        </p:style>
        <p:txBody>
          <a:bodyPr lIns="90000" rIns="90000" tIns="45000" bIns="45000">
            <a:noAutofit/>
          </a:bodyPr>
          <a:p>
            <a:pPr>
              <a:lnSpc>
                <a:spcPct val="90000"/>
              </a:lnSpc>
            </a:pPr>
            <a:r>
              <a:rPr b="1" lang="tr-TR" sz="4400" spc="197" strike="noStrike" cap="all">
                <a:solidFill>
                  <a:srgbClr val="202124"/>
                </a:solidFill>
                <a:latin typeface="Impact"/>
              </a:rPr>
              <a:t>Accuracy</a:t>
            </a:r>
            <a:br/>
            <a:endParaRPr b="0" lang="tr-TR" sz="4400" spc="-1" strike="noStrike">
              <a:latin typeface="Arial"/>
            </a:endParaRPr>
          </a:p>
        </p:txBody>
      </p:sp>
      <p:sp>
        <p:nvSpPr>
          <p:cNvPr id="272" name="CustomShape 2"/>
          <p:cNvSpPr/>
          <p:nvPr/>
        </p:nvSpPr>
        <p:spPr>
          <a:xfrm>
            <a:off x="1137960" y="1128600"/>
            <a:ext cx="6095160" cy="1187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tr-TR" sz="1800" spc="-1" strike="noStrike">
                <a:solidFill>
                  <a:srgbClr val="202124"/>
                </a:solidFill>
                <a:latin typeface="Arial"/>
                <a:ea typeface="DejaVu Sans"/>
              </a:rPr>
              <a:t>Accuracy is one metric for evaluating classification models. Informally, </a:t>
            </a:r>
            <a:r>
              <a:rPr b="1" lang="tr-TR" sz="1800" spc="-1" strike="noStrike">
                <a:solidFill>
                  <a:srgbClr val="202124"/>
                </a:solidFill>
                <a:latin typeface="Arial"/>
                <a:ea typeface="DejaVu Sans"/>
              </a:rPr>
              <a:t>accuracy</a:t>
            </a:r>
            <a:r>
              <a:rPr b="0" lang="tr-TR" sz="1800" spc="-1" strike="noStrike">
                <a:solidFill>
                  <a:srgbClr val="202124"/>
                </a:solidFill>
                <a:latin typeface="Arial"/>
                <a:ea typeface="DejaVu Sans"/>
              </a:rPr>
              <a:t> is the fraction of predictions our model got right. Formally, accuracy has the following definition:</a:t>
            </a:r>
            <a:endParaRPr b="0" lang="tr-TR" sz="1800" spc="-1" strike="noStrike">
              <a:latin typeface="Arial"/>
            </a:endParaRPr>
          </a:p>
        </p:txBody>
      </p:sp>
      <p:sp>
        <p:nvSpPr>
          <p:cNvPr id="273" name="CustomShape 3"/>
          <p:cNvSpPr/>
          <p:nvPr/>
        </p:nvSpPr>
        <p:spPr>
          <a:xfrm>
            <a:off x="2211840" y="2712600"/>
            <a:ext cx="15220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3b90a3"/>
                </a:solidFill>
                <a:latin typeface="Arial"/>
                <a:ea typeface="DejaVu Sans"/>
              </a:rPr>
              <a:t>Accurarcy</a:t>
            </a:r>
            <a:r>
              <a:rPr b="0" lang="tr-TR" sz="1800" spc="-1" strike="noStrike">
                <a:solidFill>
                  <a:srgbClr val="3b90a3"/>
                </a:solidFill>
                <a:latin typeface="Gill Sans MT"/>
                <a:ea typeface="DejaVu Sans"/>
              </a:rPr>
              <a:t> </a:t>
            </a:r>
            <a:r>
              <a:rPr b="0" lang="tr-TR" sz="1800" spc="-1" strike="noStrike">
                <a:solidFill>
                  <a:srgbClr val="000000"/>
                </a:solidFill>
                <a:latin typeface="Gill Sans MT"/>
                <a:ea typeface="DejaVu Sans"/>
              </a:rPr>
              <a:t>=</a:t>
            </a:r>
            <a:r>
              <a:rPr b="0" lang="tr-TR" sz="1800" spc="-1" strike="noStrike">
                <a:solidFill>
                  <a:srgbClr val="3b90a3"/>
                </a:solidFill>
                <a:latin typeface="Gill Sans MT"/>
                <a:ea typeface="DejaVu Sans"/>
              </a:rPr>
              <a:t> </a:t>
            </a:r>
            <a:r>
              <a:rPr b="0" lang="tr-TR" sz="1800" spc="-1" strike="noStrike">
                <a:solidFill>
                  <a:srgbClr val="000000"/>
                </a:solidFill>
                <a:latin typeface="Gill Sans MT"/>
                <a:ea typeface="DejaVu Sans"/>
              </a:rPr>
              <a:t> </a:t>
            </a:r>
            <a:endParaRPr b="0" lang="tr-TR" sz="1800" spc="-1" strike="noStrike">
              <a:latin typeface="Arial"/>
            </a:endParaRPr>
          </a:p>
        </p:txBody>
      </p:sp>
      <p:sp>
        <p:nvSpPr>
          <p:cNvPr id="274" name="Line 4"/>
          <p:cNvSpPr/>
          <p:nvPr/>
        </p:nvSpPr>
        <p:spPr>
          <a:xfrm>
            <a:off x="3533400" y="2897280"/>
            <a:ext cx="2934360" cy="0"/>
          </a:xfrm>
          <a:prstGeom prst="line">
            <a:avLst/>
          </a:prstGeom>
          <a:ln w="6480">
            <a:solidFill>
              <a:srgbClr val="000000"/>
            </a:solidFill>
            <a:round/>
          </a:ln>
        </p:spPr>
        <p:style>
          <a:lnRef idx="0"/>
          <a:fillRef idx="0"/>
          <a:effectRef idx="0"/>
          <a:fontRef idx="minor"/>
        </p:style>
      </p:sp>
      <p:sp>
        <p:nvSpPr>
          <p:cNvPr id="275" name="CustomShape 5"/>
          <p:cNvSpPr/>
          <p:nvPr/>
        </p:nvSpPr>
        <p:spPr>
          <a:xfrm>
            <a:off x="3454200" y="2480040"/>
            <a:ext cx="323784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000000"/>
                </a:solidFill>
                <a:latin typeface="Arial"/>
                <a:ea typeface="DejaVu Sans"/>
              </a:rPr>
              <a:t>Number of correct predictions </a:t>
            </a:r>
            <a:endParaRPr b="0" lang="tr-TR" sz="1800" spc="-1" strike="noStrike">
              <a:latin typeface="Arial"/>
            </a:endParaRPr>
          </a:p>
        </p:txBody>
      </p:sp>
      <p:sp>
        <p:nvSpPr>
          <p:cNvPr id="276" name="CustomShape 6"/>
          <p:cNvSpPr/>
          <p:nvPr/>
        </p:nvSpPr>
        <p:spPr>
          <a:xfrm>
            <a:off x="3998880" y="4937760"/>
            <a:ext cx="21481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000000"/>
                </a:solidFill>
                <a:latin typeface="Arial"/>
                <a:ea typeface="DejaVu Sans"/>
              </a:rPr>
              <a:t>TP + TN + FP + FN</a:t>
            </a:r>
            <a:endParaRPr b="0" lang="tr-TR" sz="1800" spc="-1" strike="noStrike">
              <a:latin typeface="Arial"/>
            </a:endParaRPr>
          </a:p>
        </p:txBody>
      </p:sp>
      <p:sp>
        <p:nvSpPr>
          <p:cNvPr id="277" name="CustomShape 7"/>
          <p:cNvSpPr/>
          <p:nvPr/>
        </p:nvSpPr>
        <p:spPr>
          <a:xfrm>
            <a:off x="1137960" y="3687120"/>
            <a:ext cx="609372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tr-TR" sz="1800" spc="-1" strike="noStrike">
                <a:solidFill>
                  <a:srgbClr val="202124"/>
                </a:solidFill>
                <a:latin typeface="Roboto"/>
                <a:ea typeface="DejaVu Sans"/>
              </a:rPr>
              <a:t>For binary classification, accuracy can also be calculated in terms of positives and negatives as follows:</a:t>
            </a:r>
            <a:endParaRPr b="0" lang="tr-TR" sz="1800" spc="-1" strike="noStrike">
              <a:latin typeface="Arial"/>
            </a:endParaRPr>
          </a:p>
          <a:p>
            <a:pPr>
              <a:lnSpc>
                <a:spcPct val="100000"/>
              </a:lnSpc>
            </a:pPr>
            <a:br/>
            <a:endParaRPr b="0" lang="tr-TR" sz="1800" spc="-1" strike="noStrike">
              <a:latin typeface="Arial"/>
            </a:endParaRPr>
          </a:p>
        </p:txBody>
      </p:sp>
      <p:sp>
        <p:nvSpPr>
          <p:cNvPr id="278" name="CustomShape 8"/>
          <p:cNvSpPr/>
          <p:nvPr/>
        </p:nvSpPr>
        <p:spPr>
          <a:xfrm>
            <a:off x="2286360" y="4711680"/>
            <a:ext cx="15217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3b90a3"/>
                </a:solidFill>
                <a:latin typeface="Arial"/>
                <a:ea typeface="DejaVu Sans"/>
              </a:rPr>
              <a:t>Accurarcy</a:t>
            </a:r>
            <a:r>
              <a:rPr b="0" lang="tr-TR" sz="1800" spc="-1" strike="noStrike">
                <a:solidFill>
                  <a:srgbClr val="000000"/>
                </a:solidFill>
                <a:latin typeface="Gill Sans MT"/>
                <a:ea typeface="DejaVu Sans"/>
              </a:rPr>
              <a:t> =  </a:t>
            </a:r>
            <a:endParaRPr b="0" lang="tr-TR" sz="1800" spc="-1" strike="noStrike">
              <a:latin typeface="Arial"/>
            </a:endParaRPr>
          </a:p>
        </p:txBody>
      </p:sp>
      <p:sp>
        <p:nvSpPr>
          <p:cNvPr id="279" name="CustomShape 9"/>
          <p:cNvSpPr/>
          <p:nvPr/>
        </p:nvSpPr>
        <p:spPr>
          <a:xfrm>
            <a:off x="3645000" y="3081960"/>
            <a:ext cx="291924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000000"/>
                </a:solidFill>
                <a:latin typeface="Arial"/>
                <a:ea typeface="DejaVu Sans"/>
              </a:rPr>
              <a:t>Total number of predictions</a:t>
            </a:r>
            <a:endParaRPr b="0" lang="tr-TR" sz="1800" spc="-1" strike="noStrike">
              <a:latin typeface="Arial"/>
            </a:endParaRPr>
          </a:p>
        </p:txBody>
      </p:sp>
      <p:sp>
        <p:nvSpPr>
          <p:cNvPr id="280" name="Line 10"/>
          <p:cNvSpPr/>
          <p:nvPr/>
        </p:nvSpPr>
        <p:spPr>
          <a:xfrm>
            <a:off x="3715920" y="4887360"/>
            <a:ext cx="2934360" cy="0"/>
          </a:xfrm>
          <a:prstGeom prst="line">
            <a:avLst/>
          </a:prstGeom>
          <a:ln w="6480">
            <a:solidFill>
              <a:srgbClr val="000000"/>
            </a:solidFill>
            <a:round/>
          </a:ln>
        </p:spPr>
        <p:style>
          <a:lnRef idx="0"/>
          <a:fillRef idx="0"/>
          <a:effectRef idx="0"/>
          <a:fontRef idx="minor"/>
        </p:style>
      </p:sp>
      <p:sp>
        <p:nvSpPr>
          <p:cNvPr id="281" name="CustomShape 11"/>
          <p:cNvSpPr/>
          <p:nvPr/>
        </p:nvSpPr>
        <p:spPr>
          <a:xfrm>
            <a:off x="4484160" y="4518000"/>
            <a:ext cx="103104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000000"/>
                </a:solidFill>
                <a:latin typeface="Arial"/>
                <a:ea typeface="DejaVu Sans"/>
              </a:rPr>
              <a:t>TP + TN</a:t>
            </a:r>
            <a:endParaRPr b="0" lang="tr-TR" sz="1800" spc="-1" strike="noStrike">
              <a:latin typeface="Arial"/>
            </a:endParaRPr>
          </a:p>
        </p:txBody>
      </p:sp>
      <p:sp>
        <p:nvSpPr>
          <p:cNvPr id="282" name="CustomShape 12"/>
          <p:cNvSpPr/>
          <p:nvPr/>
        </p:nvSpPr>
        <p:spPr>
          <a:xfrm>
            <a:off x="1181160" y="5725440"/>
            <a:ext cx="609264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tr-TR" sz="1800" spc="-1" strike="noStrike">
                <a:solidFill>
                  <a:srgbClr val="202124"/>
                </a:solidFill>
                <a:latin typeface="Arial"/>
                <a:ea typeface="DejaVu Sans"/>
              </a:rPr>
              <a:t>Where </a:t>
            </a:r>
            <a:r>
              <a:rPr b="0" i="1" lang="tr-TR" sz="1800" spc="-1" strike="noStrike">
                <a:solidFill>
                  <a:srgbClr val="202124"/>
                </a:solidFill>
                <a:latin typeface="Arial"/>
                <a:ea typeface="DejaVu Sans"/>
              </a:rPr>
              <a:t>TP</a:t>
            </a:r>
            <a:r>
              <a:rPr b="0" lang="tr-TR" sz="1800" spc="-1" strike="noStrike">
                <a:solidFill>
                  <a:srgbClr val="202124"/>
                </a:solidFill>
                <a:latin typeface="Arial"/>
                <a:ea typeface="DejaVu Sans"/>
              </a:rPr>
              <a:t> = True Positives, </a:t>
            </a:r>
            <a:r>
              <a:rPr b="0" i="1" lang="tr-TR" sz="1800" spc="-1" strike="noStrike">
                <a:solidFill>
                  <a:srgbClr val="202124"/>
                </a:solidFill>
                <a:latin typeface="Arial"/>
                <a:ea typeface="DejaVu Sans"/>
              </a:rPr>
              <a:t>TN</a:t>
            </a:r>
            <a:r>
              <a:rPr b="0" lang="tr-TR" sz="1800" spc="-1" strike="noStrike">
                <a:solidFill>
                  <a:srgbClr val="202124"/>
                </a:solidFill>
                <a:latin typeface="Arial"/>
                <a:ea typeface="DejaVu Sans"/>
              </a:rPr>
              <a:t> = True Negatives, </a:t>
            </a:r>
            <a:r>
              <a:rPr b="0" i="1" lang="tr-TR" sz="1800" spc="-1" strike="noStrike">
                <a:solidFill>
                  <a:srgbClr val="202124"/>
                </a:solidFill>
                <a:latin typeface="Arial"/>
                <a:ea typeface="DejaVu Sans"/>
              </a:rPr>
              <a:t>FP</a:t>
            </a:r>
            <a:r>
              <a:rPr b="0" lang="tr-TR" sz="1800" spc="-1" strike="noStrike">
                <a:solidFill>
                  <a:srgbClr val="202124"/>
                </a:solidFill>
                <a:latin typeface="Arial"/>
                <a:ea typeface="DejaVu Sans"/>
              </a:rPr>
              <a:t> = False Positives, and </a:t>
            </a:r>
            <a:r>
              <a:rPr b="0" i="1" lang="tr-TR" sz="1800" spc="-1" strike="noStrike">
                <a:solidFill>
                  <a:srgbClr val="202124"/>
                </a:solidFill>
                <a:latin typeface="Arial"/>
                <a:ea typeface="DejaVu Sans"/>
              </a:rPr>
              <a:t>FN</a:t>
            </a:r>
            <a:r>
              <a:rPr b="0" lang="tr-TR" sz="1800" spc="-1" strike="noStrike">
                <a:solidFill>
                  <a:srgbClr val="202124"/>
                </a:solidFill>
                <a:latin typeface="Arial"/>
                <a:ea typeface="DejaVu Sans"/>
              </a:rPr>
              <a:t> = False Negatives</a:t>
            </a:r>
            <a:r>
              <a:rPr b="0" lang="tr-TR" sz="1800" spc="-1" strike="noStrike">
                <a:solidFill>
                  <a:srgbClr val="202124"/>
                </a:solidFill>
                <a:latin typeface="Roboto"/>
                <a:ea typeface="DejaVu Sans"/>
              </a:rPr>
              <a:t>.</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1251720" y="382320"/>
            <a:ext cx="10177560" cy="14914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tr-TR" sz="5100" spc="197" strike="noStrike" cap="all">
                <a:solidFill>
                  <a:srgbClr val="0b082e"/>
                </a:solidFill>
                <a:latin typeface="Impact"/>
              </a:rPr>
              <a:t>Decısıon tree</a:t>
            </a:r>
            <a:endParaRPr b="0" lang="tr-TR" sz="5100" spc="-1" strike="noStrike">
              <a:latin typeface="Arial"/>
            </a:endParaRPr>
          </a:p>
        </p:txBody>
      </p:sp>
      <p:sp>
        <p:nvSpPr>
          <p:cNvPr id="284" name="CustomShape 2"/>
          <p:cNvSpPr/>
          <p:nvPr/>
        </p:nvSpPr>
        <p:spPr>
          <a:xfrm>
            <a:off x="1006920" y="1389960"/>
            <a:ext cx="10177560" cy="3592800"/>
          </a:xfrm>
          <a:prstGeom prst="rect">
            <a:avLst/>
          </a:prstGeom>
          <a:noFill/>
          <a:ln>
            <a:noFill/>
          </a:ln>
        </p:spPr>
        <p:style>
          <a:lnRef idx="0"/>
          <a:fillRef idx="0"/>
          <a:effectRef idx="0"/>
          <a:fontRef idx="minor"/>
        </p:style>
        <p:txBody>
          <a:bodyPr lIns="90000" rIns="90000" tIns="45000" bIns="45000">
            <a:noAutofit/>
          </a:bodyPr>
          <a:p>
            <a:pPr marL="228600" indent="-227880">
              <a:lnSpc>
                <a:spcPct val="110000"/>
              </a:lnSpc>
              <a:spcBef>
                <a:spcPts val="700"/>
              </a:spcBef>
              <a:buClr>
                <a:srgbClr val="0b082e"/>
              </a:buClr>
              <a:buFont typeface="Arial"/>
              <a:buChar char="•"/>
            </a:pPr>
            <a:r>
              <a:rPr b="0" lang="tr-TR" sz="2000" spc="-1" strike="noStrike">
                <a:solidFill>
                  <a:srgbClr val="202124"/>
                </a:solidFill>
                <a:latin typeface="arial"/>
              </a:rPr>
              <a:t>A </a:t>
            </a:r>
            <a:r>
              <a:rPr b="1" lang="tr-TR" sz="2000" spc="-1" strike="noStrike">
                <a:solidFill>
                  <a:srgbClr val="202124"/>
                </a:solidFill>
                <a:latin typeface="arial"/>
              </a:rPr>
              <a:t>decision tree</a:t>
            </a:r>
            <a:r>
              <a:rPr b="0" lang="tr-TR" sz="2000" spc="-1" strike="noStrike">
                <a:solidFill>
                  <a:srgbClr val="202124"/>
                </a:solidFill>
                <a:latin typeface="arial"/>
              </a:rPr>
              <a:t> is a flowchart-like structure in which each internal node represents a "test" on an attribute (e.g. whether a coin flip comes up heads or tails), each branch represents the outcome of the test, and each leaf node represents a class label (</a:t>
            </a:r>
            <a:r>
              <a:rPr b="1" lang="tr-TR" sz="2000" spc="-1" strike="noStrike">
                <a:solidFill>
                  <a:srgbClr val="202124"/>
                </a:solidFill>
                <a:latin typeface="arial"/>
              </a:rPr>
              <a:t>decision</a:t>
            </a:r>
            <a:r>
              <a:rPr b="0" lang="tr-TR" sz="2000" spc="-1" strike="noStrike">
                <a:solidFill>
                  <a:srgbClr val="202124"/>
                </a:solidFill>
                <a:latin typeface="arial"/>
              </a:rPr>
              <a:t> taken after computing all attributes).</a:t>
            </a:r>
            <a:endParaRPr b="0" lang="tr-TR" sz="2000" spc="-1" strike="noStrike">
              <a:latin typeface="Arial"/>
            </a:endParaRPr>
          </a:p>
        </p:txBody>
      </p:sp>
      <p:grpSp>
        <p:nvGrpSpPr>
          <p:cNvPr id="285" name="Group 3"/>
          <p:cNvGrpSpPr/>
          <p:nvPr/>
        </p:nvGrpSpPr>
        <p:grpSpPr>
          <a:xfrm>
            <a:off x="3157560" y="3012840"/>
            <a:ext cx="6287400" cy="3510720"/>
            <a:chOff x="3157560" y="3012840"/>
            <a:chExt cx="6287400" cy="3510720"/>
          </a:xfrm>
        </p:grpSpPr>
        <p:sp>
          <p:nvSpPr>
            <p:cNvPr id="286" name="CustomShape 4"/>
            <p:cNvSpPr/>
            <p:nvPr/>
          </p:nvSpPr>
          <p:spPr>
            <a:xfrm>
              <a:off x="7776000" y="5088240"/>
              <a:ext cx="864720" cy="448920"/>
            </a:xfrm>
            <a:custGeom>
              <a:avLst/>
              <a:gdLst/>
              <a:ahLst/>
              <a:rect l="l" t="t" r="r" b="b"/>
              <a:pathLst>
                <a:path w="865585" h="449587">
                  <a:moveTo>
                    <a:pt x="0" y="0"/>
                  </a:moveTo>
                  <a:lnTo>
                    <a:pt x="0" y="327693"/>
                  </a:lnTo>
                  <a:lnTo>
                    <a:pt x="865585" y="327693"/>
                  </a:lnTo>
                  <a:lnTo>
                    <a:pt x="865585" y="449587"/>
                  </a:lnTo>
                </a:path>
              </a:pathLst>
            </a:custGeom>
            <a:noFill/>
            <a:ln w="12600">
              <a:solidFill>
                <a:srgbClr val="58a3b3"/>
              </a:solidFill>
              <a:round/>
            </a:ln>
          </p:spPr>
          <p:style>
            <a:lnRef idx="0"/>
            <a:fillRef idx="0"/>
            <a:effectRef idx="0"/>
            <a:fontRef idx="minor"/>
          </p:style>
        </p:sp>
        <p:sp>
          <p:nvSpPr>
            <p:cNvPr id="287" name="CustomShape 5"/>
            <p:cNvSpPr/>
            <p:nvPr/>
          </p:nvSpPr>
          <p:spPr>
            <a:xfrm>
              <a:off x="6985080" y="5088240"/>
              <a:ext cx="790200" cy="461160"/>
            </a:xfrm>
            <a:custGeom>
              <a:avLst/>
              <a:gdLst/>
              <a:ahLst/>
              <a:rect l="l" t="t" r="r" b="b"/>
              <a:pathLst>
                <a:path w="790980" h="461852">
                  <a:moveTo>
                    <a:pt x="790980" y="0"/>
                  </a:moveTo>
                  <a:lnTo>
                    <a:pt x="790980" y="339958"/>
                  </a:lnTo>
                  <a:lnTo>
                    <a:pt x="0" y="339958"/>
                  </a:lnTo>
                  <a:lnTo>
                    <a:pt x="0" y="461852"/>
                  </a:lnTo>
                </a:path>
              </a:pathLst>
            </a:custGeom>
            <a:noFill/>
            <a:ln w="12600">
              <a:solidFill>
                <a:srgbClr val="58a3b3"/>
              </a:solidFill>
              <a:round/>
            </a:ln>
          </p:spPr>
          <p:style>
            <a:lnRef idx="0"/>
            <a:fillRef idx="0"/>
            <a:effectRef idx="0"/>
            <a:fontRef idx="minor"/>
          </p:style>
        </p:sp>
        <p:sp>
          <p:nvSpPr>
            <p:cNvPr id="288" name="CustomShape 6"/>
            <p:cNvSpPr/>
            <p:nvPr/>
          </p:nvSpPr>
          <p:spPr>
            <a:xfrm>
              <a:off x="6243840" y="3848400"/>
              <a:ext cx="1531800" cy="403200"/>
            </a:xfrm>
            <a:custGeom>
              <a:avLst/>
              <a:gdLst/>
              <a:ahLst/>
              <a:rect l="l" t="t" r="r" b="b"/>
              <a:pathLst>
                <a:path w="1532380" h="404050">
                  <a:moveTo>
                    <a:pt x="0" y="0"/>
                  </a:moveTo>
                  <a:lnTo>
                    <a:pt x="0" y="282156"/>
                  </a:lnTo>
                  <a:lnTo>
                    <a:pt x="1532380" y="282156"/>
                  </a:lnTo>
                  <a:lnTo>
                    <a:pt x="1532380" y="404050"/>
                  </a:lnTo>
                </a:path>
              </a:pathLst>
            </a:custGeom>
            <a:noFill/>
            <a:ln w="12600">
              <a:solidFill>
                <a:srgbClr val="4e909e"/>
              </a:solidFill>
              <a:round/>
            </a:ln>
          </p:spPr>
          <p:style>
            <a:lnRef idx="0"/>
            <a:fillRef idx="0"/>
            <a:effectRef idx="0"/>
            <a:fontRef idx="minor"/>
          </p:style>
        </p:sp>
        <p:sp>
          <p:nvSpPr>
            <p:cNvPr id="289" name="CustomShape 7"/>
            <p:cNvSpPr/>
            <p:nvPr/>
          </p:nvSpPr>
          <p:spPr>
            <a:xfrm>
              <a:off x="4619520" y="5091480"/>
              <a:ext cx="803520" cy="444240"/>
            </a:xfrm>
            <a:custGeom>
              <a:avLst/>
              <a:gdLst/>
              <a:ahLst/>
              <a:rect l="l" t="t" r="r" b="b"/>
              <a:pathLst>
                <a:path w="804098" h="444849">
                  <a:moveTo>
                    <a:pt x="0" y="0"/>
                  </a:moveTo>
                  <a:lnTo>
                    <a:pt x="0" y="322955"/>
                  </a:lnTo>
                  <a:lnTo>
                    <a:pt x="804098" y="322955"/>
                  </a:lnTo>
                  <a:lnTo>
                    <a:pt x="804098" y="444849"/>
                  </a:lnTo>
                </a:path>
              </a:pathLst>
            </a:custGeom>
            <a:noFill/>
            <a:ln w="12600">
              <a:solidFill>
                <a:srgbClr val="58a3b3"/>
              </a:solidFill>
              <a:round/>
            </a:ln>
          </p:spPr>
          <p:style>
            <a:lnRef idx="0"/>
            <a:fillRef idx="0"/>
            <a:effectRef idx="0"/>
            <a:fontRef idx="minor"/>
          </p:style>
        </p:sp>
        <p:sp>
          <p:nvSpPr>
            <p:cNvPr id="290" name="CustomShape 8"/>
            <p:cNvSpPr/>
            <p:nvPr/>
          </p:nvSpPr>
          <p:spPr>
            <a:xfrm>
              <a:off x="3815280" y="5091480"/>
              <a:ext cx="803520" cy="452880"/>
            </a:xfrm>
            <a:custGeom>
              <a:avLst/>
              <a:gdLst/>
              <a:ahLst/>
              <a:rect l="l" t="t" r="r" b="b"/>
              <a:pathLst>
                <a:path w="804098" h="453731">
                  <a:moveTo>
                    <a:pt x="804098" y="0"/>
                  </a:moveTo>
                  <a:lnTo>
                    <a:pt x="804098" y="331837"/>
                  </a:lnTo>
                  <a:lnTo>
                    <a:pt x="0" y="331837"/>
                  </a:lnTo>
                  <a:lnTo>
                    <a:pt x="0" y="453731"/>
                  </a:lnTo>
                </a:path>
              </a:pathLst>
            </a:custGeom>
            <a:noFill/>
            <a:ln w="12600">
              <a:solidFill>
                <a:srgbClr val="58a3b3"/>
              </a:solidFill>
              <a:round/>
            </a:ln>
          </p:spPr>
          <p:style>
            <a:lnRef idx="0"/>
            <a:fillRef idx="0"/>
            <a:effectRef idx="0"/>
            <a:fontRef idx="minor"/>
          </p:style>
        </p:sp>
        <p:sp>
          <p:nvSpPr>
            <p:cNvPr id="291" name="CustomShape 9"/>
            <p:cNvSpPr/>
            <p:nvPr/>
          </p:nvSpPr>
          <p:spPr>
            <a:xfrm>
              <a:off x="4619520" y="3848400"/>
              <a:ext cx="1623600" cy="406440"/>
            </a:xfrm>
            <a:custGeom>
              <a:avLst/>
              <a:gdLst/>
              <a:ahLst/>
              <a:rect l="l" t="t" r="r" b="b"/>
              <a:pathLst>
                <a:path w="1624368" h="407317">
                  <a:moveTo>
                    <a:pt x="1624368" y="0"/>
                  </a:moveTo>
                  <a:lnTo>
                    <a:pt x="1624368" y="285423"/>
                  </a:lnTo>
                  <a:lnTo>
                    <a:pt x="0" y="285423"/>
                  </a:lnTo>
                  <a:lnTo>
                    <a:pt x="0" y="407317"/>
                  </a:lnTo>
                </a:path>
              </a:pathLst>
            </a:custGeom>
            <a:noFill/>
            <a:ln w="12600">
              <a:solidFill>
                <a:srgbClr val="4e909e"/>
              </a:solidFill>
              <a:round/>
            </a:ln>
          </p:spPr>
          <p:style>
            <a:lnRef idx="0"/>
            <a:fillRef idx="0"/>
            <a:effectRef idx="0"/>
            <a:fontRef idx="minor"/>
          </p:style>
        </p:sp>
        <p:sp>
          <p:nvSpPr>
            <p:cNvPr id="292" name="CustomShape 10"/>
            <p:cNvSpPr/>
            <p:nvPr/>
          </p:nvSpPr>
          <p:spPr>
            <a:xfrm>
              <a:off x="5585760" y="3012840"/>
              <a:ext cx="1315080" cy="834840"/>
            </a:xfrm>
            <a:prstGeom prst="roundRect">
              <a:avLst>
                <a:gd name="adj" fmla="val 10000"/>
              </a:avLst>
            </a:prstGeom>
            <a:solidFill>
              <a:srgbClr val="62b4c6"/>
            </a:solidFill>
            <a:ln w="12600">
              <a:solidFill>
                <a:srgbClr val="ffffff"/>
              </a:solidFill>
              <a:round/>
            </a:ln>
          </p:spPr>
          <p:style>
            <a:lnRef idx="0"/>
            <a:fillRef idx="0"/>
            <a:effectRef idx="0"/>
            <a:fontRef idx="minor"/>
          </p:style>
        </p:sp>
        <p:sp>
          <p:nvSpPr>
            <p:cNvPr id="293" name="CustomShape 11"/>
            <p:cNvSpPr/>
            <p:nvPr/>
          </p:nvSpPr>
          <p:spPr>
            <a:xfrm>
              <a:off x="5731920" y="3151800"/>
              <a:ext cx="1315080" cy="834840"/>
            </a:xfrm>
            <a:prstGeom prst="roundRect">
              <a:avLst>
                <a:gd name="adj" fmla="val 10000"/>
              </a:avLst>
            </a:prstGeom>
            <a:solidFill>
              <a:srgbClr val="ffffff">
                <a:alpha val="90000"/>
              </a:srgbClr>
            </a:solidFill>
            <a:ln w="12600">
              <a:solidFill>
                <a:srgbClr val="62b4c6"/>
              </a:solidFill>
              <a:round/>
            </a:ln>
          </p:spPr>
          <p:style>
            <a:lnRef idx="0"/>
            <a:fillRef idx="0"/>
            <a:effectRef idx="0"/>
            <a:fontRef idx="minor"/>
          </p:style>
          <p:txBody>
            <a:bodyPr lIns="108360" rIns="83880" tIns="108360" bIns="108360" anchor="ctr">
              <a:noAutofit/>
            </a:bodyPr>
            <a:p>
              <a:pPr algn="ctr">
                <a:lnSpc>
                  <a:spcPct val="90000"/>
                </a:lnSpc>
                <a:spcAft>
                  <a:spcPts val="771"/>
                </a:spcAft>
              </a:pPr>
              <a:r>
                <a:rPr b="0" lang="tr-TR" sz="2200" spc="-1" strike="noStrike">
                  <a:solidFill>
                    <a:srgbClr val="000000"/>
                  </a:solidFill>
                  <a:latin typeface="Gill Sans MT"/>
                  <a:ea typeface="DejaVu Sans"/>
                </a:rPr>
                <a:t>Has feathers ?</a:t>
              </a:r>
              <a:endParaRPr b="0" lang="tr-TR" sz="2200" spc="-1" strike="noStrike">
                <a:latin typeface="Arial"/>
              </a:endParaRPr>
            </a:p>
          </p:txBody>
        </p:sp>
        <p:sp>
          <p:nvSpPr>
            <p:cNvPr id="294" name="CustomShape 12"/>
            <p:cNvSpPr/>
            <p:nvPr/>
          </p:nvSpPr>
          <p:spPr>
            <a:xfrm>
              <a:off x="3961440" y="4255920"/>
              <a:ext cx="1315080" cy="834840"/>
            </a:xfrm>
            <a:prstGeom prst="roundRect">
              <a:avLst>
                <a:gd name="adj" fmla="val 10000"/>
              </a:avLst>
            </a:prstGeom>
            <a:solidFill>
              <a:srgbClr val="62b4c6"/>
            </a:solidFill>
            <a:ln w="12600">
              <a:solidFill>
                <a:srgbClr val="ffffff"/>
              </a:solidFill>
              <a:round/>
            </a:ln>
          </p:spPr>
          <p:style>
            <a:lnRef idx="0"/>
            <a:fillRef idx="0"/>
            <a:effectRef idx="0"/>
            <a:fontRef idx="minor"/>
          </p:style>
        </p:sp>
        <p:sp>
          <p:nvSpPr>
            <p:cNvPr id="295" name="CustomShape 13"/>
            <p:cNvSpPr/>
            <p:nvPr/>
          </p:nvSpPr>
          <p:spPr>
            <a:xfrm>
              <a:off x="4107600" y="4394880"/>
              <a:ext cx="1315080" cy="834840"/>
            </a:xfrm>
            <a:prstGeom prst="roundRect">
              <a:avLst>
                <a:gd name="adj" fmla="val 10000"/>
              </a:avLst>
            </a:prstGeom>
            <a:solidFill>
              <a:srgbClr val="ffffff">
                <a:alpha val="90000"/>
              </a:srgbClr>
            </a:solidFill>
            <a:ln w="12600">
              <a:solidFill>
                <a:srgbClr val="62b4c6"/>
              </a:solidFill>
              <a:round/>
            </a:ln>
          </p:spPr>
          <p:style>
            <a:lnRef idx="0"/>
            <a:fillRef idx="0"/>
            <a:effectRef idx="0"/>
            <a:fontRef idx="minor"/>
          </p:style>
          <p:txBody>
            <a:bodyPr lIns="108360" rIns="83880" tIns="108360" bIns="108360" anchor="ctr">
              <a:noAutofit/>
            </a:bodyPr>
            <a:p>
              <a:pPr algn="ctr">
                <a:lnSpc>
                  <a:spcPct val="90000"/>
                </a:lnSpc>
                <a:spcAft>
                  <a:spcPts val="771"/>
                </a:spcAft>
              </a:pPr>
              <a:r>
                <a:rPr b="0" lang="tr-TR" sz="2200" spc="-1" strike="noStrike">
                  <a:solidFill>
                    <a:srgbClr val="000000"/>
                  </a:solidFill>
                  <a:latin typeface="Gill Sans MT"/>
                  <a:ea typeface="DejaVu Sans"/>
                </a:rPr>
                <a:t>Can fly ?</a:t>
              </a:r>
              <a:endParaRPr b="0" lang="tr-TR" sz="2200" spc="-1" strike="noStrike">
                <a:latin typeface="Arial"/>
              </a:endParaRPr>
            </a:p>
          </p:txBody>
        </p:sp>
        <p:sp>
          <p:nvSpPr>
            <p:cNvPr id="296" name="CustomShape 14"/>
            <p:cNvSpPr/>
            <p:nvPr/>
          </p:nvSpPr>
          <p:spPr>
            <a:xfrm>
              <a:off x="3157560" y="5545080"/>
              <a:ext cx="1315080" cy="834840"/>
            </a:xfrm>
            <a:prstGeom prst="roundRect">
              <a:avLst>
                <a:gd name="adj" fmla="val 10000"/>
              </a:avLst>
            </a:prstGeom>
            <a:solidFill>
              <a:srgbClr val="62b4c6"/>
            </a:solidFill>
            <a:ln w="12600">
              <a:solidFill>
                <a:srgbClr val="ffffff"/>
              </a:solidFill>
              <a:round/>
            </a:ln>
          </p:spPr>
          <p:style>
            <a:lnRef idx="0"/>
            <a:fillRef idx="0"/>
            <a:effectRef idx="0"/>
            <a:fontRef idx="minor"/>
          </p:style>
        </p:sp>
        <p:sp>
          <p:nvSpPr>
            <p:cNvPr id="297" name="CustomShape 15"/>
            <p:cNvSpPr/>
            <p:nvPr/>
          </p:nvSpPr>
          <p:spPr>
            <a:xfrm>
              <a:off x="3303720" y="5684040"/>
              <a:ext cx="1315080" cy="834840"/>
            </a:xfrm>
            <a:prstGeom prst="roundRect">
              <a:avLst>
                <a:gd name="adj" fmla="val 10000"/>
              </a:avLst>
            </a:prstGeom>
            <a:solidFill>
              <a:srgbClr val="ffffff">
                <a:alpha val="90000"/>
              </a:srgbClr>
            </a:solidFill>
            <a:ln w="12600">
              <a:solidFill>
                <a:srgbClr val="62b4c6"/>
              </a:solidFill>
              <a:round/>
            </a:ln>
          </p:spPr>
          <p:style>
            <a:lnRef idx="0"/>
            <a:fillRef idx="0"/>
            <a:effectRef idx="0"/>
            <a:fontRef idx="minor"/>
          </p:style>
          <p:txBody>
            <a:bodyPr lIns="108360" rIns="83880" tIns="108360" bIns="108360" anchor="ctr">
              <a:noAutofit/>
            </a:bodyPr>
            <a:p>
              <a:pPr algn="ctr">
                <a:lnSpc>
                  <a:spcPct val="90000"/>
                </a:lnSpc>
                <a:spcAft>
                  <a:spcPts val="771"/>
                </a:spcAft>
              </a:pPr>
              <a:r>
                <a:rPr b="0" lang="tr-TR" sz="2200" spc="-1" strike="noStrike">
                  <a:solidFill>
                    <a:srgbClr val="000000"/>
                  </a:solidFill>
                  <a:latin typeface="Gill Sans MT"/>
                  <a:ea typeface="DejaVu Sans"/>
                </a:rPr>
                <a:t>Hawk</a:t>
              </a:r>
              <a:endParaRPr b="0" lang="tr-TR" sz="2200" spc="-1" strike="noStrike">
                <a:latin typeface="Arial"/>
              </a:endParaRPr>
            </a:p>
          </p:txBody>
        </p:sp>
        <p:sp>
          <p:nvSpPr>
            <p:cNvPr id="298" name="CustomShape 16"/>
            <p:cNvSpPr/>
            <p:nvPr/>
          </p:nvSpPr>
          <p:spPr>
            <a:xfrm>
              <a:off x="4765680" y="5536080"/>
              <a:ext cx="1315080" cy="834840"/>
            </a:xfrm>
            <a:prstGeom prst="roundRect">
              <a:avLst>
                <a:gd name="adj" fmla="val 10000"/>
              </a:avLst>
            </a:prstGeom>
            <a:solidFill>
              <a:srgbClr val="62b4c6"/>
            </a:solidFill>
            <a:ln w="12600">
              <a:solidFill>
                <a:srgbClr val="ffffff"/>
              </a:solidFill>
              <a:round/>
            </a:ln>
          </p:spPr>
          <p:style>
            <a:lnRef idx="0"/>
            <a:fillRef idx="0"/>
            <a:effectRef idx="0"/>
            <a:fontRef idx="minor"/>
          </p:style>
        </p:sp>
        <p:sp>
          <p:nvSpPr>
            <p:cNvPr id="299" name="CustomShape 17"/>
            <p:cNvSpPr/>
            <p:nvPr/>
          </p:nvSpPr>
          <p:spPr>
            <a:xfrm>
              <a:off x="4911840" y="5675040"/>
              <a:ext cx="1315080" cy="834840"/>
            </a:xfrm>
            <a:prstGeom prst="roundRect">
              <a:avLst>
                <a:gd name="adj" fmla="val 10000"/>
              </a:avLst>
            </a:prstGeom>
            <a:solidFill>
              <a:srgbClr val="ffffff">
                <a:alpha val="90000"/>
              </a:srgbClr>
            </a:solidFill>
            <a:ln w="12600">
              <a:solidFill>
                <a:srgbClr val="62b4c6"/>
              </a:solidFill>
              <a:round/>
            </a:ln>
          </p:spPr>
          <p:style>
            <a:lnRef idx="0"/>
            <a:fillRef idx="0"/>
            <a:effectRef idx="0"/>
            <a:fontRef idx="minor"/>
          </p:style>
          <p:txBody>
            <a:bodyPr lIns="108360" rIns="83880" tIns="108360" bIns="108360" anchor="ctr">
              <a:noAutofit/>
            </a:bodyPr>
            <a:p>
              <a:pPr algn="ctr">
                <a:lnSpc>
                  <a:spcPct val="90000"/>
                </a:lnSpc>
                <a:spcAft>
                  <a:spcPts val="771"/>
                </a:spcAft>
              </a:pPr>
              <a:r>
                <a:rPr b="0" lang="tr-TR" sz="2200" spc="-1" strike="noStrike">
                  <a:solidFill>
                    <a:srgbClr val="000000"/>
                  </a:solidFill>
                  <a:latin typeface="Gill Sans MT"/>
                  <a:ea typeface="DejaVu Sans"/>
                </a:rPr>
                <a:t>Penguin</a:t>
              </a:r>
              <a:endParaRPr b="0" lang="tr-TR" sz="2200" spc="-1" strike="noStrike">
                <a:latin typeface="Arial"/>
              </a:endParaRPr>
            </a:p>
          </p:txBody>
        </p:sp>
        <p:sp>
          <p:nvSpPr>
            <p:cNvPr id="300" name="CustomShape 18"/>
            <p:cNvSpPr/>
            <p:nvPr/>
          </p:nvSpPr>
          <p:spPr>
            <a:xfrm>
              <a:off x="7118280" y="4252680"/>
              <a:ext cx="1315080" cy="834840"/>
            </a:xfrm>
            <a:prstGeom prst="roundRect">
              <a:avLst>
                <a:gd name="adj" fmla="val 10000"/>
              </a:avLst>
            </a:prstGeom>
            <a:solidFill>
              <a:srgbClr val="62b4c6"/>
            </a:solidFill>
            <a:ln w="12600">
              <a:solidFill>
                <a:srgbClr val="ffffff"/>
              </a:solidFill>
              <a:round/>
            </a:ln>
          </p:spPr>
          <p:style>
            <a:lnRef idx="0"/>
            <a:fillRef idx="0"/>
            <a:effectRef idx="0"/>
            <a:fontRef idx="minor"/>
          </p:style>
        </p:sp>
        <p:sp>
          <p:nvSpPr>
            <p:cNvPr id="301" name="CustomShape 19"/>
            <p:cNvSpPr/>
            <p:nvPr/>
          </p:nvSpPr>
          <p:spPr>
            <a:xfrm>
              <a:off x="7264440" y="4391640"/>
              <a:ext cx="1315080" cy="834840"/>
            </a:xfrm>
            <a:prstGeom prst="roundRect">
              <a:avLst>
                <a:gd name="adj" fmla="val 10000"/>
              </a:avLst>
            </a:prstGeom>
            <a:solidFill>
              <a:srgbClr val="ffffff">
                <a:alpha val="90000"/>
              </a:srgbClr>
            </a:solidFill>
            <a:ln w="12600">
              <a:solidFill>
                <a:srgbClr val="62b4c6"/>
              </a:solidFill>
              <a:round/>
            </a:ln>
          </p:spPr>
          <p:style>
            <a:lnRef idx="0"/>
            <a:fillRef idx="0"/>
            <a:effectRef idx="0"/>
            <a:fontRef idx="minor"/>
          </p:style>
          <p:txBody>
            <a:bodyPr lIns="108360" rIns="83880" tIns="108360" bIns="108360" anchor="ctr">
              <a:noAutofit/>
            </a:bodyPr>
            <a:p>
              <a:pPr algn="ctr">
                <a:lnSpc>
                  <a:spcPct val="90000"/>
                </a:lnSpc>
                <a:spcAft>
                  <a:spcPts val="771"/>
                </a:spcAft>
              </a:pPr>
              <a:r>
                <a:rPr b="0" lang="tr-TR" sz="2200" spc="-1" strike="noStrike">
                  <a:solidFill>
                    <a:srgbClr val="000000"/>
                  </a:solidFill>
                  <a:latin typeface="Gill Sans MT"/>
                  <a:ea typeface="DejaVu Sans"/>
                </a:rPr>
                <a:t>Has finns ?</a:t>
              </a:r>
              <a:endParaRPr b="0" lang="tr-TR" sz="2200" spc="-1" strike="noStrike">
                <a:latin typeface="Arial"/>
              </a:endParaRPr>
            </a:p>
          </p:txBody>
        </p:sp>
        <p:sp>
          <p:nvSpPr>
            <p:cNvPr id="302" name="CustomShape 20"/>
            <p:cNvSpPr/>
            <p:nvPr/>
          </p:nvSpPr>
          <p:spPr>
            <a:xfrm>
              <a:off x="6327360" y="5550120"/>
              <a:ext cx="1315080" cy="834840"/>
            </a:xfrm>
            <a:prstGeom prst="roundRect">
              <a:avLst>
                <a:gd name="adj" fmla="val 10000"/>
              </a:avLst>
            </a:prstGeom>
            <a:solidFill>
              <a:srgbClr val="62b4c6"/>
            </a:solidFill>
            <a:ln w="12600">
              <a:solidFill>
                <a:srgbClr val="ffffff"/>
              </a:solidFill>
              <a:round/>
            </a:ln>
          </p:spPr>
          <p:style>
            <a:lnRef idx="0"/>
            <a:fillRef idx="0"/>
            <a:effectRef idx="0"/>
            <a:fontRef idx="minor"/>
          </p:style>
        </p:sp>
        <p:sp>
          <p:nvSpPr>
            <p:cNvPr id="303" name="CustomShape 21"/>
            <p:cNvSpPr/>
            <p:nvPr/>
          </p:nvSpPr>
          <p:spPr>
            <a:xfrm>
              <a:off x="6473520" y="5688720"/>
              <a:ext cx="1315080" cy="834840"/>
            </a:xfrm>
            <a:prstGeom prst="roundRect">
              <a:avLst>
                <a:gd name="adj" fmla="val 10000"/>
              </a:avLst>
            </a:prstGeom>
            <a:solidFill>
              <a:srgbClr val="ffffff">
                <a:alpha val="90000"/>
              </a:srgbClr>
            </a:solidFill>
            <a:ln w="12600">
              <a:solidFill>
                <a:srgbClr val="62b4c6"/>
              </a:solidFill>
              <a:round/>
            </a:ln>
          </p:spPr>
          <p:style>
            <a:lnRef idx="0"/>
            <a:fillRef idx="0"/>
            <a:effectRef idx="0"/>
            <a:fontRef idx="minor"/>
          </p:style>
          <p:txBody>
            <a:bodyPr lIns="108360" rIns="83880" tIns="108360" bIns="108360" anchor="ctr">
              <a:noAutofit/>
            </a:bodyPr>
            <a:p>
              <a:pPr algn="ctr">
                <a:lnSpc>
                  <a:spcPct val="90000"/>
                </a:lnSpc>
                <a:spcAft>
                  <a:spcPts val="771"/>
                </a:spcAft>
              </a:pPr>
              <a:r>
                <a:rPr b="0" lang="tr-TR" sz="2200" spc="-1" strike="noStrike">
                  <a:solidFill>
                    <a:srgbClr val="000000"/>
                  </a:solidFill>
                  <a:latin typeface="Gill Sans MT"/>
                  <a:ea typeface="DejaVu Sans"/>
                </a:rPr>
                <a:t>Dolphin</a:t>
              </a:r>
              <a:endParaRPr b="0" lang="tr-TR" sz="2200" spc="-1" strike="noStrike">
                <a:latin typeface="Arial"/>
              </a:endParaRPr>
            </a:p>
          </p:txBody>
        </p:sp>
        <p:sp>
          <p:nvSpPr>
            <p:cNvPr id="304" name="CustomShape 22"/>
            <p:cNvSpPr/>
            <p:nvPr/>
          </p:nvSpPr>
          <p:spPr>
            <a:xfrm>
              <a:off x="7983720" y="5537880"/>
              <a:ext cx="1315080" cy="834840"/>
            </a:xfrm>
            <a:prstGeom prst="roundRect">
              <a:avLst>
                <a:gd name="adj" fmla="val 10000"/>
              </a:avLst>
            </a:prstGeom>
            <a:solidFill>
              <a:srgbClr val="62b4c6"/>
            </a:solidFill>
            <a:ln w="12600">
              <a:solidFill>
                <a:srgbClr val="ffffff"/>
              </a:solidFill>
              <a:round/>
            </a:ln>
          </p:spPr>
          <p:style>
            <a:lnRef idx="0"/>
            <a:fillRef idx="0"/>
            <a:effectRef idx="0"/>
            <a:fontRef idx="minor"/>
          </p:style>
        </p:sp>
        <p:sp>
          <p:nvSpPr>
            <p:cNvPr id="305" name="CustomShape 23"/>
            <p:cNvSpPr/>
            <p:nvPr/>
          </p:nvSpPr>
          <p:spPr>
            <a:xfrm>
              <a:off x="8129880" y="5676480"/>
              <a:ext cx="1315080" cy="834840"/>
            </a:xfrm>
            <a:prstGeom prst="roundRect">
              <a:avLst>
                <a:gd name="adj" fmla="val 10000"/>
              </a:avLst>
            </a:prstGeom>
            <a:solidFill>
              <a:srgbClr val="ffffff">
                <a:alpha val="90000"/>
              </a:srgbClr>
            </a:solidFill>
            <a:ln w="12600">
              <a:solidFill>
                <a:srgbClr val="62b4c6"/>
              </a:solidFill>
              <a:round/>
            </a:ln>
          </p:spPr>
          <p:style>
            <a:lnRef idx="0"/>
            <a:fillRef idx="0"/>
            <a:effectRef idx="0"/>
            <a:fontRef idx="minor"/>
          </p:style>
          <p:txBody>
            <a:bodyPr lIns="108360" rIns="83880" tIns="108360" bIns="108360" anchor="ctr">
              <a:noAutofit/>
            </a:bodyPr>
            <a:p>
              <a:pPr algn="ctr">
                <a:lnSpc>
                  <a:spcPct val="90000"/>
                </a:lnSpc>
                <a:spcAft>
                  <a:spcPts val="771"/>
                </a:spcAft>
              </a:pPr>
              <a:r>
                <a:rPr b="0" lang="tr-TR" sz="2200" spc="-1" strike="noStrike">
                  <a:solidFill>
                    <a:srgbClr val="000000"/>
                  </a:solidFill>
                  <a:latin typeface="Gill Sans MT"/>
                  <a:ea typeface="DejaVu Sans"/>
                </a:rPr>
                <a:t>Bear</a:t>
              </a:r>
              <a:endParaRPr b="0" lang="tr-TR" sz="2200" spc="-1" strike="noStrike">
                <a:latin typeface="Arial"/>
              </a:endParaRPr>
            </a:p>
          </p:txBody>
        </p:sp>
      </p:grpSp>
      <p:sp>
        <p:nvSpPr>
          <p:cNvPr id="306" name="CustomShape 24"/>
          <p:cNvSpPr/>
          <p:nvPr/>
        </p:nvSpPr>
        <p:spPr>
          <a:xfrm>
            <a:off x="6798240" y="5125680"/>
            <a:ext cx="6397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000000"/>
                </a:solidFill>
                <a:latin typeface="Gill Sans MT"/>
                <a:ea typeface="DejaVu Sans"/>
              </a:rPr>
              <a:t>True</a:t>
            </a:r>
            <a:endParaRPr b="0" lang="tr-TR" sz="1800" spc="-1" strike="noStrike">
              <a:latin typeface="Arial"/>
            </a:endParaRPr>
          </a:p>
        </p:txBody>
      </p:sp>
      <p:sp>
        <p:nvSpPr>
          <p:cNvPr id="307" name="CustomShape 25"/>
          <p:cNvSpPr/>
          <p:nvPr/>
        </p:nvSpPr>
        <p:spPr>
          <a:xfrm>
            <a:off x="7070400" y="3830040"/>
            <a:ext cx="7372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000000"/>
                </a:solidFill>
                <a:latin typeface="Gill Sans MT"/>
                <a:ea typeface="DejaVu Sans"/>
              </a:rPr>
              <a:t>False</a:t>
            </a:r>
            <a:endParaRPr b="0" lang="tr-TR" sz="1800" spc="-1" strike="noStrike">
              <a:latin typeface="Arial"/>
            </a:endParaRPr>
          </a:p>
        </p:txBody>
      </p:sp>
      <p:sp>
        <p:nvSpPr>
          <p:cNvPr id="308" name="CustomShape 26"/>
          <p:cNvSpPr/>
          <p:nvPr/>
        </p:nvSpPr>
        <p:spPr>
          <a:xfrm>
            <a:off x="3562560" y="5092920"/>
            <a:ext cx="6397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000000"/>
                </a:solidFill>
                <a:latin typeface="Gill Sans MT"/>
                <a:ea typeface="DejaVu Sans"/>
              </a:rPr>
              <a:t>True</a:t>
            </a:r>
            <a:endParaRPr b="0" lang="tr-TR" sz="1800" spc="-1" strike="noStrike">
              <a:latin typeface="Arial"/>
            </a:endParaRPr>
          </a:p>
        </p:txBody>
      </p:sp>
      <p:sp>
        <p:nvSpPr>
          <p:cNvPr id="309" name="CustomShape 27"/>
          <p:cNvSpPr/>
          <p:nvPr/>
        </p:nvSpPr>
        <p:spPr>
          <a:xfrm>
            <a:off x="4628160" y="3830040"/>
            <a:ext cx="63972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000000"/>
                </a:solidFill>
                <a:latin typeface="Gill Sans MT"/>
                <a:ea typeface="DejaVu Sans"/>
              </a:rPr>
              <a:t>True</a:t>
            </a:r>
            <a:endParaRPr b="0" lang="tr-TR" sz="1800" spc="-1" strike="noStrike">
              <a:latin typeface="Arial"/>
            </a:endParaRPr>
          </a:p>
        </p:txBody>
      </p:sp>
      <p:sp>
        <p:nvSpPr>
          <p:cNvPr id="310" name="CustomShape 28"/>
          <p:cNvSpPr/>
          <p:nvPr/>
        </p:nvSpPr>
        <p:spPr>
          <a:xfrm>
            <a:off x="5215680" y="5135400"/>
            <a:ext cx="7372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000000"/>
                </a:solidFill>
                <a:latin typeface="Gill Sans MT"/>
                <a:ea typeface="DejaVu Sans"/>
              </a:rPr>
              <a:t>False</a:t>
            </a:r>
            <a:endParaRPr b="0" lang="tr-TR" sz="1800" spc="-1" strike="noStrike">
              <a:latin typeface="Arial"/>
            </a:endParaRPr>
          </a:p>
        </p:txBody>
      </p:sp>
      <p:sp>
        <p:nvSpPr>
          <p:cNvPr id="311" name="CustomShape 29"/>
          <p:cNvSpPr/>
          <p:nvPr/>
        </p:nvSpPr>
        <p:spPr>
          <a:xfrm>
            <a:off x="8458560" y="5098680"/>
            <a:ext cx="737280" cy="3643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tr-TR" sz="1800" spc="-1" strike="noStrike">
                <a:solidFill>
                  <a:srgbClr val="000000"/>
                </a:solidFill>
                <a:latin typeface="Gill Sans MT"/>
                <a:ea typeface="DejaVu Sans"/>
              </a:rPr>
              <a:t>False</a:t>
            </a:r>
            <a:endParaRPr b="0" lang="tr-TR"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8337960" y="457200"/>
            <a:ext cx="3091320" cy="119592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tr-TR" sz="1900" spc="296" strike="noStrike" cap="all">
                <a:solidFill>
                  <a:srgbClr val="62b4c6"/>
                </a:solidFill>
                <a:latin typeface="Gill Sans MT"/>
              </a:rPr>
              <a:t> </a:t>
            </a:r>
            <a:r>
              <a:rPr b="1" lang="tr-TR" sz="1900" spc="296" strike="noStrike" cap="all">
                <a:solidFill>
                  <a:srgbClr val="62b4c6"/>
                </a:solidFill>
                <a:latin typeface="Gill Sans MT"/>
              </a:rPr>
              <a:t>K NEAREST NEIGHBORS</a:t>
            </a:r>
            <a:endParaRPr b="0" lang="tr-TR" sz="1900" spc="-1" strike="noStrike">
              <a:latin typeface="Arial"/>
            </a:endParaRPr>
          </a:p>
        </p:txBody>
      </p:sp>
      <p:sp>
        <p:nvSpPr>
          <p:cNvPr id="313" name="CustomShape 2"/>
          <p:cNvSpPr/>
          <p:nvPr/>
        </p:nvSpPr>
        <p:spPr>
          <a:xfrm>
            <a:off x="8337960" y="1741320"/>
            <a:ext cx="3091320" cy="4163400"/>
          </a:xfrm>
          <a:prstGeom prst="rect">
            <a:avLst/>
          </a:prstGeom>
          <a:noFill/>
          <a:ln>
            <a:noFill/>
          </a:ln>
        </p:spPr>
        <p:style>
          <a:lnRef idx="0"/>
          <a:fillRef idx="0"/>
          <a:effectRef idx="0"/>
          <a:fontRef idx="minor"/>
        </p:style>
        <p:txBody>
          <a:bodyPr lIns="90000" rIns="90000" tIns="45000" bIns="45000">
            <a:noAutofit/>
          </a:bodyPr>
          <a:p>
            <a:pPr>
              <a:lnSpc>
                <a:spcPct val="120000"/>
              </a:lnSpc>
              <a:spcBef>
                <a:spcPts val="1199"/>
              </a:spcBef>
            </a:pPr>
            <a:r>
              <a:rPr b="0" lang="tr-TR" sz="1600" spc="-1" strike="noStrike">
                <a:solidFill>
                  <a:srgbClr val="ffffff"/>
                </a:solidFill>
                <a:latin typeface="arial"/>
              </a:rPr>
              <a:t>In pattern recognition, the </a:t>
            </a:r>
            <a:r>
              <a:rPr b="1" lang="tr-TR" sz="1600" spc="-1" strike="noStrike">
                <a:solidFill>
                  <a:srgbClr val="ffffff"/>
                </a:solidFill>
                <a:latin typeface="arial"/>
              </a:rPr>
              <a:t>k</a:t>
            </a:r>
            <a:r>
              <a:rPr b="0" lang="tr-TR" sz="1600" spc="-1" strike="noStrike">
                <a:solidFill>
                  <a:srgbClr val="ffffff"/>
                </a:solidFill>
                <a:latin typeface="arial"/>
              </a:rPr>
              <a:t>-</a:t>
            </a:r>
            <a:r>
              <a:rPr b="1" lang="tr-TR" sz="1600" spc="-1" strike="noStrike">
                <a:solidFill>
                  <a:srgbClr val="ffffff"/>
                </a:solidFill>
                <a:latin typeface="arial"/>
              </a:rPr>
              <a:t>nearest neighbors</a:t>
            </a:r>
            <a:r>
              <a:rPr b="0" lang="tr-TR" sz="1600" spc="-1" strike="noStrike">
                <a:solidFill>
                  <a:srgbClr val="ffffff"/>
                </a:solidFill>
                <a:latin typeface="arial"/>
              </a:rPr>
              <a:t> algorithm (</a:t>
            </a:r>
            <a:r>
              <a:rPr b="1" lang="tr-TR" sz="1600" spc="-1" strike="noStrike">
                <a:solidFill>
                  <a:srgbClr val="ffffff"/>
                </a:solidFill>
                <a:latin typeface="arial"/>
              </a:rPr>
              <a:t>k</a:t>
            </a:r>
            <a:r>
              <a:rPr b="0" lang="tr-TR" sz="1600" spc="-1" strike="noStrike">
                <a:solidFill>
                  <a:srgbClr val="ffffff"/>
                </a:solidFill>
                <a:latin typeface="arial"/>
              </a:rPr>
              <a:t>-</a:t>
            </a:r>
            <a:r>
              <a:rPr b="1" lang="tr-TR" sz="1600" spc="-1" strike="noStrike">
                <a:solidFill>
                  <a:srgbClr val="ffffff"/>
                </a:solidFill>
                <a:latin typeface="arial"/>
              </a:rPr>
              <a:t>NN</a:t>
            </a:r>
            <a:r>
              <a:rPr b="0" lang="tr-TR" sz="1600" spc="-1" strike="noStrike">
                <a:solidFill>
                  <a:srgbClr val="ffffff"/>
                </a:solidFill>
                <a:latin typeface="arial"/>
              </a:rPr>
              <a:t>) is a non-parametric method proposed by Thomas Cover used for classification and regression. In both cases, the input consists of the </a:t>
            </a:r>
            <a:r>
              <a:rPr b="1" lang="tr-TR" sz="1600" spc="-1" strike="noStrike">
                <a:solidFill>
                  <a:srgbClr val="ffffff"/>
                </a:solidFill>
                <a:latin typeface="arial"/>
              </a:rPr>
              <a:t>k closest</a:t>
            </a:r>
            <a:r>
              <a:rPr b="0" lang="tr-TR" sz="1600" spc="-1" strike="noStrike">
                <a:solidFill>
                  <a:srgbClr val="ffffff"/>
                </a:solidFill>
                <a:latin typeface="arial"/>
              </a:rPr>
              <a:t> training examples in the feature space. ... In </a:t>
            </a:r>
            <a:r>
              <a:rPr b="1" lang="tr-TR" sz="1600" spc="-1" strike="noStrike">
                <a:solidFill>
                  <a:srgbClr val="ffffff"/>
                </a:solidFill>
                <a:latin typeface="arial"/>
              </a:rPr>
              <a:t>k</a:t>
            </a:r>
            <a:r>
              <a:rPr b="0" lang="tr-TR" sz="1600" spc="-1" strike="noStrike">
                <a:solidFill>
                  <a:srgbClr val="ffffff"/>
                </a:solidFill>
                <a:latin typeface="arial"/>
              </a:rPr>
              <a:t>-</a:t>
            </a:r>
            <a:r>
              <a:rPr b="1" lang="tr-TR" sz="1600" spc="-1" strike="noStrike">
                <a:solidFill>
                  <a:srgbClr val="ffffff"/>
                </a:solidFill>
                <a:latin typeface="arial"/>
              </a:rPr>
              <a:t>NN</a:t>
            </a:r>
            <a:r>
              <a:rPr b="0" lang="tr-TR" sz="1600" spc="-1" strike="noStrike">
                <a:solidFill>
                  <a:srgbClr val="ffffff"/>
                </a:solidFill>
                <a:latin typeface="arial"/>
              </a:rPr>
              <a:t> classification, the output is a class membership.</a:t>
            </a:r>
            <a:endParaRPr b="0" lang="tr-TR" sz="1600" spc="-1" strike="noStrike">
              <a:latin typeface="Arial"/>
            </a:endParaRPr>
          </a:p>
        </p:txBody>
      </p:sp>
      <p:pic>
        <p:nvPicPr>
          <p:cNvPr id="314" name="Picture 4" descr=""/>
          <p:cNvPicPr/>
          <p:nvPr/>
        </p:nvPicPr>
        <p:blipFill>
          <a:blip r:embed="rId1"/>
          <a:stretch/>
        </p:blipFill>
        <p:spPr>
          <a:xfrm>
            <a:off x="762120" y="1325520"/>
            <a:ext cx="6350400" cy="38674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8280000" y="936000"/>
            <a:ext cx="3527640" cy="669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1900" spc="296" strike="noStrike" cap="all">
                <a:solidFill>
                  <a:srgbClr val="62b4c6"/>
                </a:solidFill>
                <a:latin typeface="Gill Sans MT"/>
              </a:rPr>
              <a:t>LOGISTIC REGRESSION</a:t>
            </a:r>
            <a:endParaRPr b="0" lang="tr-TR" sz="1900" spc="-1" strike="noStrike">
              <a:latin typeface="Arial"/>
            </a:endParaRPr>
          </a:p>
        </p:txBody>
      </p:sp>
      <p:pic>
        <p:nvPicPr>
          <p:cNvPr id="316" name="" descr=""/>
          <p:cNvPicPr/>
          <p:nvPr/>
        </p:nvPicPr>
        <p:blipFill>
          <a:blip r:embed="rId1"/>
          <a:stretch/>
        </p:blipFill>
        <p:spPr>
          <a:xfrm>
            <a:off x="1008000" y="454680"/>
            <a:ext cx="4761720" cy="2856960"/>
          </a:xfrm>
          <a:prstGeom prst="rect">
            <a:avLst/>
          </a:prstGeom>
          <a:ln>
            <a:noFill/>
          </a:ln>
        </p:spPr>
      </p:pic>
      <p:sp>
        <p:nvSpPr>
          <p:cNvPr id="317" name="CustomShape 2"/>
          <p:cNvSpPr/>
          <p:nvPr/>
        </p:nvSpPr>
        <p:spPr>
          <a:xfrm>
            <a:off x="2448000" y="3325680"/>
            <a:ext cx="1943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tr-TR" sz="1800" spc="-1" strike="noStrike">
                <a:latin typeface="Arial"/>
              </a:rPr>
              <a:t>Hours studied</a:t>
            </a:r>
            <a:endParaRPr b="0" lang="tr-TR" sz="1800" spc="-1" strike="noStrike">
              <a:latin typeface="Arial"/>
            </a:endParaRPr>
          </a:p>
        </p:txBody>
      </p:sp>
      <p:sp>
        <p:nvSpPr>
          <p:cNvPr id="318" name="CustomShape 3"/>
          <p:cNvSpPr/>
          <p:nvPr/>
        </p:nvSpPr>
        <p:spPr>
          <a:xfrm rot="16200000">
            <a:off x="-320760" y="1689840"/>
            <a:ext cx="2591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tr-TR" sz="1800" spc="-1" strike="noStrike">
                <a:latin typeface="Arial"/>
              </a:rPr>
              <a:t>Status(1:Pass,0:Fail)</a:t>
            </a:r>
            <a:endParaRPr b="0" lang="tr-TR" sz="1800" spc="-1" strike="noStrike">
              <a:latin typeface="Arial"/>
            </a:endParaRPr>
          </a:p>
        </p:txBody>
      </p:sp>
      <p:sp>
        <p:nvSpPr>
          <p:cNvPr id="319" name="CustomShape 4"/>
          <p:cNvSpPr/>
          <p:nvPr/>
        </p:nvSpPr>
        <p:spPr>
          <a:xfrm>
            <a:off x="8208000" y="1958040"/>
            <a:ext cx="3455640" cy="283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tr-TR" sz="1800" spc="-1" strike="noStrike">
                <a:solidFill>
                  <a:srgbClr val="ffffff"/>
                </a:solidFill>
                <a:latin typeface="Arial"/>
              </a:rPr>
              <a:t>In statistics, the logistic model is used to model the probability of a certain class or event existing such as pass/fail, win/lose, alive/dead or healthy/sick. This can be extended to model several classes of events such as determining whether an image contains a cat, dog, lion, etc.</a:t>
            </a:r>
            <a:endParaRPr b="0" lang="tr-TR" sz="1800" spc="-1" strike="noStrike">
              <a:latin typeface="Arial"/>
            </a:endParaRPr>
          </a:p>
        </p:txBody>
      </p:sp>
      <p:pic>
        <p:nvPicPr>
          <p:cNvPr id="320" name="" descr=""/>
          <p:cNvPicPr/>
          <p:nvPr/>
        </p:nvPicPr>
        <p:blipFill>
          <a:blip r:embed="rId2"/>
          <a:stretch/>
        </p:blipFill>
        <p:spPr>
          <a:xfrm>
            <a:off x="2876760" y="5472720"/>
            <a:ext cx="1523520" cy="718920"/>
          </a:xfrm>
          <a:prstGeom prst="rect">
            <a:avLst/>
          </a:prstGeom>
          <a:ln>
            <a:noFill/>
          </a:ln>
        </p:spPr>
      </p:pic>
      <p:sp>
        <p:nvSpPr>
          <p:cNvPr id="321" name="CustomShape 5"/>
          <p:cNvSpPr/>
          <p:nvPr/>
        </p:nvSpPr>
        <p:spPr>
          <a:xfrm>
            <a:off x="864000" y="4608000"/>
            <a:ext cx="626364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tr-TR" sz="1800" spc="-1" strike="noStrike">
                <a:solidFill>
                  <a:srgbClr val="3b90a3"/>
                </a:solidFill>
                <a:latin typeface="Arial"/>
              </a:rPr>
              <a:t>Sigmoid Probability: </a:t>
            </a:r>
            <a:r>
              <a:rPr b="0" lang="tr-TR" sz="1800" spc="-1" strike="noStrike">
                <a:solidFill>
                  <a:srgbClr val="111111"/>
                </a:solidFill>
                <a:latin typeface="Arial"/>
              </a:rPr>
              <a:t>The probability in the logistic regression is often represented by the Sigmoid function.</a:t>
            </a:r>
            <a:endParaRPr b="0" lang="tr-TR" sz="1800" spc="-1" strike="noStrike">
              <a:latin typeface="Arial"/>
            </a:endParaRPr>
          </a:p>
        </p:txBody>
      </p:sp>
      <p:sp>
        <p:nvSpPr>
          <p:cNvPr id="322" name="CustomShape 6"/>
          <p:cNvSpPr/>
          <p:nvPr/>
        </p:nvSpPr>
        <p:spPr>
          <a:xfrm>
            <a:off x="8208000" y="5040000"/>
            <a:ext cx="3599640" cy="13064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1600" spc="-1" strike="noStrike">
                <a:solidFill>
                  <a:srgbClr val="ff3838"/>
                </a:solidFill>
                <a:latin typeface="Arial"/>
              </a:rPr>
              <a:t>Threshold</a:t>
            </a:r>
            <a:r>
              <a:rPr b="0" lang="tr-TR" sz="1600" spc="-1" strike="noStrike">
                <a:solidFill>
                  <a:srgbClr val="ffffff"/>
                </a:solidFill>
                <a:latin typeface="Arial"/>
              </a:rPr>
              <a:t> represents in a binary classification the probability that the prediction is true. It represents the tradeoff between false positives and false negatives.</a:t>
            </a:r>
            <a:endParaRPr b="0" lang="tr-TR"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7811640" y="576000"/>
            <a:ext cx="3983760" cy="6692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tr-TR" sz="1900" spc="296" strike="noStrike" cap="all">
                <a:solidFill>
                  <a:srgbClr val="62b4c6"/>
                </a:solidFill>
                <a:latin typeface="Gill Sans MT"/>
              </a:rPr>
              <a:t>SUPPORT VECTOR MACHINES</a:t>
            </a:r>
            <a:endParaRPr b="0" lang="tr-TR" sz="1900" spc="-1" strike="noStrike">
              <a:latin typeface="Arial"/>
            </a:endParaRPr>
          </a:p>
        </p:txBody>
      </p:sp>
      <p:sp>
        <p:nvSpPr>
          <p:cNvPr id="324" name="CustomShape 2"/>
          <p:cNvSpPr/>
          <p:nvPr/>
        </p:nvSpPr>
        <p:spPr>
          <a:xfrm>
            <a:off x="8280000" y="1512000"/>
            <a:ext cx="2951640" cy="5027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tr-TR" sz="1800" spc="-1" strike="noStrike">
                <a:solidFill>
                  <a:srgbClr val="ffffff"/>
                </a:solidFill>
                <a:latin typeface="Arial"/>
              </a:rPr>
              <a:t>A support vector machine (SVM) is machine learning algorithm that analyzes data for classification and regression analysis. SVM is a supervised learning method that looks at data and sorts it into one of two categories. An SVM outputs a map of the sorted data with the margins between the two as far apart as possible. SVMs are used in text categorization, image classification, handwriting recognition and in the sciences.</a:t>
            </a:r>
            <a:endParaRPr b="0" lang="tr-TR" sz="1800" spc="-1" strike="noStrike">
              <a:latin typeface="Arial"/>
            </a:endParaRPr>
          </a:p>
        </p:txBody>
      </p:sp>
      <p:pic>
        <p:nvPicPr>
          <p:cNvPr id="325" name="" descr=""/>
          <p:cNvPicPr/>
          <p:nvPr/>
        </p:nvPicPr>
        <p:blipFill>
          <a:blip r:embed="rId1"/>
          <a:stretch/>
        </p:blipFill>
        <p:spPr>
          <a:xfrm>
            <a:off x="720000" y="288000"/>
            <a:ext cx="2807640" cy="2311560"/>
          </a:xfrm>
          <a:prstGeom prst="rect">
            <a:avLst/>
          </a:prstGeom>
          <a:ln>
            <a:noFill/>
          </a:ln>
        </p:spPr>
      </p:pic>
      <p:pic>
        <p:nvPicPr>
          <p:cNvPr id="326" name="" descr=""/>
          <p:cNvPicPr/>
          <p:nvPr/>
        </p:nvPicPr>
        <p:blipFill>
          <a:blip r:embed="rId2"/>
          <a:stretch/>
        </p:blipFill>
        <p:spPr>
          <a:xfrm>
            <a:off x="3888000" y="288000"/>
            <a:ext cx="2735640" cy="2309040"/>
          </a:xfrm>
          <a:prstGeom prst="rect">
            <a:avLst/>
          </a:prstGeom>
          <a:ln>
            <a:noFill/>
          </a:ln>
        </p:spPr>
      </p:pic>
      <p:pic>
        <p:nvPicPr>
          <p:cNvPr id="327" name="" descr=""/>
          <p:cNvPicPr/>
          <p:nvPr/>
        </p:nvPicPr>
        <p:blipFill>
          <a:blip r:embed="rId3"/>
          <a:stretch/>
        </p:blipFill>
        <p:spPr>
          <a:xfrm>
            <a:off x="1900440" y="3168000"/>
            <a:ext cx="3470760" cy="26636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8" name="" descr=""/>
          <p:cNvPicPr/>
          <p:nvPr/>
        </p:nvPicPr>
        <p:blipFill>
          <a:blip r:embed="rId1"/>
          <a:stretch/>
        </p:blipFill>
        <p:spPr>
          <a:xfrm>
            <a:off x="393840" y="504000"/>
            <a:ext cx="6949800" cy="2447640"/>
          </a:xfrm>
          <a:prstGeom prst="rect">
            <a:avLst/>
          </a:prstGeom>
          <a:ln>
            <a:noFill/>
          </a:ln>
        </p:spPr>
      </p:pic>
      <p:sp>
        <p:nvSpPr>
          <p:cNvPr id="329" name="CustomShape 1"/>
          <p:cNvSpPr/>
          <p:nvPr/>
        </p:nvSpPr>
        <p:spPr>
          <a:xfrm>
            <a:off x="8216640" y="658800"/>
            <a:ext cx="3239640" cy="379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tr-TR" sz="1900" spc="296" strike="noStrike" cap="all">
                <a:solidFill>
                  <a:srgbClr val="62b4c6"/>
                </a:solidFill>
                <a:latin typeface="Gill Sans MT"/>
              </a:rPr>
              <a:t>NAIVE BAYES</a:t>
            </a:r>
            <a:endParaRPr b="0" lang="tr-TR" sz="1900" spc="-1" strike="noStrike">
              <a:latin typeface="Arial"/>
            </a:endParaRPr>
          </a:p>
        </p:txBody>
      </p:sp>
      <p:sp>
        <p:nvSpPr>
          <p:cNvPr id="330" name="CustomShape 2"/>
          <p:cNvSpPr/>
          <p:nvPr/>
        </p:nvSpPr>
        <p:spPr>
          <a:xfrm>
            <a:off x="8208000" y="1368000"/>
            <a:ext cx="3095640" cy="4204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tr-TR" sz="1800" spc="-1" strike="noStrike">
                <a:solidFill>
                  <a:srgbClr val="ffffff"/>
                </a:solidFill>
                <a:latin typeface="Arial"/>
              </a:rPr>
              <a:t>A naive Bayes classifier is an algorithm that uses Bayes' theorem to classify objects. Naive Bayes classifiers assume strong, or naive, independence between attributes of data points. Popular uses of naive Bayes classifiers include spam filters, text analysis and medical diagnosis. These classifiers are widely used for machine learning because they are simple to implement.</a:t>
            </a:r>
            <a:endParaRPr b="0" lang="tr-TR" sz="1800" spc="-1" strike="noStrike">
              <a:latin typeface="Arial"/>
            </a:endParaRPr>
          </a:p>
        </p:txBody>
      </p:sp>
      <p:sp>
        <p:nvSpPr>
          <p:cNvPr id="331" name="CustomShape 3"/>
          <p:cNvSpPr/>
          <p:nvPr/>
        </p:nvSpPr>
        <p:spPr>
          <a:xfrm>
            <a:off x="432000" y="5025600"/>
            <a:ext cx="6767640" cy="1793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tr-TR" sz="1600" spc="-1" strike="noStrike">
                <a:latin typeface="Arial"/>
              </a:rPr>
              <a:t>P(Yes | Sunny) = P( Sunny | Yes) * P(Yes) / P (Sunny)</a:t>
            </a:r>
            <a:endParaRPr b="0" lang="tr-TR" sz="1600" spc="-1" strike="noStrike">
              <a:latin typeface="Arial"/>
            </a:endParaRPr>
          </a:p>
          <a:p>
            <a:pPr>
              <a:lnSpc>
                <a:spcPct val="100000"/>
              </a:lnSpc>
            </a:pPr>
            <a:endParaRPr b="0" lang="tr-TR" sz="1600" spc="-1" strike="noStrike">
              <a:latin typeface="Arial"/>
            </a:endParaRPr>
          </a:p>
          <a:p>
            <a:pPr>
              <a:lnSpc>
                <a:spcPct val="100000"/>
              </a:lnSpc>
            </a:pPr>
            <a:r>
              <a:rPr b="0" lang="tr-TR" sz="1600" spc="-1" strike="noStrike">
                <a:latin typeface="Arial"/>
              </a:rPr>
              <a:t>Here we have P (Sunny |Yes) = 3/9 = 0.33, P(Sunny) = 5/14 = 0.36, P( Yes)= 9/14 = 0.64</a:t>
            </a:r>
            <a:endParaRPr b="0" lang="tr-TR" sz="1600" spc="-1" strike="noStrike">
              <a:latin typeface="Arial"/>
            </a:endParaRPr>
          </a:p>
          <a:p>
            <a:pPr>
              <a:lnSpc>
                <a:spcPct val="100000"/>
              </a:lnSpc>
            </a:pPr>
            <a:endParaRPr b="0" lang="tr-TR" sz="1600" spc="-1" strike="noStrike">
              <a:latin typeface="Arial"/>
            </a:endParaRPr>
          </a:p>
          <a:p>
            <a:pPr>
              <a:lnSpc>
                <a:spcPct val="100000"/>
              </a:lnSpc>
            </a:pPr>
            <a:r>
              <a:rPr b="0" lang="tr-TR" sz="1600" spc="-1" strike="noStrike">
                <a:latin typeface="Arial"/>
              </a:rPr>
              <a:t>Now, P (Yes | Sunny) = 0.33 * 0.64 / 0.36 = 0.60, which has higher probability.</a:t>
            </a:r>
            <a:endParaRPr b="0" lang="tr-TR" sz="1600" spc="-1" strike="noStrike">
              <a:latin typeface="Arial"/>
            </a:endParaRPr>
          </a:p>
        </p:txBody>
      </p:sp>
      <p:pic>
        <p:nvPicPr>
          <p:cNvPr id="332" name="" descr=""/>
          <p:cNvPicPr/>
          <p:nvPr/>
        </p:nvPicPr>
        <p:blipFill>
          <a:blip r:embed="rId2"/>
          <a:stretch/>
        </p:blipFill>
        <p:spPr>
          <a:xfrm>
            <a:off x="1728000" y="2629080"/>
            <a:ext cx="3815640" cy="19785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TM10001106[[fn=Rozet]]</Template>
  <TotalTime>137</TotalTime>
  <Application>LibreOffice/6.2.4.2$Windows_X86_64 LibreOffice_project/2412653d852ce75f65fbfa83fb7e7b669a126d64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2020-11-17T16:39:56Z</dcterms:created>
  <dc:creator>Berat Aşan</dc:creator>
  <dc:description/>
  <dc:language>tr-TR</dc:language>
  <cp:lastModifiedBy/>
  <dcterms:modified xsi:type="dcterms:W3CDTF">2020-12-09T11:43:45Z</dcterms:modified>
  <cp:revision>22</cp:revision>
  <dc:subject/>
  <dc:title>CLASSIFICATION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Geniş ekran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