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2" r:id="rId11"/>
    <p:sldId id="263" r:id="rId12"/>
    <p:sldId id="264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6" r:id="rId30"/>
    <p:sldId id="287" r:id="rId31"/>
    <p:sldId id="288" r:id="rId32"/>
    <p:sldId id="289" r:id="rId33"/>
    <p:sldId id="284" r:id="rId34"/>
    <p:sldId id="28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12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tr-TR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tr-TR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/>
              <a:t>Click to edit Master text styles</a:t>
            </a:r>
          </a:p>
          <a:p>
            <a:pPr lvl="1" eaLnBrk="1" latinLnBrk="0" hangingPunct="1"/>
            <a:r>
              <a:rPr lang="tr-TR"/>
              <a:t>Second level</a:t>
            </a:r>
          </a:p>
          <a:p>
            <a:pPr lvl="2" eaLnBrk="1" latinLnBrk="0" hangingPunct="1"/>
            <a:r>
              <a:rPr lang="tr-TR"/>
              <a:t>Third level</a:t>
            </a:r>
          </a:p>
          <a:p>
            <a:pPr lvl="3" eaLnBrk="1" latinLnBrk="0" hangingPunct="1"/>
            <a:r>
              <a:rPr lang="tr-TR"/>
              <a:t>Fourth level</a:t>
            </a:r>
          </a:p>
          <a:p>
            <a:pPr lvl="4" eaLnBrk="1" latinLnBrk="0" hangingPunct="1"/>
            <a:r>
              <a:rPr lang="tr-TR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tr-TR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/>
              <a:t>Click to edit Master text styles</a:t>
            </a:r>
          </a:p>
          <a:p>
            <a:pPr lvl="1" eaLnBrk="1" latinLnBrk="0" hangingPunct="1"/>
            <a:r>
              <a:rPr lang="tr-TR"/>
              <a:t>Second level</a:t>
            </a:r>
          </a:p>
          <a:p>
            <a:pPr lvl="2" eaLnBrk="1" latinLnBrk="0" hangingPunct="1"/>
            <a:r>
              <a:rPr lang="tr-TR"/>
              <a:t>Third level</a:t>
            </a:r>
          </a:p>
          <a:p>
            <a:pPr lvl="3" eaLnBrk="1" latinLnBrk="0" hangingPunct="1"/>
            <a:r>
              <a:rPr lang="tr-TR"/>
              <a:t>Fourth level</a:t>
            </a:r>
          </a:p>
          <a:p>
            <a:pPr lvl="4" eaLnBrk="1" latinLnBrk="0" hangingPunct="1"/>
            <a:r>
              <a:rPr lang="tr-TR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tr-TR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/>
              <a:t>Click to edit Master text styles</a:t>
            </a:r>
          </a:p>
          <a:p>
            <a:pPr lvl="1" eaLnBrk="1" latinLnBrk="0" hangingPunct="1"/>
            <a:r>
              <a:rPr lang="tr-TR"/>
              <a:t>Second level</a:t>
            </a:r>
          </a:p>
          <a:p>
            <a:pPr lvl="2" eaLnBrk="1" latinLnBrk="0" hangingPunct="1"/>
            <a:r>
              <a:rPr lang="tr-TR"/>
              <a:t>Third level</a:t>
            </a:r>
          </a:p>
          <a:p>
            <a:pPr lvl="3" eaLnBrk="1" latinLnBrk="0" hangingPunct="1"/>
            <a:r>
              <a:rPr lang="tr-TR"/>
              <a:t>Fourth level</a:t>
            </a:r>
          </a:p>
          <a:p>
            <a:pPr lvl="4" eaLnBrk="1" latinLnBrk="0" hangingPunct="1"/>
            <a:r>
              <a:rPr lang="tr-TR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tr-TR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tr-T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tr-TR"/>
              <a:t>Click to edit Master text styles</a:t>
            </a:r>
          </a:p>
          <a:p>
            <a:pPr lvl="1" eaLnBrk="1" latinLnBrk="0" hangingPunct="1"/>
            <a:r>
              <a:rPr lang="tr-TR"/>
              <a:t>Second level</a:t>
            </a:r>
          </a:p>
          <a:p>
            <a:pPr lvl="2" eaLnBrk="1" latinLnBrk="0" hangingPunct="1"/>
            <a:r>
              <a:rPr lang="tr-TR"/>
              <a:t>Third level</a:t>
            </a:r>
          </a:p>
          <a:p>
            <a:pPr lvl="3" eaLnBrk="1" latinLnBrk="0" hangingPunct="1"/>
            <a:r>
              <a:rPr lang="tr-TR"/>
              <a:t>Fourth level</a:t>
            </a:r>
          </a:p>
          <a:p>
            <a:pPr lvl="4" eaLnBrk="1" latinLnBrk="0" hangingPunct="1"/>
            <a:r>
              <a:rPr lang="tr-TR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tr-TR"/>
              <a:t>Click to edit Master text styles</a:t>
            </a:r>
          </a:p>
          <a:p>
            <a:pPr lvl="1" eaLnBrk="1" latinLnBrk="0" hangingPunct="1"/>
            <a:r>
              <a:rPr lang="tr-TR"/>
              <a:t>Second level</a:t>
            </a:r>
          </a:p>
          <a:p>
            <a:pPr lvl="2" eaLnBrk="1" latinLnBrk="0" hangingPunct="1"/>
            <a:r>
              <a:rPr lang="tr-TR"/>
              <a:t>Third level</a:t>
            </a:r>
          </a:p>
          <a:p>
            <a:pPr lvl="3" eaLnBrk="1" latinLnBrk="0" hangingPunct="1"/>
            <a:r>
              <a:rPr lang="tr-TR"/>
              <a:t>Fourth level</a:t>
            </a:r>
          </a:p>
          <a:p>
            <a:pPr lvl="4" eaLnBrk="1" latinLnBrk="0" hangingPunct="1"/>
            <a:r>
              <a:rPr lang="tr-TR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tr-TR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tr-T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tr-TR"/>
              <a:t>Click to edit Master text styles</a:t>
            </a:r>
          </a:p>
          <a:p>
            <a:pPr lvl="1" eaLnBrk="1" latinLnBrk="0" hangingPunct="1"/>
            <a:r>
              <a:rPr lang="tr-TR"/>
              <a:t>Second level</a:t>
            </a:r>
          </a:p>
          <a:p>
            <a:pPr lvl="2" eaLnBrk="1" latinLnBrk="0" hangingPunct="1"/>
            <a:r>
              <a:rPr lang="tr-TR"/>
              <a:t>Third level</a:t>
            </a:r>
          </a:p>
          <a:p>
            <a:pPr lvl="3" eaLnBrk="1" latinLnBrk="0" hangingPunct="1"/>
            <a:r>
              <a:rPr lang="tr-TR"/>
              <a:t>Fourth level</a:t>
            </a:r>
          </a:p>
          <a:p>
            <a:pPr lvl="4" eaLnBrk="1" latinLnBrk="0" hangingPunct="1"/>
            <a:r>
              <a:rPr lang="tr-TR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tr-T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tr-TR"/>
              <a:t>Click to edit Master text styles</a:t>
            </a:r>
          </a:p>
          <a:p>
            <a:pPr lvl="1" eaLnBrk="1" latinLnBrk="0" hangingPunct="1"/>
            <a:r>
              <a:rPr lang="tr-TR"/>
              <a:t>Second level</a:t>
            </a:r>
          </a:p>
          <a:p>
            <a:pPr lvl="2" eaLnBrk="1" latinLnBrk="0" hangingPunct="1"/>
            <a:r>
              <a:rPr lang="tr-TR"/>
              <a:t>Third level</a:t>
            </a:r>
          </a:p>
          <a:p>
            <a:pPr lvl="3" eaLnBrk="1" latinLnBrk="0" hangingPunct="1"/>
            <a:r>
              <a:rPr lang="tr-TR"/>
              <a:t>Fourth level</a:t>
            </a:r>
          </a:p>
          <a:p>
            <a:pPr lvl="4" eaLnBrk="1" latinLnBrk="0" hangingPunct="1"/>
            <a:r>
              <a:rPr lang="tr-TR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tr-TR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tr-TR"/>
              <a:t>Click to edit Master text styles</a:t>
            </a:r>
          </a:p>
          <a:p>
            <a:pPr lvl="1" eaLnBrk="1" latinLnBrk="0" hangingPunct="1"/>
            <a:r>
              <a:rPr lang="tr-TR"/>
              <a:t>Second level</a:t>
            </a:r>
          </a:p>
          <a:p>
            <a:pPr lvl="2" eaLnBrk="1" latinLnBrk="0" hangingPunct="1"/>
            <a:r>
              <a:rPr lang="tr-TR"/>
              <a:t>Third level</a:t>
            </a:r>
          </a:p>
          <a:p>
            <a:pPr lvl="3" eaLnBrk="1" latinLnBrk="0" hangingPunct="1"/>
            <a:r>
              <a:rPr lang="tr-TR"/>
              <a:t>Fourth level</a:t>
            </a:r>
          </a:p>
          <a:p>
            <a:pPr lvl="4" eaLnBrk="1" latinLnBrk="0" hangingPunct="1"/>
            <a:r>
              <a:rPr lang="tr-TR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tr-TR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tr-TR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5/15/2018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tr-TR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tr-TR"/>
              <a:t>Click to edit Master text styles</a:t>
            </a:r>
          </a:p>
          <a:p>
            <a:pPr lvl="1" eaLnBrk="1" latinLnBrk="0" hangingPunct="1"/>
            <a:r>
              <a:rPr kumimoji="0" lang="tr-TR"/>
              <a:t>Second level</a:t>
            </a:r>
          </a:p>
          <a:p>
            <a:pPr lvl="2" eaLnBrk="1" latinLnBrk="0" hangingPunct="1"/>
            <a:r>
              <a:rPr kumimoji="0" lang="tr-TR"/>
              <a:t>Third level</a:t>
            </a:r>
          </a:p>
          <a:p>
            <a:pPr lvl="3" eaLnBrk="1" latinLnBrk="0" hangingPunct="1"/>
            <a:r>
              <a:rPr kumimoji="0" lang="tr-TR"/>
              <a:t>Fourth level</a:t>
            </a:r>
          </a:p>
          <a:p>
            <a:pPr lvl="4" eaLnBrk="1" latinLnBrk="0" hangingPunct="1"/>
            <a:r>
              <a:rPr kumimoji="0" lang="tr-TR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23098"/>
            <a:ext cx="8077200" cy="1673352"/>
          </a:xfrm>
        </p:spPr>
        <p:txBody>
          <a:bodyPr>
            <a:normAutofit fontScale="90000"/>
          </a:bodyPr>
          <a:lstStyle/>
          <a:p>
            <a:pPr algn="ctr"/>
            <a:r>
              <a:rPr lang="tr-TR" b="0" dirty="0"/>
              <a:t>BİLİŞİM TOPLUMU BAĞLAMINDA MOBİL UYGULAMA</a:t>
            </a:r>
            <a:br>
              <a:rPr lang="tr-TR" b="0" dirty="0"/>
            </a:br>
            <a:r>
              <a:rPr lang="tr-TR" b="0" dirty="0"/>
              <a:t>GELİŞTİRME PLATFORMU OLARAK XCODE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5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592" y="1775191"/>
            <a:ext cx="2970655" cy="4625609"/>
          </a:xfrm>
        </p:spPr>
        <p:txBody>
          <a:bodyPr/>
          <a:lstStyle/>
          <a:p>
            <a:r>
              <a:rPr lang="it-IT" dirty="0"/>
              <a:t>Assembly</a:t>
            </a:r>
          </a:p>
          <a:p>
            <a:r>
              <a:rPr lang="it-IT" dirty="0"/>
              <a:t>Basic</a:t>
            </a:r>
          </a:p>
          <a:p>
            <a:r>
              <a:rPr lang="it-IT" dirty="0"/>
              <a:t>C</a:t>
            </a:r>
          </a:p>
          <a:p>
            <a:r>
              <a:rPr lang="it-IT" dirty="0"/>
              <a:t>C++</a:t>
            </a:r>
          </a:p>
          <a:p>
            <a:r>
              <a:rPr lang="it-IT" dirty="0"/>
              <a:t>C#</a:t>
            </a:r>
          </a:p>
          <a:p>
            <a:r>
              <a:rPr lang="it-IT" dirty="0"/>
              <a:t>Java</a:t>
            </a:r>
          </a:p>
          <a:p>
            <a:r>
              <a:rPr lang="it-IT" dirty="0" err="1"/>
              <a:t>Objective</a:t>
            </a:r>
            <a:r>
              <a:rPr lang="it-IT" dirty="0"/>
              <a:t>-C</a:t>
            </a:r>
          </a:p>
          <a:p>
            <a:r>
              <a:rPr lang="it-IT" dirty="0" err="1"/>
              <a:t>Swift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pic>
        <p:nvPicPr>
          <p:cNvPr id="4" name="Picture 3" descr="4833512699_761a3fcc61_b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238" y="2075870"/>
            <a:ext cx="5978503" cy="373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63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 ?</a:t>
            </a:r>
          </a:p>
        </p:txBody>
      </p:sp>
      <p:pic>
        <p:nvPicPr>
          <p:cNvPr id="4" name="Content Placeholder 3" descr="evolution-of-programming-languages-8-72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710" r="-16710"/>
          <a:stretch>
            <a:fillRect/>
          </a:stretch>
        </p:blipFill>
        <p:spPr>
          <a:xfrm>
            <a:off x="0" y="1517650"/>
            <a:ext cx="9500128" cy="5340350"/>
          </a:xfrm>
        </p:spPr>
      </p:pic>
    </p:spTree>
    <p:extLst>
      <p:ext uri="{BB962C8B-B14F-4D97-AF65-F5344CB8AC3E}">
        <p14:creationId xmlns:p14="http://schemas.microsoft.com/office/powerpoint/2010/main" val="4228339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1497356"/>
          </a:xfrm>
        </p:spPr>
        <p:txBody>
          <a:bodyPr/>
          <a:lstStyle/>
          <a:p>
            <a:r>
              <a:rPr lang="en-US" dirty="0" err="1"/>
              <a:t>Çoğu</a:t>
            </a:r>
            <a:r>
              <a:rPr lang="en-US" dirty="0"/>
              <a:t> apple </a:t>
            </a:r>
            <a:r>
              <a:rPr lang="en-US" dirty="0" err="1"/>
              <a:t>ürünü</a:t>
            </a:r>
            <a:r>
              <a:rPr lang="en-US" dirty="0"/>
              <a:t> Objective-C </a:t>
            </a:r>
            <a:r>
              <a:rPr lang="en-US" dirty="0" err="1"/>
              <a:t>temelli</a:t>
            </a:r>
            <a:r>
              <a:rPr lang="en-US" dirty="0"/>
              <a:t> </a:t>
            </a:r>
            <a:r>
              <a:rPr lang="en-US" dirty="0" err="1"/>
              <a:t>yazılımlar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çalışmaktadır</a:t>
            </a:r>
            <a:r>
              <a:rPr lang="en-US" dirty="0"/>
              <a:t>.</a:t>
            </a:r>
          </a:p>
        </p:txBody>
      </p:sp>
      <p:pic>
        <p:nvPicPr>
          <p:cNvPr id="5" name="Picture 4" descr="appleproducts_variety_white_860x370_2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3539317"/>
            <a:ext cx="82867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65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801329"/>
          </a:xfrm>
        </p:spPr>
        <p:txBody>
          <a:bodyPr/>
          <a:lstStyle/>
          <a:p>
            <a:r>
              <a:rPr lang="en-US" dirty="0"/>
              <a:t>2014 </a:t>
            </a:r>
            <a:r>
              <a:rPr lang="en-US" dirty="0" err="1"/>
              <a:t>yılında</a:t>
            </a:r>
            <a:r>
              <a:rPr lang="en-US" dirty="0"/>
              <a:t> Apple Swift </a:t>
            </a:r>
            <a:r>
              <a:rPr lang="en-US" dirty="0" err="1"/>
              <a:t>dilini</a:t>
            </a:r>
            <a:r>
              <a:rPr lang="en-US" dirty="0"/>
              <a:t> </a:t>
            </a:r>
            <a:r>
              <a:rPr lang="en-US" dirty="0" err="1"/>
              <a:t>yayınlamıştır</a:t>
            </a:r>
            <a:r>
              <a:rPr lang="en-US" dirty="0"/>
              <a:t>.</a:t>
            </a:r>
          </a:p>
        </p:txBody>
      </p:sp>
      <p:pic>
        <p:nvPicPr>
          <p:cNvPr id="4" name="Picture 3" descr="swift-o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186" y="3138224"/>
            <a:ext cx="2669629" cy="266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66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Bilişim</a:t>
            </a:r>
            <a:r>
              <a:rPr lang="en-US" dirty="0"/>
              <a:t> </a:t>
            </a:r>
            <a:r>
              <a:rPr lang="en-US" dirty="0" err="1"/>
              <a:t>Toplumu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Toplumlar</a:t>
            </a:r>
            <a:r>
              <a:rPr lang="en-US" dirty="0"/>
              <a:t> </a:t>
            </a:r>
            <a:r>
              <a:rPr lang="en-US" dirty="0" err="1"/>
              <a:t>tarih</a:t>
            </a:r>
            <a:r>
              <a:rPr lang="en-US" dirty="0"/>
              <a:t> </a:t>
            </a:r>
            <a:r>
              <a:rPr lang="en-US" dirty="0" err="1"/>
              <a:t>boyunca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evrelerden</a:t>
            </a:r>
            <a:r>
              <a:rPr lang="en-US" dirty="0"/>
              <a:t> </a:t>
            </a:r>
            <a:r>
              <a:rPr lang="en-US" dirty="0" err="1"/>
              <a:t>geçmişlerdir</a:t>
            </a:r>
            <a:r>
              <a:rPr lang="en-US" dirty="0"/>
              <a:t>. </a:t>
            </a:r>
          </a:p>
          <a:p>
            <a:r>
              <a:rPr lang="en-US" dirty="0"/>
              <a:t>Bu </a:t>
            </a:r>
            <a:r>
              <a:rPr lang="en-US" dirty="0" err="1"/>
              <a:t>geçişler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İktisadi</a:t>
            </a:r>
            <a:r>
              <a:rPr lang="en-US" dirty="0"/>
              <a:t>, </a:t>
            </a:r>
            <a:r>
              <a:rPr lang="en-US" dirty="0" err="1"/>
              <a:t>Sosyal</a:t>
            </a:r>
            <a:r>
              <a:rPr lang="en-US" dirty="0"/>
              <a:t>, </a:t>
            </a:r>
            <a:r>
              <a:rPr lang="en-US" dirty="0" err="1"/>
              <a:t>Ahlaki</a:t>
            </a:r>
            <a:r>
              <a:rPr lang="en-US" dirty="0"/>
              <a:t> </a:t>
            </a:r>
            <a:r>
              <a:rPr lang="en-US" dirty="0" err="1"/>
              <a:t>değerlerini</a:t>
            </a:r>
            <a:r>
              <a:rPr lang="en-US" dirty="0"/>
              <a:t> </a:t>
            </a:r>
            <a:r>
              <a:rPr lang="en-US" dirty="0" err="1"/>
              <a:t>yine</a:t>
            </a:r>
            <a:r>
              <a:rPr lang="en-US" dirty="0"/>
              <a:t> </a:t>
            </a:r>
            <a:r>
              <a:rPr lang="en-US" dirty="0" err="1"/>
              <a:t>toplumsal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değiştirmişlerdir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1455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Bilişim</a:t>
            </a:r>
            <a:r>
              <a:rPr lang="en-US" dirty="0"/>
              <a:t> </a:t>
            </a:r>
            <a:r>
              <a:rPr lang="en-US" dirty="0" err="1"/>
              <a:t>Toplumu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Avcı</a:t>
            </a:r>
            <a:r>
              <a:rPr lang="en-US" dirty="0"/>
              <a:t> </a:t>
            </a:r>
            <a:r>
              <a:rPr lang="en-US" dirty="0" err="1"/>
              <a:t>Toplayıcı</a:t>
            </a:r>
            <a:endParaRPr lang="en-US" dirty="0"/>
          </a:p>
          <a:p>
            <a:r>
              <a:rPr lang="en-US" dirty="0" err="1"/>
              <a:t>Tarım</a:t>
            </a:r>
            <a:r>
              <a:rPr lang="en-US" dirty="0"/>
              <a:t> </a:t>
            </a:r>
            <a:r>
              <a:rPr lang="en-US" dirty="0" err="1"/>
              <a:t>Toplumu</a:t>
            </a:r>
            <a:endParaRPr lang="en-US" dirty="0"/>
          </a:p>
          <a:p>
            <a:r>
              <a:rPr lang="en-US" dirty="0" err="1"/>
              <a:t>Sanayi</a:t>
            </a:r>
            <a:r>
              <a:rPr lang="en-US" dirty="0"/>
              <a:t> </a:t>
            </a:r>
            <a:r>
              <a:rPr lang="en-US" dirty="0" err="1"/>
              <a:t>Toplumu</a:t>
            </a:r>
            <a:endParaRPr lang="en-US" dirty="0"/>
          </a:p>
          <a:p>
            <a:r>
              <a:rPr lang="en-US" dirty="0" err="1"/>
              <a:t>Bilişim</a:t>
            </a:r>
            <a:r>
              <a:rPr lang="en-US" dirty="0"/>
              <a:t> /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Toplumu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94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Bilişim</a:t>
            </a:r>
            <a:r>
              <a:rPr lang="en-US" dirty="0"/>
              <a:t> </a:t>
            </a:r>
            <a:r>
              <a:rPr lang="en-US" dirty="0" err="1"/>
              <a:t>Toplumu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729365"/>
          </a:xfrm>
        </p:spPr>
        <p:txBody>
          <a:bodyPr/>
          <a:lstStyle/>
          <a:p>
            <a:r>
              <a:rPr lang="en-US" dirty="0" err="1"/>
              <a:t>İktisadi</a:t>
            </a:r>
            <a:r>
              <a:rPr lang="en-US" dirty="0"/>
              <a:t> </a:t>
            </a:r>
            <a:r>
              <a:rPr lang="en-US" dirty="0" err="1"/>
              <a:t>sistemleri</a:t>
            </a:r>
            <a:r>
              <a:rPr lang="en-US" dirty="0"/>
              <a:t> </a:t>
            </a:r>
            <a:r>
              <a:rPr lang="en-US" dirty="0" err="1"/>
              <a:t>bilgiye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bilişim</a:t>
            </a:r>
            <a:r>
              <a:rPr lang="en-US" dirty="0"/>
              <a:t> </a:t>
            </a:r>
            <a:r>
              <a:rPr lang="en-US" dirty="0" err="1"/>
              <a:t>teknolojilerine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toplumlar</a:t>
            </a:r>
            <a:r>
              <a:rPr lang="en-US" dirty="0"/>
              <a:t>, </a:t>
            </a:r>
            <a:r>
              <a:rPr lang="en-US" dirty="0" err="1"/>
              <a:t>bilişim</a:t>
            </a:r>
            <a:r>
              <a:rPr lang="en-US" dirty="0"/>
              <a:t> </a:t>
            </a:r>
            <a:r>
              <a:rPr lang="en-US" dirty="0" err="1"/>
              <a:t>toplumu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alınırlar</a:t>
            </a:r>
            <a:r>
              <a:rPr lang="en-US" dirty="0"/>
              <a:t>.</a:t>
            </a:r>
          </a:p>
        </p:txBody>
      </p:sp>
      <p:pic>
        <p:nvPicPr>
          <p:cNvPr id="4" name="Picture 3" descr="digital-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925" y="3619316"/>
            <a:ext cx="3900151" cy="271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19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Platformu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World Wide Web  -  www</a:t>
            </a:r>
          </a:p>
          <a:p>
            <a:endParaRPr lang="en-US" dirty="0"/>
          </a:p>
          <a:p>
            <a:r>
              <a:rPr lang="en-US" dirty="0"/>
              <a:t>İnternet </a:t>
            </a:r>
            <a:r>
              <a:rPr lang="en-US" dirty="0" err="1"/>
              <a:t>kullanımının</a:t>
            </a:r>
            <a:r>
              <a:rPr lang="en-US" dirty="0"/>
              <a:t> </a:t>
            </a:r>
            <a:r>
              <a:rPr lang="en-US" dirty="0" err="1"/>
              <a:t>yaygınlaşmasının</a:t>
            </a:r>
            <a:r>
              <a:rPr lang="en-US" dirty="0"/>
              <a:t> en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getirisi</a:t>
            </a:r>
            <a:r>
              <a:rPr lang="en-US" dirty="0"/>
              <a:t> Web </a:t>
            </a:r>
            <a:r>
              <a:rPr lang="en-US" dirty="0" err="1"/>
              <a:t>Siteleri</a:t>
            </a:r>
            <a:r>
              <a:rPr lang="en-US" dirty="0"/>
              <a:t> </a:t>
            </a:r>
            <a:r>
              <a:rPr lang="en-US" dirty="0" err="1"/>
              <a:t>olmuştur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3961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Platformu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255739"/>
          </a:xfrm>
        </p:spPr>
        <p:txBody>
          <a:bodyPr/>
          <a:lstStyle/>
          <a:p>
            <a:r>
              <a:rPr lang="en-US" dirty="0"/>
              <a:t>Web 1.0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alma </a:t>
            </a:r>
            <a:r>
              <a:rPr lang="en-US" dirty="0" err="1"/>
              <a:t>amaçlı</a:t>
            </a:r>
            <a:r>
              <a:rPr lang="en-US" dirty="0"/>
              <a:t> </a:t>
            </a:r>
            <a:r>
              <a:rPr lang="en-US" dirty="0" err="1"/>
              <a:t>sistemler</a:t>
            </a:r>
            <a:endParaRPr lang="en-US" dirty="0"/>
          </a:p>
          <a:p>
            <a:endParaRPr lang="en-US" dirty="0"/>
          </a:p>
          <a:p>
            <a:r>
              <a:rPr lang="en-US" dirty="0"/>
              <a:t>Web 2.0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Sosyal</a:t>
            </a:r>
            <a:r>
              <a:rPr lang="en-US" dirty="0"/>
              <a:t> </a:t>
            </a:r>
            <a:r>
              <a:rPr lang="en-US" dirty="0" err="1"/>
              <a:t>Etkileşimli</a:t>
            </a:r>
            <a:r>
              <a:rPr lang="en-US" dirty="0"/>
              <a:t> </a:t>
            </a:r>
            <a:r>
              <a:rPr lang="en-US" dirty="0" err="1"/>
              <a:t>sistemler</a:t>
            </a:r>
            <a:endParaRPr lang="en-US" dirty="0"/>
          </a:p>
          <a:p>
            <a:endParaRPr lang="en-US" dirty="0"/>
          </a:p>
          <a:p>
            <a:r>
              <a:rPr lang="en-US" dirty="0"/>
              <a:t>Web 3.0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Makine</a:t>
            </a:r>
            <a:r>
              <a:rPr lang="en-US" dirty="0"/>
              <a:t> </a:t>
            </a:r>
            <a:r>
              <a:rPr lang="en-US" dirty="0" err="1"/>
              <a:t>öğrenmesinin</a:t>
            </a:r>
            <a:r>
              <a:rPr lang="en-US" dirty="0"/>
              <a:t> </a:t>
            </a:r>
            <a:r>
              <a:rPr lang="en-US" dirty="0" err="1"/>
              <a:t>etkin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sistemler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74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Platformu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1.0 </a:t>
            </a:r>
            <a:r>
              <a:rPr lang="en-US" dirty="0" err="1"/>
              <a:t>döneminde</a:t>
            </a:r>
            <a:r>
              <a:rPr lang="en-US" dirty="0"/>
              <a:t>, </a:t>
            </a:r>
            <a:r>
              <a:rPr lang="en-US" dirty="0" err="1"/>
              <a:t>ziyaretçiler</a:t>
            </a:r>
            <a:r>
              <a:rPr lang="en-US" dirty="0"/>
              <a:t> web </a:t>
            </a:r>
            <a:r>
              <a:rPr lang="en-US" dirty="0" err="1"/>
              <a:t>sitelerini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alma </a:t>
            </a:r>
            <a:r>
              <a:rPr lang="en-US" dirty="0" err="1"/>
              <a:t>amacı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ziyaret</a:t>
            </a:r>
            <a:r>
              <a:rPr lang="en-US" dirty="0"/>
              <a:t> </a:t>
            </a:r>
            <a:r>
              <a:rPr lang="en-US" dirty="0" err="1"/>
              <a:t>etmişlerdir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Web </a:t>
            </a:r>
            <a:r>
              <a:rPr lang="en-US" dirty="0" err="1"/>
              <a:t>sitelerinde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dönemde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etkileşimi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31178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http://</a:t>
            </a:r>
            <a:r>
              <a:rPr lang="en-US" dirty="0" err="1"/>
              <a:t>info.cern.ch</a:t>
            </a:r>
            <a:r>
              <a:rPr lang="en-US" dirty="0"/>
              <a:t>/hypertext/WWW/</a:t>
            </a:r>
            <a:r>
              <a:rPr lang="en-US" dirty="0" err="1"/>
              <a:t>TheProject.html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9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Bilişim</a:t>
            </a:r>
            <a:r>
              <a:rPr lang="en-US" sz="3600" dirty="0"/>
              <a:t> </a:t>
            </a:r>
            <a:r>
              <a:rPr lang="en-US" sz="3600" dirty="0" err="1"/>
              <a:t>Toplumu</a:t>
            </a:r>
            <a:r>
              <a:rPr lang="en-US" sz="3600" dirty="0"/>
              <a:t> </a:t>
            </a:r>
            <a:r>
              <a:rPr lang="en-US" sz="3600" dirty="0" err="1"/>
              <a:t>Bağlamında</a:t>
            </a:r>
            <a:r>
              <a:rPr lang="en-US" sz="3600" dirty="0"/>
              <a:t> </a:t>
            </a:r>
            <a:r>
              <a:rPr lang="en-US" sz="3600" dirty="0" err="1"/>
              <a:t>XCode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01520"/>
            <a:ext cx="8229600" cy="1291243"/>
          </a:xfrm>
        </p:spPr>
        <p:txBody>
          <a:bodyPr>
            <a:normAutofit/>
          </a:bodyPr>
          <a:lstStyle/>
          <a:p>
            <a:r>
              <a:rPr lang="en-US" sz="2800" dirty="0" err="1"/>
              <a:t>XCode</a:t>
            </a:r>
            <a:r>
              <a:rPr lang="en-US" sz="2800" dirty="0"/>
              <a:t> </a:t>
            </a:r>
            <a:r>
              <a:rPr lang="en-US" sz="2800" dirty="0" err="1"/>
              <a:t>uygulama</a:t>
            </a:r>
            <a:r>
              <a:rPr lang="en-US" sz="2800" dirty="0"/>
              <a:t> </a:t>
            </a:r>
            <a:r>
              <a:rPr lang="en-US" sz="2800" dirty="0" err="1"/>
              <a:t>geliştirme</a:t>
            </a:r>
            <a:r>
              <a:rPr lang="en-US" sz="2800" dirty="0"/>
              <a:t> </a:t>
            </a:r>
            <a:r>
              <a:rPr lang="en-US" sz="2800" dirty="0" err="1"/>
              <a:t>platformudur</a:t>
            </a:r>
            <a:r>
              <a:rPr lang="en-US" sz="2800" dirty="0"/>
              <a:t>. (IDE)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19389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IDE : Integrated Development Environment</a:t>
            </a:r>
          </a:p>
        </p:txBody>
      </p:sp>
      <p:pic>
        <p:nvPicPr>
          <p:cNvPr id="5" name="Picture 4" descr="xcode-logo-small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410365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71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Platformu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2.0 </a:t>
            </a:r>
            <a:r>
              <a:rPr lang="en-US" dirty="0" err="1"/>
              <a:t>dönemi</a:t>
            </a:r>
            <a:r>
              <a:rPr lang="en-US" dirty="0"/>
              <a:t> Facebook, </a:t>
            </a:r>
            <a:r>
              <a:rPr lang="en-US" dirty="0" err="1"/>
              <a:t>Youtube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sosyal</a:t>
            </a:r>
            <a:r>
              <a:rPr lang="en-US" dirty="0"/>
              <a:t> </a:t>
            </a:r>
            <a:r>
              <a:rPr lang="en-US" dirty="0" err="1"/>
              <a:t>sitelerin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başlamıştır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Kullanıcılar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birbirleri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etkileşime</a:t>
            </a:r>
            <a:r>
              <a:rPr lang="en-US" dirty="0"/>
              <a:t> </a:t>
            </a:r>
            <a:r>
              <a:rPr lang="en-US" dirty="0" err="1"/>
              <a:t>geçmeye</a:t>
            </a:r>
            <a:r>
              <a:rPr lang="en-US" dirty="0"/>
              <a:t> </a:t>
            </a:r>
            <a:r>
              <a:rPr lang="en-US" dirty="0" err="1"/>
              <a:t>başlamışlardır</a:t>
            </a:r>
            <a:r>
              <a:rPr lang="en-US" dirty="0"/>
              <a:t>.</a:t>
            </a:r>
          </a:p>
        </p:txBody>
      </p:sp>
      <p:pic>
        <p:nvPicPr>
          <p:cNvPr id="4" name="Picture 3" descr="new-youtube-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86" y="5018719"/>
            <a:ext cx="3098885" cy="1481228"/>
          </a:xfrm>
          <a:prstGeom prst="rect">
            <a:avLst/>
          </a:prstGeom>
        </p:spPr>
      </p:pic>
      <p:pic>
        <p:nvPicPr>
          <p:cNvPr id="5" name="Picture 4" descr="fb-a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100" y="5018719"/>
            <a:ext cx="1296604" cy="129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98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Platformu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3292372"/>
          </a:xfrm>
        </p:spPr>
        <p:txBody>
          <a:bodyPr/>
          <a:lstStyle/>
          <a:p>
            <a:r>
              <a:rPr lang="en-US" dirty="0"/>
              <a:t>Web 3.0 </a:t>
            </a:r>
            <a:r>
              <a:rPr lang="en-US" dirty="0" err="1"/>
              <a:t>kavramı</a:t>
            </a:r>
            <a:r>
              <a:rPr lang="en-US" dirty="0"/>
              <a:t> </a:t>
            </a:r>
            <a:r>
              <a:rPr lang="en-US" dirty="0" err="1"/>
              <a:t>şu</a:t>
            </a:r>
            <a:r>
              <a:rPr lang="en-US" dirty="0"/>
              <a:t> an </a:t>
            </a:r>
            <a:r>
              <a:rPr lang="en-US" dirty="0" err="1"/>
              <a:t>günümüzde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etmektedir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Web 3.0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anlamsal</a:t>
            </a:r>
            <a:r>
              <a:rPr lang="en-US" dirty="0"/>
              <a:t> </a:t>
            </a:r>
            <a:r>
              <a:rPr lang="en-US" dirty="0" err="1"/>
              <a:t>ağlar</a:t>
            </a:r>
            <a:r>
              <a:rPr lang="en-US" dirty="0"/>
              <a:t> (</a:t>
            </a:r>
            <a:r>
              <a:rPr lang="en-US" dirty="0" err="1"/>
              <a:t>semantik</a:t>
            </a:r>
            <a:r>
              <a:rPr lang="en-US" dirty="0"/>
              <a:t> web), </a:t>
            </a:r>
            <a:r>
              <a:rPr lang="en-US" dirty="0" err="1"/>
              <a:t>yapay</a:t>
            </a:r>
            <a:r>
              <a:rPr lang="en-US" dirty="0"/>
              <a:t> </a:t>
            </a:r>
            <a:r>
              <a:rPr lang="en-US" dirty="0" err="1"/>
              <a:t>zeka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makine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etkileşimi</a:t>
            </a:r>
            <a:r>
              <a:rPr lang="en-US" dirty="0"/>
              <a:t> </a:t>
            </a:r>
            <a:r>
              <a:rPr lang="en-US" dirty="0" err="1"/>
              <a:t>çift</a:t>
            </a:r>
            <a:r>
              <a:rPr lang="en-US" dirty="0"/>
              <a:t> </a:t>
            </a:r>
            <a:r>
              <a:rPr lang="en-US" dirty="0" err="1"/>
              <a:t>taraflı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artırılmaktadır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google_2015_logo_detail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219" y="5067564"/>
            <a:ext cx="4649854" cy="154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61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Platformu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231317"/>
          </a:xfrm>
        </p:spPr>
        <p:txBody>
          <a:bodyPr/>
          <a:lstStyle/>
          <a:p>
            <a:r>
              <a:rPr lang="en-US" dirty="0" err="1"/>
              <a:t>Uygulamalar</a:t>
            </a:r>
            <a:r>
              <a:rPr lang="en-US" dirty="0"/>
              <a:t> (Application) </a:t>
            </a:r>
            <a:r>
              <a:rPr lang="en-US" dirty="0" err="1"/>
              <a:t>akıllı</a:t>
            </a:r>
            <a:r>
              <a:rPr lang="en-US" dirty="0"/>
              <a:t> </a:t>
            </a:r>
            <a:r>
              <a:rPr lang="en-US" dirty="0" err="1"/>
              <a:t>telefon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tabletler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yazılımlardır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Mağazaları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“</a:t>
            </a:r>
            <a:r>
              <a:rPr lang="en-US" dirty="0" err="1"/>
              <a:t>uygulamalar</a:t>
            </a:r>
            <a:r>
              <a:rPr lang="en-US" dirty="0"/>
              <a:t>” </a:t>
            </a:r>
            <a:r>
              <a:rPr lang="en-US" dirty="0" err="1"/>
              <a:t>aracılığı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dağıtımı</a:t>
            </a:r>
            <a:r>
              <a:rPr lang="en-US" dirty="0"/>
              <a:t> </a:t>
            </a:r>
            <a:r>
              <a:rPr lang="en-US" dirty="0" err="1"/>
              <a:t>yapılmaktadır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4914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Platformu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Store</a:t>
            </a:r>
          </a:p>
          <a:p>
            <a:endParaRPr lang="en-US" dirty="0"/>
          </a:p>
          <a:p>
            <a:r>
              <a:rPr lang="en-US" dirty="0"/>
              <a:t>Play Store</a:t>
            </a:r>
          </a:p>
          <a:p>
            <a:endParaRPr lang="en-US" dirty="0"/>
          </a:p>
          <a:p>
            <a:r>
              <a:rPr lang="en-US" dirty="0"/>
              <a:t>Windows Store</a:t>
            </a:r>
          </a:p>
        </p:txBody>
      </p:sp>
      <p:pic>
        <p:nvPicPr>
          <p:cNvPr id="4" name="Picture 3" descr="gligofldxzxrrhedzpj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188" y="3492344"/>
            <a:ext cx="1186704" cy="1186704"/>
          </a:xfrm>
          <a:prstGeom prst="rect">
            <a:avLst/>
          </a:prstGeom>
        </p:spPr>
      </p:pic>
      <p:pic>
        <p:nvPicPr>
          <p:cNvPr id="5" name="Picture 4" descr="nexus2cee_ic_launcher_play_store_old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175" y="2686419"/>
            <a:ext cx="842558" cy="842558"/>
          </a:xfrm>
          <a:prstGeom prst="rect">
            <a:avLst/>
          </a:prstGeom>
        </p:spPr>
      </p:pic>
      <p:pic>
        <p:nvPicPr>
          <p:cNvPr id="6" name="Picture 5" descr="_app_store_5122x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389" y="1775191"/>
            <a:ext cx="843344" cy="84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53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Platformu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Kişiselleştirilebilir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Güvenli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Güçlü</a:t>
            </a:r>
            <a:r>
              <a:rPr lang="en-US" dirty="0"/>
              <a:t> </a:t>
            </a:r>
            <a:r>
              <a:rPr lang="en-US" dirty="0" err="1"/>
              <a:t>Donanım</a:t>
            </a:r>
            <a:r>
              <a:rPr lang="en-US" dirty="0"/>
              <a:t> </a:t>
            </a:r>
            <a:r>
              <a:rPr lang="en-US" dirty="0" err="1"/>
              <a:t>Desteği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alanda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yaklaşım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03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&amp; XCODE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macOS</a:t>
            </a:r>
            <a:r>
              <a:rPr lang="en-US" dirty="0"/>
              <a:t> </a:t>
            </a:r>
            <a:r>
              <a:rPr lang="en-US" dirty="0" err="1"/>
              <a:t>tabanlı</a:t>
            </a:r>
            <a:r>
              <a:rPr lang="en-US" dirty="0"/>
              <a:t> </a:t>
            </a:r>
            <a:r>
              <a:rPr lang="en-US" dirty="0" err="1"/>
              <a:t>bilgisayarlarda</a:t>
            </a:r>
            <a:r>
              <a:rPr lang="en-US" dirty="0"/>
              <a:t> </a:t>
            </a:r>
            <a:r>
              <a:rPr lang="en-US" dirty="0" err="1"/>
              <a:t>çalışabilmektedir</a:t>
            </a:r>
            <a:r>
              <a:rPr lang="en-US" dirty="0"/>
              <a:t>.</a:t>
            </a:r>
          </a:p>
          <a:p>
            <a:r>
              <a:rPr lang="en-US" dirty="0"/>
              <a:t>Swift </a:t>
            </a:r>
            <a:r>
              <a:rPr lang="en-US" dirty="0" err="1"/>
              <a:t>ve</a:t>
            </a:r>
            <a:r>
              <a:rPr lang="en-US" dirty="0"/>
              <a:t> Objective-C </a:t>
            </a:r>
            <a:r>
              <a:rPr lang="en-US" dirty="0" err="1"/>
              <a:t>dillerini</a:t>
            </a:r>
            <a:r>
              <a:rPr lang="en-US" dirty="0"/>
              <a:t> </a:t>
            </a:r>
            <a:r>
              <a:rPr lang="en-US" dirty="0" err="1"/>
              <a:t>desteklemektedir</a:t>
            </a:r>
            <a:r>
              <a:rPr lang="en-US" dirty="0"/>
              <a:t>.</a:t>
            </a:r>
          </a:p>
          <a:p>
            <a:r>
              <a:rPr lang="en-US" dirty="0" err="1"/>
              <a:t>iOS</a:t>
            </a:r>
            <a:r>
              <a:rPr lang="en-US" dirty="0"/>
              <a:t>, </a:t>
            </a:r>
            <a:r>
              <a:rPr lang="en-US" dirty="0" err="1"/>
              <a:t>macOS</a:t>
            </a:r>
            <a:r>
              <a:rPr lang="en-US" dirty="0"/>
              <a:t>, </a:t>
            </a:r>
            <a:r>
              <a:rPr lang="en-US" dirty="0" err="1"/>
              <a:t>watchOS</a:t>
            </a:r>
            <a:r>
              <a:rPr lang="en-US" dirty="0"/>
              <a:t>, </a:t>
            </a:r>
            <a:r>
              <a:rPr lang="en-US" dirty="0" err="1"/>
              <a:t>tvOS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platformlara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geliştirilmesine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sağlamaktadır</a:t>
            </a:r>
            <a:r>
              <a:rPr lang="en-US" dirty="0"/>
              <a:t>.</a:t>
            </a:r>
          </a:p>
          <a:p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emülatörler</a:t>
            </a:r>
            <a:r>
              <a:rPr lang="en-US" dirty="0"/>
              <a:t> (</a:t>
            </a:r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)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hazırlanan</a:t>
            </a:r>
            <a:r>
              <a:rPr lang="en-US" dirty="0"/>
              <a:t> </a:t>
            </a:r>
            <a:r>
              <a:rPr lang="en-US" dirty="0" err="1"/>
              <a:t>yazılımlar</a:t>
            </a:r>
            <a:r>
              <a:rPr lang="en-US" dirty="0"/>
              <a:t> </a:t>
            </a:r>
            <a:r>
              <a:rPr lang="en-US" dirty="0" err="1"/>
              <a:t>anında</a:t>
            </a:r>
            <a:r>
              <a:rPr lang="en-US" dirty="0"/>
              <a:t> test </a:t>
            </a:r>
            <a:r>
              <a:rPr lang="en-US" dirty="0" err="1"/>
              <a:t>edilebilmektedir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7186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&amp; XCODE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arayüzleri</a:t>
            </a:r>
            <a:r>
              <a:rPr lang="en-US" dirty="0"/>
              <a:t> </a:t>
            </a:r>
            <a:r>
              <a:rPr lang="en-US" dirty="0" err="1"/>
              <a:t>Xcode</a:t>
            </a:r>
            <a:r>
              <a:rPr lang="en-US" dirty="0"/>
              <a:t> </a:t>
            </a:r>
            <a:r>
              <a:rPr lang="en-US" dirty="0" err="1"/>
              <a:t>aracılığı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sürükle</a:t>
            </a:r>
            <a:r>
              <a:rPr lang="en-US" dirty="0"/>
              <a:t> </a:t>
            </a:r>
            <a:r>
              <a:rPr lang="en-US" dirty="0" err="1"/>
              <a:t>bırak</a:t>
            </a:r>
            <a:r>
              <a:rPr lang="en-US" dirty="0"/>
              <a:t> </a:t>
            </a:r>
            <a:r>
              <a:rPr lang="en-US" dirty="0" err="1"/>
              <a:t>yöntemi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yapılabilmektedir</a:t>
            </a:r>
            <a:r>
              <a:rPr lang="en-US" dirty="0"/>
              <a:t>.</a:t>
            </a:r>
          </a:p>
          <a:p>
            <a:r>
              <a:rPr lang="en-US" dirty="0"/>
              <a:t>Apple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dağıtımını</a:t>
            </a:r>
            <a:r>
              <a:rPr lang="en-US" dirty="0"/>
              <a:t> </a:t>
            </a:r>
            <a:r>
              <a:rPr lang="en-US" dirty="0" err="1"/>
              <a:t>Xcode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yapmaktadır</a:t>
            </a:r>
            <a:r>
              <a:rPr lang="en-US" dirty="0"/>
              <a:t>.</a:t>
            </a:r>
          </a:p>
          <a:p>
            <a:r>
              <a:rPr lang="en-US" dirty="0" err="1"/>
              <a:t>Hazırlanan</a:t>
            </a:r>
            <a:r>
              <a:rPr lang="en-US" dirty="0"/>
              <a:t> </a:t>
            </a:r>
            <a:r>
              <a:rPr lang="en-US" dirty="0" err="1"/>
              <a:t>yazılımlar</a:t>
            </a:r>
            <a:r>
              <a:rPr lang="en-US" dirty="0"/>
              <a:t>, </a:t>
            </a:r>
            <a:r>
              <a:rPr lang="en-US" dirty="0" err="1"/>
              <a:t>yazılımcılar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Xcode</a:t>
            </a:r>
            <a:r>
              <a:rPr lang="en-US" dirty="0"/>
              <a:t> </a:t>
            </a:r>
            <a:r>
              <a:rPr lang="en-US" dirty="0" err="1"/>
              <a:t>aracılığı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imzalanmaktadır</a:t>
            </a:r>
            <a:r>
              <a:rPr lang="en-US" dirty="0"/>
              <a:t>.</a:t>
            </a:r>
          </a:p>
          <a:p>
            <a:r>
              <a:rPr lang="en-US" dirty="0" err="1"/>
              <a:t>İmzalanan</a:t>
            </a:r>
            <a:r>
              <a:rPr lang="en-US" dirty="0"/>
              <a:t> </a:t>
            </a:r>
            <a:r>
              <a:rPr lang="en-US" dirty="0" err="1"/>
              <a:t>yazılımlar</a:t>
            </a:r>
            <a:r>
              <a:rPr lang="en-US" dirty="0"/>
              <a:t> </a:t>
            </a:r>
            <a:r>
              <a:rPr lang="en-US" dirty="0" err="1"/>
              <a:t>yine</a:t>
            </a:r>
            <a:r>
              <a:rPr lang="en-US" dirty="0"/>
              <a:t> </a:t>
            </a:r>
            <a:r>
              <a:rPr lang="en-US" dirty="0" err="1"/>
              <a:t>Xcode</a:t>
            </a:r>
            <a:r>
              <a:rPr lang="en-US" dirty="0"/>
              <a:t> </a:t>
            </a:r>
            <a:r>
              <a:rPr lang="en-US" dirty="0" err="1"/>
              <a:t>aracılığı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itunnesconnect</a:t>
            </a:r>
            <a:r>
              <a:rPr lang="en-US" dirty="0"/>
              <a:t> </a:t>
            </a:r>
            <a:r>
              <a:rPr lang="en-US" dirty="0" err="1"/>
              <a:t>isimli</a:t>
            </a:r>
            <a:r>
              <a:rPr lang="en-US" dirty="0"/>
              <a:t> </a:t>
            </a:r>
            <a:r>
              <a:rPr lang="en-US" dirty="0" err="1"/>
              <a:t>platformla</a:t>
            </a:r>
            <a:r>
              <a:rPr lang="en-US" dirty="0"/>
              <a:t> </a:t>
            </a:r>
            <a:r>
              <a:rPr lang="en-US" dirty="0" err="1"/>
              <a:t>gönderilmektedir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780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&amp; XCODE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Diğer</a:t>
            </a:r>
            <a:r>
              <a:rPr lang="en-US" dirty="0"/>
              <a:t> IDE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oranı</a:t>
            </a:r>
            <a:r>
              <a:rPr lang="en-US" dirty="0"/>
              <a:t> %4.35 </a:t>
            </a:r>
            <a:r>
              <a:rPr lang="en-US" dirty="0" err="1"/>
              <a:t>tir</a:t>
            </a:r>
            <a:endParaRPr lang="en-US" dirty="0"/>
          </a:p>
          <a:p>
            <a:r>
              <a:rPr lang="en-US" dirty="0"/>
              <a:t>Platform </a:t>
            </a:r>
            <a:r>
              <a:rPr lang="en-US" dirty="0" err="1"/>
              <a:t>bağımsızlığı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oranını</a:t>
            </a:r>
            <a:r>
              <a:rPr lang="en-US" dirty="0"/>
              <a:t> </a:t>
            </a:r>
            <a:r>
              <a:rPr lang="en-US" dirty="0" err="1"/>
              <a:t>düşürmektedir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Apple </a:t>
            </a:r>
            <a:r>
              <a:rPr lang="en-US" dirty="0" err="1"/>
              <a:t>Desteğini</a:t>
            </a:r>
            <a:r>
              <a:rPr lang="en-US" dirty="0"/>
              <a:t> </a:t>
            </a:r>
            <a:r>
              <a:rPr lang="en-US" dirty="0" err="1"/>
              <a:t>sürdürmektedir</a:t>
            </a:r>
            <a:r>
              <a:rPr lang="en-US" dirty="0"/>
              <a:t>.</a:t>
            </a:r>
          </a:p>
          <a:p>
            <a:r>
              <a:rPr lang="en-US" dirty="0"/>
              <a:t>Internet of Things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Yapay</a:t>
            </a:r>
            <a:r>
              <a:rPr lang="en-US" dirty="0"/>
              <a:t> </a:t>
            </a:r>
            <a:r>
              <a:rPr lang="en-US" dirty="0" err="1"/>
              <a:t>Zeka</a:t>
            </a:r>
            <a:r>
              <a:rPr lang="en-US" dirty="0"/>
              <a:t> </a:t>
            </a:r>
            <a:r>
              <a:rPr lang="en-US" dirty="0" err="1"/>
              <a:t>nın</a:t>
            </a:r>
            <a:r>
              <a:rPr lang="en-US" dirty="0"/>
              <a:t> </a:t>
            </a:r>
            <a:r>
              <a:rPr lang="en-US" dirty="0" err="1"/>
              <a:t>bize</a:t>
            </a:r>
            <a:r>
              <a:rPr lang="en-US" dirty="0"/>
              <a:t> </a:t>
            </a:r>
            <a:r>
              <a:rPr lang="en-US" dirty="0" err="1"/>
              <a:t>vaad</a:t>
            </a:r>
            <a:r>
              <a:rPr lang="en-US" dirty="0"/>
              <a:t> </a:t>
            </a:r>
            <a:r>
              <a:rPr lang="en-US" dirty="0" err="1"/>
              <a:t>ettikleri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oranını</a:t>
            </a:r>
            <a:r>
              <a:rPr lang="en-US" dirty="0"/>
              <a:t> </a:t>
            </a:r>
            <a:r>
              <a:rPr lang="en-US" dirty="0" err="1"/>
              <a:t>artırabilir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1259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6F4F6D4-CAA8-4CAD-8409-B3443F12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Hata Ayıklama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E9C0719-0948-40CE-A75E-17E162075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941" y="1774825"/>
            <a:ext cx="5850118" cy="4625975"/>
          </a:xfrm>
        </p:spPr>
      </p:pic>
    </p:spTree>
    <p:extLst>
      <p:ext uri="{BB962C8B-B14F-4D97-AF65-F5344CB8AC3E}">
        <p14:creationId xmlns:p14="http://schemas.microsoft.com/office/powerpoint/2010/main" val="2414908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6F4F6D4-CAA8-4CAD-8409-B3443F12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Hata Ayıklama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0780725-5E23-452B-B05E-464F3FF96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941" y="1774825"/>
            <a:ext cx="5850118" cy="4625975"/>
          </a:xfrm>
        </p:spPr>
      </p:pic>
    </p:spTree>
    <p:extLst>
      <p:ext uri="{BB962C8B-B14F-4D97-AF65-F5344CB8AC3E}">
        <p14:creationId xmlns:p14="http://schemas.microsoft.com/office/powerpoint/2010/main" val="16442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Bilişim</a:t>
            </a:r>
            <a:r>
              <a:rPr lang="en-US" sz="3600" dirty="0"/>
              <a:t> </a:t>
            </a:r>
            <a:r>
              <a:rPr lang="en-US" sz="3600" dirty="0" err="1"/>
              <a:t>Toplumu</a:t>
            </a:r>
            <a:r>
              <a:rPr lang="en-US" sz="3600" dirty="0"/>
              <a:t> </a:t>
            </a:r>
            <a:r>
              <a:rPr lang="en-US" sz="3600" dirty="0" err="1"/>
              <a:t>Bağlamında</a:t>
            </a:r>
            <a:r>
              <a:rPr lang="en-US" sz="3600" dirty="0"/>
              <a:t> </a:t>
            </a:r>
            <a:r>
              <a:rPr lang="en-US" sz="3600" dirty="0" err="1"/>
              <a:t>XCode</a:t>
            </a:r>
            <a:endParaRPr lang="en-US" sz="3600" dirty="0"/>
          </a:p>
        </p:txBody>
      </p:sp>
      <p:pic>
        <p:nvPicPr>
          <p:cNvPr id="4" name="Content Placeholder 3" descr="Screen Shot 2017-12-18 at 21.27.27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1" b="5031"/>
          <a:stretch>
            <a:fillRect/>
          </a:stretch>
        </p:blipFill>
        <p:spPr>
          <a:xfrm>
            <a:off x="-1" y="1545479"/>
            <a:ext cx="9159083" cy="5148043"/>
          </a:xfrm>
        </p:spPr>
      </p:pic>
    </p:spTree>
    <p:extLst>
      <p:ext uri="{BB962C8B-B14F-4D97-AF65-F5344CB8AC3E}">
        <p14:creationId xmlns:p14="http://schemas.microsoft.com/office/powerpoint/2010/main" val="1596490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6F4F6D4-CAA8-4CAD-8409-B3443F12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Birden Fazla Kaynak Dosyası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E6A509F-9F6D-490E-8D24-490CAA9BE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0" y="1774825"/>
            <a:ext cx="7401560" cy="4625975"/>
          </a:xfrm>
        </p:spPr>
      </p:pic>
    </p:spTree>
    <p:extLst>
      <p:ext uri="{BB962C8B-B14F-4D97-AF65-F5344CB8AC3E}">
        <p14:creationId xmlns:p14="http://schemas.microsoft.com/office/powerpoint/2010/main" val="3158276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6FB4231-7884-4F3D-9ADE-D0ADC698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Storyboard</a:t>
            </a:r>
            <a:r>
              <a:rPr lang="tr-TR" dirty="0"/>
              <a:t> Araç Kutusu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7909DFB3-EE4C-4044-BE37-2FB4504434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0" y="1774825"/>
            <a:ext cx="7401560" cy="46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57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6FB4231-7884-4F3D-9ADE-D0ADC698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Özellikler Paneli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8AD41012-8F33-48DD-AABE-364C6CBB3F3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16" y="1774825"/>
            <a:ext cx="4672567" cy="46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8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7306087-FC13-4BCF-9476-DEB9CD37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KARŞILAŞTIRMA</a:t>
            </a: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C95D0EE1-0190-4BE6-B6C8-74512129D3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968370"/>
          <a:ext cx="8229600" cy="4238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4593">
                  <a:extLst>
                    <a:ext uri="{9D8B030D-6E8A-4147-A177-3AD203B41FA5}">
                      <a16:colId xmlns:a16="http://schemas.microsoft.com/office/drawing/2014/main" val="659244418"/>
                    </a:ext>
                  </a:extLst>
                </a:gridCol>
                <a:gridCol w="1449619">
                  <a:extLst>
                    <a:ext uri="{9D8B030D-6E8A-4147-A177-3AD203B41FA5}">
                      <a16:colId xmlns:a16="http://schemas.microsoft.com/office/drawing/2014/main" val="51715806"/>
                    </a:ext>
                  </a:extLst>
                </a:gridCol>
                <a:gridCol w="2057694">
                  <a:extLst>
                    <a:ext uri="{9D8B030D-6E8A-4147-A177-3AD203B41FA5}">
                      <a16:colId xmlns:a16="http://schemas.microsoft.com/office/drawing/2014/main" val="792863137"/>
                    </a:ext>
                  </a:extLst>
                </a:gridCol>
                <a:gridCol w="2057694">
                  <a:extLst>
                    <a:ext uri="{9D8B030D-6E8A-4147-A177-3AD203B41FA5}">
                      <a16:colId xmlns:a16="http://schemas.microsoft.com/office/drawing/2014/main" val="86909529"/>
                    </a:ext>
                  </a:extLst>
                </a:gridCol>
              </a:tblGrid>
              <a:tr h="2552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XCode (Apple)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Android Studio (Google)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Visual Studio (Microsoft)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extLst>
                  <a:ext uri="{0D108BD9-81ED-4DB2-BD59-A6C34878D82A}">
                    <a16:rowId xmlns:a16="http://schemas.microsoft.com/office/drawing/2014/main" val="1951879399"/>
                  </a:ext>
                </a:extLst>
              </a:tr>
              <a:tr h="2552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IDE Platform Bağımsızlığı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MacOS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Windows, MacOS, Linux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Windows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extLst>
                  <a:ext uri="{0D108BD9-81ED-4DB2-BD59-A6C34878D82A}">
                    <a16:rowId xmlns:a16="http://schemas.microsoft.com/office/drawing/2014/main" val="4035469481"/>
                  </a:ext>
                </a:extLst>
              </a:tr>
              <a:tr h="2552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Programlama Diline Göre Renklendirme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Evet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Evet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Evet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extLst>
                  <a:ext uri="{0D108BD9-81ED-4DB2-BD59-A6C34878D82A}">
                    <a16:rowId xmlns:a16="http://schemas.microsoft.com/office/drawing/2014/main" val="3847149377"/>
                  </a:ext>
                </a:extLst>
              </a:tr>
              <a:tr h="2552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Proje Dosyalarının Hiyerarşik Gösterimi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Evet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Evet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Evet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extLst>
                  <a:ext uri="{0D108BD9-81ED-4DB2-BD59-A6C34878D82A}">
                    <a16:rowId xmlns:a16="http://schemas.microsoft.com/office/drawing/2014/main" val="4029207285"/>
                  </a:ext>
                </a:extLst>
              </a:tr>
              <a:tr h="2552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Derleyici barındırımı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Evet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Evet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Evet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extLst>
                  <a:ext uri="{0D108BD9-81ED-4DB2-BD59-A6C34878D82A}">
                    <a16:rowId xmlns:a16="http://schemas.microsoft.com/office/drawing/2014/main" val="2637589858"/>
                  </a:ext>
                </a:extLst>
              </a:tr>
              <a:tr h="2552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Hata Ayıklayıcı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Evet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Evet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Evet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extLst>
                  <a:ext uri="{0D108BD9-81ED-4DB2-BD59-A6C34878D82A}">
                    <a16:rowId xmlns:a16="http://schemas.microsoft.com/office/drawing/2014/main" val="23812879"/>
                  </a:ext>
                </a:extLst>
              </a:tr>
              <a:tr h="2552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Kod Tamamlama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Evet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Evet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Evet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extLst>
                  <a:ext uri="{0D108BD9-81ED-4DB2-BD59-A6C34878D82A}">
                    <a16:rowId xmlns:a16="http://schemas.microsoft.com/office/drawing/2014/main" val="2933653718"/>
                  </a:ext>
                </a:extLst>
              </a:tr>
              <a:tr h="2552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Görsel Programalamaya Yakınlık*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extLst>
                  <a:ext uri="{0D108BD9-81ED-4DB2-BD59-A6C34878D82A}">
                    <a16:rowId xmlns:a16="http://schemas.microsoft.com/office/drawing/2014/main" val="3209659980"/>
                  </a:ext>
                </a:extLst>
              </a:tr>
              <a:tr h="410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Çoklu Dil Desteği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Objective-C, Swift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Java, Kotlin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C#, Python, javascript, C, C++, J#,…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extLst>
                  <a:ext uri="{0D108BD9-81ED-4DB2-BD59-A6C34878D82A}">
                    <a16:rowId xmlns:a16="http://schemas.microsoft.com/office/drawing/2014/main" val="3019353886"/>
                  </a:ext>
                </a:extLst>
              </a:tr>
              <a:tr h="2552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Dahili Emulatör Desteği*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extLst>
                  <a:ext uri="{0D108BD9-81ED-4DB2-BD59-A6C34878D82A}">
                    <a16:rowId xmlns:a16="http://schemas.microsoft.com/office/drawing/2014/main" val="3463210226"/>
                  </a:ext>
                </a:extLst>
              </a:tr>
              <a:tr h="2552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Harici Kütüphane Desteği / Paket Menejeri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Cocoapods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Gradle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Nuget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extLst>
                  <a:ext uri="{0D108BD9-81ED-4DB2-BD59-A6C34878D82A}">
                    <a16:rowId xmlns:a16="http://schemas.microsoft.com/office/drawing/2014/main" val="894846615"/>
                  </a:ext>
                </a:extLst>
              </a:tr>
              <a:tr h="2552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Developer Team Desteği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Evet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Evet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Evet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extLst>
                  <a:ext uri="{0D108BD9-81ED-4DB2-BD59-A6C34878D82A}">
                    <a16:rowId xmlns:a16="http://schemas.microsoft.com/office/drawing/2014/main" val="818575221"/>
                  </a:ext>
                </a:extLst>
              </a:tr>
              <a:tr h="2552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Online Store Erişimi 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Evet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Hayır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Hayır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extLst>
                  <a:ext uri="{0D108BD9-81ED-4DB2-BD59-A6C34878D82A}">
                    <a16:rowId xmlns:a16="http://schemas.microsoft.com/office/drawing/2014/main" val="3650714558"/>
                  </a:ext>
                </a:extLst>
              </a:tr>
              <a:tr h="2552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Uygulama İmzalama 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Evet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Evet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Evet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extLst>
                  <a:ext uri="{0D108BD9-81ED-4DB2-BD59-A6C34878D82A}">
                    <a16:rowId xmlns:a16="http://schemas.microsoft.com/office/drawing/2014/main" val="96212796"/>
                  </a:ext>
                </a:extLst>
              </a:tr>
              <a:tr h="2552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Sürüm Kontrol Sistemlerine Entegrasyon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Evet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Evet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Evet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extLst>
                  <a:ext uri="{0D108BD9-81ED-4DB2-BD59-A6C34878D82A}">
                    <a16:rowId xmlns:a16="http://schemas.microsoft.com/office/drawing/2014/main" val="823655581"/>
                  </a:ext>
                </a:extLst>
              </a:tr>
              <a:tr h="2552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Yazılım Çıktılarının Platform Sayısı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13" marR="63513" marT="49987" marB="49987"/>
                </a:tc>
                <a:extLst>
                  <a:ext uri="{0D108BD9-81ED-4DB2-BD59-A6C34878D82A}">
                    <a16:rowId xmlns:a16="http://schemas.microsoft.com/office/drawing/2014/main" val="87393541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B5AF870-E2A8-4C86-AFBD-5F0FAF174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6654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Karşılaştırma</a:t>
            </a:r>
            <a:endParaRPr kumimoji="0" lang="en-US" altLang="tr-TR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268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42245"/>
            <a:ext cx="8077200" cy="4634902"/>
          </a:xfrm>
        </p:spPr>
        <p:txBody>
          <a:bodyPr>
            <a:normAutofit/>
          </a:bodyPr>
          <a:lstStyle/>
          <a:p>
            <a:pPr algn="ctr"/>
            <a:r>
              <a:rPr lang="tr-TR" b="0" dirty="0"/>
              <a:t>Teşekkür Ederim</a:t>
            </a:r>
            <a:br>
              <a:rPr lang="tr-TR" b="0" dirty="0"/>
            </a:br>
            <a:br>
              <a:rPr lang="tr-TR" b="0" dirty="0"/>
            </a:br>
            <a:br>
              <a:rPr lang="tr-TR" b="0" dirty="0"/>
            </a:br>
            <a:br>
              <a:rPr lang="tr-TR" b="0" dirty="0"/>
            </a:br>
            <a:br>
              <a:rPr lang="tr-TR" b="0" dirty="0"/>
            </a:br>
            <a:r>
              <a:rPr lang="tr-TR" b="0" dirty="0"/>
              <a:t>Emre Erol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7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Bilişim</a:t>
            </a:r>
            <a:r>
              <a:rPr lang="en-US" sz="3600" dirty="0"/>
              <a:t> </a:t>
            </a:r>
            <a:r>
              <a:rPr lang="en-US" sz="3600" dirty="0" err="1"/>
              <a:t>Toplumu</a:t>
            </a:r>
            <a:r>
              <a:rPr lang="en-US" sz="3600" dirty="0"/>
              <a:t> </a:t>
            </a:r>
            <a:r>
              <a:rPr lang="en-US" sz="3600" dirty="0" err="1"/>
              <a:t>Bağlamında</a:t>
            </a:r>
            <a:r>
              <a:rPr lang="en-US" sz="3600" dirty="0"/>
              <a:t> </a:t>
            </a:r>
            <a:r>
              <a:rPr lang="en-US" sz="3600" dirty="0" err="1"/>
              <a:t>XCode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 ?</a:t>
            </a:r>
          </a:p>
          <a:p>
            <a:r>
              <a:rPr lang="en-US" dirty="0" err="1"/>
              <a:t>Bilişim</a:t>
            </a:r>
            <a:r>
              <a:rPr lang="en-US" dirty="0"/>
              <a:t> </a:t>
            </a:r>
            <a:r>
              <a:rPr lang="en-US" dirty="0" err="1"/>
              <a:t>Toplumu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 ?</a:t>
            </a:r>
          </a:p>
          <a:p>
            <a:r>
              <a:rPr lang="en-US" dirty="0"/>
              <a:t>Web </a:t>
            </a:r>
            <a:r>
              <a:rPr lang="en-US" dirty="0" err="1"/>
              <a:t>Platformu</a:t>
            </a:r>
            <a:endParaRPr lang="en-US" dirty="0"/>
          </a:p>
          <a:p>
            <a:r>
              <a:rPr lang="en-US" dirty="0" err="1"/>
              <a:t>Uygulama</a:t>
            </a:r>
            <a:r>
              <a:rPr lang="en-US" dirty="0"/>
              <a:t> (Application) </a:t>
            </a:r>
            <a:r>
              <a:rPr lang="en-US" dirty="0" err="1"/>
              <a:t>Platformu</a:t>
            </a:r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54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Bilişim</a:t>
            </a:r>
            <a:r>
              <a:rPr lang="en-US" sz="3600" dirty="0"/>
              <a:t> </a:t>
            </a:r>
            <a:r>
              <a:rPr lang="en-US" sz="3600" dirty="0" err="1"/>
              <a:t>Toplumu</a:t>
            </a:r>
            <a:r>
              <a:rPr lang="en-US" sz="3600" dirty="0"/>
              <a:t> </a:t>
            </a:r>
            <a:r>
              <a:rPr lang="en-US" sz="3600" dirty="0" err="1"/>
              <a:t>Bağlamında</a:t>
            </a:r>
            <a:r>
              <a:rPr lang="en-US" sz="3600" dirty="0"/>
              <a:t> </a:t>
            </a:r>
            <a:r>
              <a:rPr lang="en-US" sz="3600" dirty="0" err="1"/>
              <a:t>XCode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Apple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Xcode</a:t>
            </a:r>
            <a:endParaRPr lang="en-US" dirty="0"/>
          </a:p>
          <a:p>
            <a:r>
              <a:rPr lang="en-US" dirty="0" err="1"/>
              <a:t>Xcode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Gelecek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2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380"/>
            <a:ext cx="8229600" cy="1726036"/>
          </a:xfrm>
        </p:spPr>
        <p:txBody>
          <a:bodyPr/>
          <a:lstStyle/>
          <a:p>
            <a:r>
              <a:rPr lang="en-US" dirty="0" err="1"/>
              <a:t>İçerisinde</a:t>
            </a:r>
            <a:r>
              <a:rPr lang="en-US" dirty="0"/>
              <a:t> </a:t>
            </a:r>
            <a:r>
              <a:rPr lang="en-US" dirty="0" err="1"/>
              <a:t>mikrokontroller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mikroişlemci</a:t>
            </a:r>
            <a:r>
              <a:rPr lang="en-US" dirty="0"/>
              <a:t> </a:t>
            </a:r>
            <a:r>
              <a:rPr lang="en-US" dirty="0" err="1"/>
              <a:t>barındıran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cihazı</a:t>
            </a:r>
            <a:r>
              <a:rPr lang="en-US" dirty="0"/>
              <a:t> belli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çerçevesinde</a:t>
            </a:r>
            <a:r>
              <a:rPr lang="en-US" dirty="0"/>
              <a:t> </a:t>
            </a:r>
            <a:r>
              <a:rPr lang="en-US" dirty="0" err="1"/>
              <a:t>yöneten</a:t>
            </a:r>
            <a:r>
              <a:rPr lang="en-US" dirty="0"/>
              <a:t> </a:t>
            </a:r>
            <a:r>
              <a:rPr lang="en-US" dirty="0" err="1"/>
              <a:t>komutlar</a:t>
            </a:r>
            <a:r>
              <a:rPr lang="en-US" dirty="0"/>
              <a:t> </a:t>
            </a:r>
            <a:r>
              <a:rPr lang="en-US" dirty="0" err="1"/>
              <a:t>dizisidir</a:t>
            </a:r>
            <a:r>
              <a:rPr lang="en-US" dirty="0"/>
              <a:t>. </a:t>
            </a:r>
          </a:p>
        </p:txBody>
      </p:sp>
      <p:pic>
        <p:nvPicPr>
          <p:cNvPr id="4" name="Picture 3" descr="binar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632" y="3798252"/>
            <a:ext cx="5522736" cy="272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0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Yazılımlar</a:t>
            </a:r>
            <a:r>
              <a:rPr lang="en-US" dirty="0"/>
              <a:t>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dilleri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hazırlanırlar</a:t>
            </a:r>
            <a:r>
              <a:rPr lang="en-US" dirty="0"/>
              <a:t>.</a:t>
            </a:r>
          </a:p>
          <a:p>
            <a:r>
              <a:rPr lang="en-US" dirty="0" err="1"/>
              <a:t>Programalama</a:t>
            </a:r>
            <a:r>
              <a:rPr lang="en-US" dirty="0"/>
              <a:t> </a:t>
            </a:r>
            <a:r>
              <a:rPr lang="en-US" dirty="0" err="1"/>
              <a:t>dilleri</a:t>
            </a:r>
            <a:r>
              <a:rPr lang="en-US" dirty="0"/>
              <a:t> </a:t>
            </a:r>
            <a:r>
              <a:rPr lang="en-US" dirty="0" err="1"/>
              <a:t>yazılımcıların</a:t>
            </a:r>
            <a:r>
              <a:rPr lang="en-US" dirty="0"/>
              <a:t>, </a:t>
            </a:r>
            <a:r>
              <a:rPr lang="en-US" dirty="0" err="1"/>
              <a:t>istedikleri</a:t>
            </a:r>
            <a:r>
              <a:rPr lang="en-US" dirty="0"/>
              <a:t> </a:t>
            </a:r>
            <a:r>
              <a:rPr lang="en-US" dirty="0" err="1"/>
              <a:t>algoritmayı</a:t>
            </a:r>
            <a:r>
              <a:rPr lang="en-US" dirty="0"/>
              <a:t> </a:t>
            </a:r>
            <a:r>
              <a:rPr lang="en-US" dirty="0" err="1"/>
              <a:t>bilgisayara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etme</a:t>
            </a:r>
            <a:r>
              <a:rPr lang="en-US" dirty="0"/>
              <a:t> </a:t>
            </a:r>
            <a:r>
              <a:rPr lang="en-US" dirty="0" err="1"/>
              <a:t>yöntemidir</a:t>
            </a:r>
            <a:r>
              <a:rPr lang="en-US" dirty="0"/>
              <a:t>.</a:t>
            </a:r>
          </a:p>
          <a:p>
            <a:r>
              <a:rPr lang="en-US" dirty="0" err="1"/>
              <a:t>Derlenen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yorumlanan</a:t>
            </a:r>
            <a:r>
              <a:rPr lang="en-US" dirty="0"/>
              <a:t> </a:t>
            </a:r>
            <a:r>
              <a:rPr lang="en-US" dirty="0" err="1"/>
              <a:t>diller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ayrılırlar</a:t>
            </a:r>
            <a:r>
              <a:rPr lang="en-US" dirty="0"/>
              <a:t>.</a:t>
            </a:r>
          </a:p>
          <a:p>
            <a:r>
              <a:rPr lang="en-US" dirty="0" err="1"/>
              <a:t>Düzenli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ifadeleri</a:t>
            </a:r>
            <a:r>
              <a:rPr lang="en-US" dirty="0"/>
              <a:t> </a:t>
            </a:r>
            <a:r>
              <a:rPr lang="en-US" dirty="0" err="1"/>
              <a:t>olmalarına</a:t>
            </a:r>
            <a:r>
              <a:rPr lang="en-US" dirty="0"/>
              <a:t> </a:t>
            </a:r>
            <a:r>
              <a:rPr lang="en-US" dirty="0" err="1"/>
              <a:t>rağmen</a:t>
            </a:r>
            <a:r>
              <a:rPr lang="en-US" dirty="0"/>
              <a:t> </a:t>
            </a:r>
            <a:r>
              <a:rPr lang="en-US" dirty="0" err="1"/>
              <a:t>genelde</a:t>
            </a:r>
            <a:r>
              <a:rPr lang="en-US" dirty="0"/>
              <a:t> IDE </a:t>
            </a:r>
            <a:r>
              <a:rPr lang="en-US" dirty="0" err="1"/>
              <a:t>ismi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platformlar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879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694033"/>
          </a:xfrm>
        </p:spPr>
        <p:txBody>
          <a:bodyPr/>
          <a:lstStyle/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geliştirilirken</a:t>
            </a:r>
            <a:r>
              <a:rPr lang="en-US" dirty="0"/>
              <a:t> </a:t>
            </a:r>
            <a:r>
              <a:rPr lang="en-US" dirty="0" err="1"/>
              <a:t>genellikle</a:t>
            </a:r>
            <a:r>
              <a:rPr lang="en-US" dirty="0"/>
              <a:t> IDE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r>
              <a:rPr lang="en-US" dirty="0"/>
              <a:t>Visual Studio, </a:t>
            </a:r>
            <a:r>
              <a:rPr lang="en-US" dirty="0" err="1"/>
              <a:t>Xcode</a:t>
            </a:r>
            <a:r>
              <a:rPr lang="en-US" dirty="0"/>
              <a:t>, Android Studio, Adobe Dreamweaver </a:t>
            </a:r>
            <a:r>
              <a:rPr lang="en-US" dirty="0" err="1"/>
              <a:t>popüler</a:t>
            </a:r>
            <a:r>
              <a:rPr lang="en-US" dirty="0"/>
              <a:t> IDE </a:t>
            </a:r>
            <a:r>
              <a:rPr lang="en-US" dirty="0" err="1"/>
              <a:t>lere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verilebilir</a:t>
            </a:r>
            <a:r>
              <a:rPr lang="en-US" dirty="0"/>
              <a:t>.</a:t>
            </a:r>
          </a:p>
        </p:txBody>
      </p:sp>
      <p:pic>
        <p:nvPicPr>
          <p:cNvPr id="5" name="Picture 4" descr="images_eclipse_logo-5_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275" y="4713444"/>
            <a:ext cx="1890555" cy="1890555"/>
          </a:xfrm>
          <a:prstGeom prst="rect">
            <a:avLst/>
          </a:prstGeom>
        </p:spPr>
      </p:pic>
      <p:pic>
        <p:nvPicPr>
          <p:cNvPr id="6" name="Picture 5" descr="Android_Studio_icon.svg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30" y="5067564"/>
            <a:ext cx="1218950" cy="1218950"/>
          </a:xfrm>
          <a:prstGeom prst="rect">
            <a:avLst/>
          </a:prstGeom>
        </p:spPr>
      </p:pic>
      <p:pic>
        <p:nvPicPr>
          <p:cNvPr id="7" name="Picture 6" descr="visual-studio-2015-logo-31D5DD049E-seeklogo.com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38" y="5165251"/>
            <a:ext cx="1033407" cy="103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6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64282"/>
            <a:ext cx="8229600" cy="1778209"/>
          </a:xfrm>
        </p:spPr>
        <p:txBody>
          <a:bodyPr/>
          <a:lstStyle/>
          <a:p>
            <a:r>
              <a:rPr lang="en-US" dirty="0"/>
              <a:t>IDE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yazılımcılara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ayıklama</a:t>
            </a:r>
            <a:r>
              <a:rPr lang="en-US" dirty="0"/>
              <a:t>,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tamamlama</a:t>
            </a:r>
            <a:r>
              <a:rPr lang="en-US" dirty="0"/>
              <a:t>, </a:t>
            </a:r>
            <a:r>
              <a:rPr lang="en-US" dirty="0" err="1"/>
              <a:t>simüle</a:t>
            </a:r>
            <a:r>
              <a:rPr lang="en-US" dirty="0"/>
              <a:t> </a:t>
            </a:r>
            <a:r>
              <a:rPr lang="en-US" dirty="0" err="1"/>
              <a:t>etme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kolaylıklar</a:t>
            </a:r>
            <a:r>
              <a:rPr lang="en-US" dirty="0"/>
              <a:t> </a:t>
            </a:r>
            <a:r>
              <a:rPr lang="en-US" dirty="0" err="1"/>
              <a:t>sağlarlar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5500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237</TotalTime>
  <Words>709</Words>
  <Application>Microsoft Office PowerPoint</Application>
  <PresentationFormat>Ekran Gösterisi (4:3)</PresentationFormat>
  <Paragraphs>178</Paragraphs>
  <Slides>34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42" baseType="lpstr">
      <vt:lpstr>Arial</vt:lpstr>
      <vt:lpstr>Corbel</vt:lpstr>
      <vt:lpstr>Mangal</vt:lpstr>
      <vt:lpstr>Times New Roman</vt:lpstr>
      <vt:lpstr>Wingdings</vt:lpstr>
      <vt:lpstr>Wingdings 2</vt:lpstr>
      <vt:lpstr>Wingdings 3</vt:lpstr>
      <vt:lpstr>Module</vt:lpstr>
      <vt:lpstr>BİLİŞİM TOPLUMU BAĞLAMINDA MOBİL UYGULAMA GELİŞTİRME PLATFORMU OLARAK XCODE</vt:lpstr>
      <vt:lpstr>Bilişim Toplumu Bağlamında XCode</vt:lpstr>
      <vt:lpstr>Bilişim Toplumu Bağlamında XCode</vt:lpstr>
      <vt:lpstr>Bilişim Toplumu Bağlamında XCode</vt:lpstr>
      <vt:lpstr>Bilişim Toplumu Bağlamında XCode</vt:lpstr>
      <vt:lpstr>Yazılım Nedir ?</vt:lpstr>
      <vt:lpstr>Yazılım Nedir ?</vt:lpstr>
      <vt:lpstr>Yazılım Nedir ?</vt:lpstr>
      <vt:lpstr>Yazılım Nedir ?</vt:lpstr>
      <vt:lpstr>Yazılım Nedir ?</vt:lpstr>
      <vt:lpstr>Yazılım Nedir ?</vt:lpstr>
      <vt:lpstr>Yazılım Nedir ?</vt:lpstr>
      <vt:lpstr>Yazılım Nedir ?</vt:lpstr>
      <vt:lpstr>Bilişim Toplumu Nedir ?</vt:lpstr>
      <vt:lpstr>Bilişim Toplumu Nedir ?</vt:lpstr>
      <vt:lpstr>Bilişim Toplumu Nedir ?</vt:lpstr>
      <vt:lpstr>Web Platformu</vt:lpstr>
      <vt:lpstr>Web Platformu</vt:lpstr>
      <vt:lpstr>Web Platformu</vt:lpstr>
      <vt:lpstr>Web Platformu</vt:lpstr>
      <vt:lpstr>Web Platformu</vt:lpstr>
      <vt:lpstr>Uygulama Platformu</vt:lpstr>
      <vt:lpstr>Uygulama Platformu</vt:lpstr>
      <vt:lpstr>Uygulama Platformu</vt:lpstr>
      <vt:lpstr>APPLE &amp; XCODE</vt:lpstr>
      <vt:lpstr>APPLE &amp; XCODE</vt:lpstr>
      <vt:lpstr>APPLE &amp; XCODE</vt:lpstr>
      <vt:lpstr>Hata Ayıklama</vt:lpstr>
      <vt:lpstr>Hata Ayıklama</vt:lpstr>
      <vt:lpstr>Birden Fazla Kaynak Dosyası</vt:lpstr>
      <vt:lpstr>Storyboard Araç Kutusu</vt:lpstr>
      <vt:lpstr>Özellikler Paneli</vt:lpstr>
      <vt:lpstr>KARŞILAŞTIRMA</vt:lpstr>
      <vt:lpstr>Teşekkür Ederim     Emre Erol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BİLİŞİM TOPLUMU BAĞLAMINDA MOBİL UYGULAMA GELİŞTİRME PLATFORMU OLARAK XCODE</dc:title>
  <dc:creator>emre erol</dc:creator>
  <cp:lastModifiedBy>erme erol</cp:lastModifiedBy>
  <cp:revision>19</cp:revision>
  <dcterms:created xsi:type="dcterms:W3CDTF">2017-12-18T18:15:06Z</dcterms:created>
  <dcterms:modified xsi:type="dcterms:W3CDTF">2018-05-15T10:40:18Z</dcterms:modified>
</cp:coreProperties>
</file>