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0F5C-D32A-F3A8-C2BD-FD839DF2F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D4267-CDD1-91BE-BC6E-24383A25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4292C-FD81-4DDC-6CF3-C2BABDE2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79A-64D0-4FE6-99F9-03811B3CB44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BB6B9-3121-1DF8-C6B7-107BC88C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CED7D-96B8-15DA-0EC9-3853936D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F5EF-0B4A-4DB4-BFE0-D0346BFD7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35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8395-A8DE-B6E1-C12D-AABE8571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6E5A8-506A-D537-17ED-07CCF36C4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E2632-36BF-86C9-0C4B-44451783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79A-64D0-4FE6-99F9-03811B3CB44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77160-C8C8-032D-6679-989E4A20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387C3-7604-9987-001F-6BBF37C0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F5EF-0B4A-4DB4-BFE0-D0346BFD7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02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E878D-EFFC-47C4-A8CD-A49B74FE4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809CE-690D-584B-8FCE-B8890E39D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64663-7EDC-0EC2-66AA-0480681A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79A-64D0-4FE6-99F9-03811B3CB44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B45AF-5DEF-ADE0-7344-ADA4AB4E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9855B-96F4-F216-6C09-EEC08F10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F5EF-0B4A-4DB4-BFE0-D0346BFD7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508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670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9" b="0" i="1">
                <a:solidFill>
                  <a:srgbClr val="CC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01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66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2130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366" y="-23290"/>
            <a:ext cx="11959268" cy="670825"/>
          </a:xfrm>
        </p:spPr>
        <p:txBody>
          <a:bodyPr lIns="0" tIns="0" rIns="0" bIns="0"/>
          <a:lstStyle>
            <a:lvl1pPr>
              <a:defRPr sz="4359" b="0" i="1">
                <a:solidFill>
                  <a:srgbClr val="CC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356" y="3245287"/>
            <a:ext cx="7191587" cy="210186"/>
          </a:xfrm>
        </p:spPr>
        <p:txBody>
          <a:bodyPr lIns="0" tIns="0" rIns="0" bIns="0"/>
          <a:lstStyle>
            <a:lvl1pPr>
              <a:defRPr sz="1366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217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366" y="-23290"/>
            <a:ext cx="11959268" cy="670825"/>
          </a:xfrm>
        </p:spPr>
        <p:txBody>
          <a:bodyPr lIns="0" tIns="0" rIns="0" bIns="0"/>
          <a:lstStyle>
            <a:lvl1pPr>
              <a:defRPr sz="4359" b="0" i="1">
                <a:solidFill>
                  <a:srgbClr val="CC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7458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366" y="-23290"/>
            <a:ext cx="11959268" cy="670825"/>
          </a:xfrm>
        </p:spPr>
        <p:txBody>
          <a:bodyPr lIns="0" tIns="0" rIns="0" bIns="0"/>
          <a:lstStyle>
            <a:lvl1pPr>
              <a:defRPr sz="4359" b="0" i="1">
                <a:solidFill>
                  <a:srgbClr val="CC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4972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7601" y="59490"/>
            <a:ext cx="755903" cy="82890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1" y="456096"/>
            <a:ext cx="10338815" cy="630208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25568" y="1265144"/>
            <a:ext cx="1928029" cy="6679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41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FE89-B55A-CCAD-AED7-C8C1FFC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3688-B6E2-B5CF-A89A-98106042C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02873-4A6B-D9EE-CFDE-5EBEB090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79A-64D0-4FE6-99F9-03811B3CB44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8DED9-F174-D8D4-1D39-5B445E2D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B8AD4-75D0-FE9D-60B2-B4CF0795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F5EF-0B4A-4DB4-BFE0-D0346BFD7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1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2F0A-D330-C4A8-DEC9-76F5F18C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51154-8834-30F4-7911-B7EB4D15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F1109-7890-8CB3-A465-A21B0BE9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79A-64D0-4FE6-99F9-03811B3CB44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3D5AC-CDDC-ACEC-AAD9-F195E67A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A6CD9-F6A2-F963-63A2-4BC051AC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F5EF-0B4A-4DB4-BFE0-D0346BFD7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79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E1C2-5813-A11F-7B3B-60660F77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4B7A-86D5-49A3-793C-04B985665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462F2-81C4-BE98-42E0-69D86D007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AC1E2-251B-E54D-3C9F-E5662CF0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79A-64D0-4FE6-99F9-03811B3CB44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51C6D-7CE6-A4AE-FE6B-FF896873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A804F-0C1A-10EE-287E-3343BC81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F5EF-0B4A-4DB4-BFE0-D0346BFD7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8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E176-426E-589D-7171-F202C468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CB566-C3B4-E468-4068-8EBAC7D6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D88D-6D8E-80B1-A661-96748F464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37E65-A130-52F0-1744-E51AE7DAD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E5CAC-2E1F-A36B-AAD4-421733228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4B53B-33BA-EF4D-C2F9-31DB21F1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79A-64D0-4FE6-99F9-03811B3CB44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EAC82-F519-E5C0-9BBE-2C789E5B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3AA97-C407-DC43-4105-953A4BC2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F5EF-0B4A-4DB4-BFE0-D0346BFD7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95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69BF-1D6D-0FDC-8090-34D552B5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F4BBD-2BBC-1E68-9E23-424DD6B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79A-64D0-4FE6-99F9-03811B3CB44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0C45B-C608-275F-608C-0DF7D0D2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29BE8-B95A-617E-1A66-C8EC18BD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F5EF-0B4A-4DB4-BFE0-D0346BFD7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98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65BE7-5D63-B87E-91F9-4A8ACF21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79A-64D0-4FE6-99F9-03811B3CB44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0535D-C9E6-5161-70C2-FB784A43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85417-74E8-C22F-02AD-624AB7D1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F5EF-0B4A-4DB4-BFE0-D0346BFD7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7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4713-36D1-024E-FB40-C19B6E8A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AD71-2BD0-577C-D163-AFABD2EB3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C215A-2D25-802D-01F4-6910FA11C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C5EB1-1A95-D3C2-CC7B-52607DDB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79A-64D0-4FE6-99F9-03811B3CB44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987D1-504D-3C91-47D8-BFDF0CFD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B0A97-1769-B6A9-34BD-7DE0B898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F5EF-0B4A-4DB4-BFE0-D0346BFD7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54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280C-832E-0C47-365B-D146B458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D329A-0B68-082E-5263-E6F454BFF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37955-DCE4-0058-7E23-5AD9E0DD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12683-90DF-8722-8291-9311C876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79A-64D0-4FE6-99F9-03811B3CB44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C60AC-8C95-1CED-E363-D613DBC8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29E03-9E16-081E-B58F-D1AE743F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F5EF-0B4A-4DB4-BFE0-D0346BFD7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45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BCC3-92B5-2BC8-44E5-3FB9D3D8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CF677-69E5-93C8-47C7-DCACDE8DB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57EBA-DD35-3436-E2BC-3A084D677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B79A-64D0-4FE6-99F9-03811B3CB44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1632-F7C3-5203-0D2A-8CF8022C1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9BAFA-4044-F107-311A-49E0B1F87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F5EF-0B4A-4DB4-BFE0-D0346BFD7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67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366" y="-23290"/>
            <a:ext cx="11959268" cy="5155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1">
                <a:solidFill>
                  <a:srgbClr val="CC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356" y="3245287"/>
            <a:ext cx="7191587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94909">
        <a:defRPr>
          <a:latin typeface="+mn-lt"/>
          <a:ea typeface="+mn-ea"/>
          <a:cs typeface="+mn-cs"/>
        </a:defRPr>
      </a:lvl2pPr>
      <a:lvl3pPr marL="1189817">
        <a:defRPr>
          <a:latin typeface="+mn-lt"/>
          <a:ea typeface="+mn-ea"/>
          <a:cs typeface="+mn-cs"/>
        </a:defRPr>
      </a:lvl3pPr>
      <a:lvl4pPr marL="1784726">
        <a:defRPr>
          <a:latin typeface="+mn-lt"/>
          <a:ea typeface="+mn-ea"/>
          <a:cs typeface="+mn-cs"/>
        </a:defRPr>
      </a:lvl4pPr>
      <a:lvl5pPr marL="2379635">
        <a:defRPr>
          <a:latin typeface="+mn-lt"/>
          <a:ea typeface="+mn-ea"/>
          <a:cs typeface="+mn-cs"/>
        </a:defRPr>
      </a:lvl5pPr>
      <a:lvl6pPr marL="2974543">
        <a:defRPr>
          <a:latin typeface="+mn-lt"/>
          <a:ea typeface="+mn-ea"/>
          <a:cs typeface="+mn-cs"/>
        </a:defRPr>
      </a:lvl6pPr>
      <a:lvl7pPr marL="3569452">
        <a:defRPr>
          <a:latin typeface="+mn-lt"/>
          <a:ea typeface="+mn-ea"/>
          <a:cs typeface="+mn-cs"/>
        </a:defRPr>
      </a:lvl7pPr>
      <a:lvl8pPr marL="4164360">
        <a:defRPr>
          <a:latin typeface="+mn-lt"/>
          <a:ea typeface="+mn-ea"/>
          <a:cs typeface="+mn-cs"/>
        </a:defRPr>
      </a:lvl8pPr>
      <a:lvl9pPr marL="47592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94909">
        <a:defRPr>
          <a:latin typeface="+mn-lt"/>
          <a:ea typeface="+mn-ea"/>
          <a:cs typeface="+mn-cs"/>
        </a:defRPr>
      </a:lvl2pPr>
      <a:lvl3pPr marL="1189817">
        <a:defRPr>
          <a:latin typeface="+mn-lt"/>
          <a:ea typeface="+mn-ea"/>
          <a:cs typeface="+mn-cs"/>
        </a:defRPr>
      </a:lvl3pPr>
      <a:lvl4pPr marL="1784726">
        <a:defRPr>
          <a:latin typeface="+mn-lt"/>
          <a:ea typeface="+mn-ea"/>
          <a:cs typeface="+mn-cs"/>
        </a:defRPr>
      </a:lvl4pPr>
      <a:lvl5pPr marL="2379635">
        <a:defRPr>
          <a:latin typeface="+mn-lt"/>
          <a:ea typeface="+mn-ea"/>
          <a:cs typeface="+mn-cs"/>
        </a:defRPr>
      </a:lvl5pPr>
      <a:lvl6pPr marL="2974543">
        <a:defRPr>
          <a:latin typeface="+mn-lt"/>
          <a:ea typeface="+mn-ea"/>
          <a:cs typeface="+mn-cs"/>
        </a:defRPr>
      </a:lvl6pPr>
      <a:lvl7pPr marL="3569452">
        <a:defRPr>
          <a:latin typeface="+mn-lt"/>
          <a:ea typeface="+mn-ea"/>
          <a:cs typeface="+mn-cs"/>
        </a:defRPr>
      </a:lvl7pPr>
      <a:lvl8pPr marL="4164360">
        <a:defRPr>
          <a:latin typeface="+mn-lt"/>
          <a:ea typeface="+mn-ea"/>
          <a:cs typeface="+mn-cs"/>
        </a:defRPr>
      </a:lvl8pPr>
      <a:lvl9pPr marL="47592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1.png"/><Relationship Id="rId4" Type="http://schemas.openxmlformats.org/officeDocument/2006/relationships/image" Target="../media/image33.jpg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43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F0FA-E7E5-B99A-3935-FF94E8644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081"/>
            <a:ext cx="9144000" cy="985519"/>
          </a:xfrm>
        </p:spPr>
        <p:txBody>
          <a:bodyPr>
            <a:normAutofit/>
          </a:bodyPr>
          <a:lstStyle/>
          <a:p>
            <a:r>
              <a:rPr lang="en-IN" sz="6000" b="1" i="0" dirty="0">
                <a:solidFill>
                  <a:srgbClr val="C00000"/>
                </a:solidFill>
                <a:latin typeface="Arial"/>
                <a:cs typeface="Arial"/>
              </a:rPr>
              <a:t>Capstone</a:t>
            </a:r>
            <a:r>
              <a:rPr lang="en-IN" sz="6000" b="1" i="0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IN" sz="6000" b="1" i="0" dirty="0">
                <a:solidFill>
                  <a:srgbClr val="C00000"/>
                </a:solidFill>
                <a:latin typeface="Arial"/>
                <a:cs typeface="Arial"/>
              </a:rPr>
              <a:t>Project</a:t>
            </a:r>
            <a:r>
              <a:rPr lang="en-IN" sz="6000" b="1" i="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IN" sz="6000" b="1" i="0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lang="en-IN" sz="6000" b="1" i="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IN" sz="6000" b="1" i="0" spc="-50" dirty="0">
                <a:solidFill>
                  <a:srgbClr val="C00000"/>
                </a:solidFill>
                <a:latin typeface="Arial"/>
                <a:cs typeface="Arial"/>
              </a:rPr>
              <a:t>4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BE416-300B-C430-7156-CF453B63C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8640"/>
            <a:ext cx="9144000" cy="11074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z="2400" b="1" dirty="0">
                <a:solidFill>
                  <a:srgbClr val="124F5C"/>
                </a:solidFill>
                <a:latin typeface="Tahoma"/>
                <a:cs typeface="Tahoma"/>
              </a:rPr>
              <a:t>Netflix</a:t>
            </a:r>
            <a:r>
              <a:rPr lang="en-US" sz="2400" b="1" spc="-1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lang="en-US" sz="2400" b="1" dirty="0">
                <a:solidFill>
                  <a:srgbClr val="124F5C"/>
                </a:solidFill>
                <a:latin typeface="Tahoma"/>
                <a:cs typeface="Tahoma"/>
              </a:rPr>
              <a:t>Movies</a:t>
            </a:r>
            <a:r>
              <a:rPr lang="en-US" sz="2400" b="1" spc="-9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lang="en-US" sz="2400" b="1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lang="en-US" sz="2400" b="1" spc="-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lang="en-US" sz="2400" b="1" dirty="0">
                <a:solidFill>
                  <a:srgbClr val="124F5C"/>
                </a:solidFill>
                <a:latin typeface="Tahoma"/>
                <a:cs typeface="Tahoma"/>
              </a:rPr>
              <a:t>TV</a:t>
            </a:r>
            <a:r>
              <a:rPr lang="en-US" sz="2400" b="1" spc="-10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lang="en-US" sz="2400" b="1" dirty="0">
                <a:solidFill>
                  <a:srgbClr val="124F5C"/>
                </a:solidFill>
                <a:latin typeface="Tahoma"/>
                <a:cs typeface="Tahoma"/>
              </a:rPr>
              <a:t>Shows</a:t>
            </a:r>
            <a:r>
              <a:rPr lang="en-US" sz="2400" b="1" spc="-7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lang="en-US" sz="2400" b="1" spc="-10" dirty="0">
                <a:solidFill>
                  <a:srgbClr val="124F5C"/>
                </a:solidFill>
                <a:latin typeface="Tahoma"/>
                <a:cs typeface="Tahoma"/>
              </a:rPr>
              <a:t>Clustering</a:t>
            </a:r>
            <a:endParaRPr lang="en-US" sz="2400" dirty="0">
              <a:latin typeface="Tahoma"/>
              <a:cs typeface="Tahoma"/>
            </a:endParaRPr>
          </a:p>
          <a:p>
            <a:pPr marL="4445">
              <a:lnSpc>
                <a:spcPct val="100000"/>
              </a:lnSpc>
              <a:spcBef>
                <a:spcPts val="5"/>
              </a:spcBef>
            </a:pPr>
            <a:r>
              <a:rPr lang="en-US" sz="2800" b="1" dirty="0">
                <a:solidFill>
                  <a:srgbClr val="CC0000"/>
                </a:solidFill>
                <a:latin typeface="Arial"/>
                <a:cs typeface="Arial"/>
              </a:rPr>
              <a:t>Unsupervised</a:t>
            </a:r>
            <a:r>
              <a:rPr lang="en-US" sz="2800" b="1" spc="-1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rgbClr val="CC0000"/>
                </a:solidFill>
                <a:latin typeface="Arial"/>
                <a:cs typeface="Arial"/>
              </a:rPr>
              <a:t>Machine</a:t>
            </a:r>
            <a:r>
              <a:rPr lang="en-US" sz="2800" b="1" spc="-9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en-US" sz="2800" b="1" spc="-10" dirty="0">
                <a:solidFill>
                  <a:srgbClr val="CC0000"/>
                </a:solidFill>
                <a:latin typeface="Arial"/>
                <a:cs typeface="Arial"/>
              </a:rPr>
              <a:t>Learning</a:t>
            </a:r>
            <a:endParaRPr lang="en-US" sz="2800" dirty="0">
              <a:latin typeface="Arial"/>
              <a:cs typeface="Arial"/>
            </a:endParaRPr>
          </a:p>
          <a:p>
            <a:endParaRPr lang="en-IN" dirty="0"/>
          </a:p>
        </p:txBody>
      </p:sp>
      <p:pic>
        <p:nvPicPr>
          <p:cNvPr id="4" name="object 8">
            <a:extLst>
              <a:ext uri="{FF2B5EF4-FFF2-40B4-BE49-F238E27FC236}">
                <a16:creationId xmlns:a16="http://schemas.microsoft.com/office/drawing/2014/main" id="{EFFED380-31CE-0F21-66B1-1BF682CECB8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5416" y="2753359"/>
            <a:ext cx="2944367" cy="155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5AD7E4-F850-4B95-7E8C-BE04D01B43FB}"/>
              </a:ext>
            </a:extLst>
          </p:cNvPr>
          <p:cNvSpPr txBox="1"/>
          <p:nvPr/>
        </p:nvSpPr>
        <p:spPr>
          <a:xfrm>
            <a:off x="4094987" y="4486000"/>
            <a:ext cx="4205224" cy="1290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70"/>
              </a:spcBef>
            </a:pPr>
            <a:r>
              <a:rPr lang="en-US" sz="1800" b="1" dirty="0">
                <a:solidFill>
                  <a:srgbClr val="124F5C"/>
                </a:solidFill>
                <a:latin typeface="Arial"/>
                <a:cs typeface="Arial"/>
              </a:rPr>
              <a:t>Presented</a:t>
            </a:r>
            <a:r>
              <a:rPr lang="en-US" sz="1800" b="1" spc="-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lang="en-US" sz="1800" b="1" spc="-25" dirty="0">
                <a:solidFill>
                  <a:srgbClr val="124F5C"/>
                </a:solidFill>
                <a:latin typeface="Arial"/>
                <a:cs typeface="Arial"/>
              </a:rPr>
              <a:t>By:</a:t>
            </a:r>
          </a:p>
          <a:p>
            <a:pPr marL="12700" algn="ctr">
              <a:lnSpc>
                <a:spcPct val="100000"/>
              </a:lnSpc>
              <a:spcBef>
                <a:spcPts val="270"/>
              </a:spcBef>
            </a:pPr>
            <a:r>
              <a:rPr lang="en-US" b="1" spc="-25" dirty="0">
                <a:solidFill>
                  <a:srgbClr val="124F5C"/>
                </a:solidFill>
                <a:latin typeface="Arial"/>
                <a:cs typeface="Arial"/>
              </a:rPr>
              <a:t>Ashwini R</a:t>
            </a:r>
          </a:p>
          <a:p>
            <a:pPr marL="12700" algn="ctr">
              <a:lnSpc>
                <a:spcPct val="100000"/>
              </a:lnSpc>
              <a:spcBef>
                <a:spcPts val="270"/>
              </a:spcBef>
            </a:pPr>
            <a:r>
              <a:rPr lang="en-US" sz="1800" b="1" spc="-25" dirty="0">
                <a:solidFill>
                  <a:srgbClr val="124F5C"/>
                </a:solidFill>
                <a:latin typeface="Arial"/>
                <a:cs typeface="Arial"/>
              </a:rPr>
              <a:t>Dhanraj S</a:t>
            </a:r>
            <a:endParaRPr lang="en-US" sz="180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45"/>
              </a:spcBef>
            </a:pPr>
            <a:r>
              <a:rPr lang="en-US" sz="1800" b="1" dirty="0">
                <a:solidFill>
                  <a:srgbClr val="CC0000"/>
                </a:solidFill>
                <a:latin typeface="Arial"/>
                <a:cs typeface="Arial"/>
              </a:rPr>
              <a:t>Data</a:t>
            </a:r>
            <a:r>
              <a:rPr lang="en-US" sz="1800" b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Arial"/>
                <a:cs typeface="Arial"/>
              </a:rPr>
              <a:t>Science</a:t>
            </a:r>
            <a:r>
              <a:rPr lang="en-US" sz="1800" b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en-US" sz="1800" b="1" spc="-25" dirty="0">
                <a:solidFill>
                  <a:srgbClr val="CC0000"/>
                </a:solidFill>
                <a:latin typeface="Arial"/>
                <a:cs typeface="Arial"/>
              </a:rPr>
              <a:t>Trainee,</a:t>
            </a:r>
            <a:r>
              <a:rPr lang="en-US" sz="1800" b="1" spc="-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en-US" sz="1800" b="1" spc="-10" dirty="0" err="1">
                <a:solidFill>
                  <a:srgbClr val="CC0000"/>
                </a:solidFill>
                <a:latin typeface="Arial"/>
                <a:cs typeface="Arial"/>
              </a:rPr>
              <a:t>AlmaBetter</a:t>
            </a:r>
            <a:endParaRPr lang="en-US" sz="1800" dirty="0">
              <a:latin typeface="Arial"/>
              <a:cs typeface="Arial"/>
            </a:endParaRPr>
          </a:p>
        </p:txBody>
      </p:sp>
      <p:pic>
        <p:nvPicPr>
          <p:cNvPr id="5" name="object 7">
            <a:extLst>
              <a:ext uri="{FF2B5EF4-FFF2-40B4-BE49-F238E27FC236}">
                <a16:creationId xmlns:a16="http://schemas.microsoft.com/office/drawing/2014/main" id="{A4D47847-4402-9334-1447-E79AA9B25A3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61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797B-739B-A84F-A906-5CE98896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+mn-lt"/>
                <a:cs typeface="Georgia"/>
              </a:rPr>
              <a:t>TV</a:t>
            </a:r>
            <a:r>
              <a:rPr lang="en-IN" sz="4000" b="1" spc="-45" dirty="0">
                <a:solidFill>
                  <a:srgbClr val="C00000"/>
                </a:solidFill>
                <a:latin typeface="+mn-lt"/>
                <a:cs typeface="Georgia"/>
              </a:rPr>
              <a:t> </a:t>
            </a:r>
            <a:r>
              <a:rPr lang="en-IN" sz="4000" b="1" dirty="0">
                <a:solidFill>
                  <a:srgbClr val="C00000"/>
                </a:solidFill>
                <a:latin typeface="+mn-lt"/>
                <a:cs typeface="Georgia"/>
              </a:rPr>
              <a:t>shows</a:t>
            </a:r>
            <a:r>
              <a:rPr lang="en-IN" sz="4000" b="1" spc="-95" dirty="0">
                <a:solidFill>
                  <a:srgbClr val="C00000"/>
                </a:solidFill>
                <a:latin typeface="+mn-lt"/>
                <a:cs typeface="Georgia"/>
              </a:rPr>
              <a:t> </a:t>
            </a:r>
            <a:r>
              <a:rPr lang="en-IN" sz="4000" b="1" dirty="0">
                <a:solidFill>
                  <a:srgbClr val="C00000"/>
                </a:solidFill>
                <a:latin typeface="+mn-lt"/>
                <a:cs typeface="Georgia"/>
              </a:rPr>
              <a:t>or</a:t>
            </a:r>
            <a:r>
              <a:rPr lang="en-IN" sz="4000" b="1" spc="-50" dirty="0">
                <a:solidFill>
                  <a:srgbClr val="C00000"/>
                </a:solidFill>
                <a:latin typeface="+mn-lt"/>
                <a:cs typeface="Georgia"/>
              </a:rPr>
              <a:t> </a:t>
            </a:r>
            <a:r>
              <a:rPr lang="en-IN" sz="4000" b="1" dirty="0">
                <a:solidFill>
                  <a:srgbClr val="C00000"/>
                </a:solidFill>
                <a:latin typeface="+mn-lt"/>
                <a:cs typeface="Georgia"/>
              </a:rPr>
              <a:t>Movies</a:t>
            </a:r>
            <a:r>
              <a:rPr lang="en-IN" sz="4000" b="1" spc="-80" dirty="0">
                <a:solidFill>
                  <a:srgbClr val="C00000"/>
                </a:solidFill>
                <a:latin typeface="+mn-lt"/>
                <a:cs typeface="Georgia"/>
              </a:rPr>
              <a:t> </a:t>
            </a:r>
            <a:r>
              <a:rPr lang="en-IN" sz="4000" b="1" spc="-25" dirty="0">
                <a:solidFill>
                  <a:srgbClr val="C00000"/>
                </a:solidFill>
                <a:latin typeface="+mn-lt"/>
                <a:cs typeface="Georgia"/>
              </a:rPr>
              <a:t>??</a:t>
            </a:r>
            <a:endParaRPr lang="en-IN" sz="40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D5587C7A-EF90-C8E9-3767-3553AF93CC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43300" y="1862931"/>
            <a:ext cx="4462780" cy="3481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8D0844-595F-1275-D57E-A6E0D8D4EF97}"/>
              </a:ext>
            </a:extLst>
          </p:cNvPr>
          <p:cNvSpPr txBox="1"/>
          <p:nvPr/>
        </p:nvSpPr>
        <p:spPr>
          <a:xfrm>
            <a:off x="3738880" y="5516403"/>
            <a:ext cx="6096000" cy="856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320"/>
              </a:spcBef>
              <a:buFont typeface="Tahoma"/>
              <a:buChar char="●"/>
              <a:tabLst>
                <a:tab pos="375285" algn="l"/>
              </a:tabLst>
            </a:pPr>
            <a:r>
              <a:rPr lang="en-US" sz="2400" dirty="0">
                <a:cs typeface="Comic Sans MS"/>
              </a:rPr>
              <a:t>Most</a:t>
            </a:r>
            <a:r>
              <a:rPr lang="en-US" sz="2400" spc="-70" dirty="0">
                <a:cs typeface="Comic Sans MS"/>
              </a:rPr>
              <a:t> </a:t>
            </a:r>
            <a:r>
              <a:rPr lang="en-US" sz="2400" dirty="0">
                <a:cs typeface="Comic Sans MS"/>
              </a:rPr>
              <a:t>of</a:t>
            </a:r>
            <a:r>
              <a:rPr lang="en-US" sz="2400" spc="-45" dirty="0">
                <a:cs typeface="Comic Sans MS"/>
              </a:rPr>
              <a:t> </a:t>
            </a:r>
            <a:r>
              <a:rPr lang="en-US" sz="2400" dirty="0">
                <a:cs typeface="Comic Sans MS"/>
              </a:rPr>
              <a:t>the</a:t>
            </a:r>
            <a:r>
              <a:rPr lang="en-US" sz="2400" spc="-30" dirty="0">
                <a:cs typeface="Comic Sans MS"/>
              </a:rPr>
              <a:t> </a:t>
            </a:r>
            <a:r>
              <a:rPr lang="en-US" sz="2400" dirty="0">
                <a:cs typeface="Comic Sans MS"/>
              </a:rPr>
              <a:t>contents</a:t>
            </a:r>
            <a:r>
              <a:rPr lang="en-US" sz="2400" spc="-30" dirty="0">
                <a:cs typeface="Comic Sans MS"/>
              </a:rPr>
              <a:t> </a:t>
            </a:r>
            <a:r>
              <a:rPr lang="en-US" sz="2400" dirty="0">
                <a:cs typeface="Comic Sans MS"/>
              </a:rPr>
              <a:t>are</a:t>
            </a:r>
            <a:r>
              <a:rPr lang="en-US" sz="2400" spc="-40" dirty="0">
                <a:cs typeface="Comic Sans MS"/>
              </a:rPr>
              <a:t> </a:t>
            </a:r>
            <a:r>
              <a:rPr lang="en-US" sz="2400" i="1" spc="-10" dirty="0">
                <a:cs typeface="Comic Sans MS"/>
              </a:rPr>
              <a:t>Movies</a:t>
            </a:r>
            <a:endParaRPr lang="en-US" sz="2400" dirty="0">
              <a:cs typeface="Comic Sans MS"/>
            </a:endParaRPr>
          </a:p>
          <a:p>
            <a:pPr marL="375285" indent="-362585">
              <a:lnSpc>
                <a:spcPct val="100000"/>
              </a:lnSpc>
              <a:spcBef>
                <a:spcPts val="225"/>
              </a:spcBef>
              <a:buFont typeface="Tahoma"/>
              <a:buChar char="●"/>
              <a:tabLst>
                <a:tab pos="375285" algn="l"/>
              </a:tabLst>
            </a:pPr>
            <a:r>
              <a:rPr lang="en-US" sz="2400" i="1" dirty="0">
                <a:cs typeface="Comic Sans MS"/>
              </a:rPr>
              <a:t>Less</a:t>
            </a:r>
            <a:r>
              <a:rPr lang="en-US" sz="2400" i="1" spc="-65" dirty="0">
                <a:cs typeface="Comic Sans MS"/>
              </a:rPr>
              <a:t> </a:t>
            </a:r>
            <a:r>
              <a:rPr lang="en-US" sz="2400" i="1" dirty="0">
                <a:cs typeface="Comic Sans MS"/>
              </a:rPr>
              <a:t>than</a:t>
            </a:r>
            <a:r>
              <a:rPr lang="en-US" sz="2400" i="1" spc="-80" dirty="0">
                <a:cs typeface="Comic Sans MS"/>
              </a:rPr>
              <a:t> </a:t>
            </a:r>
            <a:r>
              <a:rPr lang="en-US" sz="2400" i="1" dirty="0">
                <a:cs typeface="Arial"/>
              </a:rPr>
              <a:t>⅓</a:t>
            </a:r>
            <a:r>
              <a:rPr lang="en-US" sz="2400" i="1" spc="10" dirty="0">
                <a:cs typeface="Arial"/>
              </a:rPr>
              <a:t> </a:t>
            </a:r>
            <a:r>
              <a:rPr lang="en-US" sz="2400" i="1" dirty="0">
                <a:cs typeface="Comic Sans MS"/>
              </a:rPr>
              <a:t>content</a:t>
            </a:r>
            <a:r>
              <a:rPr lang="en-US" sz="2400" i="1" spc="-80" dirty="0">
                <a:cs typeface="Comic Sans MS"/>
              </a:rPr>
              <a:t> </a:t>
            </a:r>
            <a:r>
              <a:rPr lang="en-US" sz="2400" i="1" dirty="0">
                <a:cs typeface="Comic Sans MS"/>
              </a:rPr>
              <a:t>are</a:t>
            </a:r>
            <a:r>
              <a:rPr lang="en-US" sz="2400" i="1" spc="-10" dirty="0">
                <a:cs typeface="Comic Sans MS"/>
              </a:rPr>
              <a:t> </a:t>
            </a:r>
            <a:r>
              <a:rPr lang="en-US" sz="2400" i="1" dirty="0">
                <a:cs typeface="Comic Sans MS"/>
              </a:rPr>
              <a:t>TV</a:t>
            </a:r>
            <a:r>
              <a:rPr lang="en-US" sz="2400" i="1" spc="-50" dirty="0">
                <a:cs typeface="Comic Sans MS"/>
              </a:rPr>
              <a:t> </a:t>
            </a:r>
            <a:r>
              <a:rPr lang="en-US" sz="2400" i="1" spc="-10" dirty="0">
                <a:cs typeface="Comic Sans MS"/>
              </a:rPr>
              <a:t>Shows</a:t>
            </a:r>
            <a:endParaRPr lang="en-US" sz="2400" dirty="0">
              <a:cs typeface="Comic Sans MS"/>
            </a:endParaRPr>
          </a:p>
        </p:txBody>
      </p:sp>
      <p:pic>
        <p:nvPicPr>
          <p:cNvPr id="3" name="object 7">
            <a:extLst>
              <a:ext uri="{FF2B5EF4-FFF2-40B4-BE49-F238E27FC236}">
                <a16:creationId xmlns:a16="http://schemas.microsoft.com/office/drawing/2014/main" id="{01F2D223-1F22-C709-1F9B-604EFE090F3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0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3CCD-B0E8-AC04-D4E1-8E9E779F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-10" dirty="0">
                <a:solidFill>
                  <a:srgbClr val="C00000"/>
                </a:solidFill>
                <a:latin typeface="+mn-lt"/>
              </a:rPr>
              <a:t>Countries</a:t>
            </a:r>
            <a:r>
              <a:rPr lang="en-US" sz="4000" b="1" spc="-125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4000" b="1" dirty="0">
                <a:solidFill>
                  <a:srgbClr val="C00000"/>
                </a:solidFill>
                <a:latin typeface="+mn-lt"/>
              </a:rPr>
              <a:t>producing</a:t>
            </a:r>
            <a:r>
              <a:rPr lang="en-US" sz="4000" b="1" spc="-6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4000" b="1" dirty="0">
                <a:solidFill>
                  <a:srgbClr val="C00000"/>
                </a:solidFill>
                <a:latin typeface="+mn-lt"/>
              </a:rPr>
              <a:t>most</a:t>
            </a:r>
            <a:r>
              <a:rPr lang="en-US" sz="4000" b="1" spc="-114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4000" b="1" dirty="0">
                <a:solidFill>
                  <a:srgbClr val="C00000"/>
                </a:solidFill>
                <a:latin typeface="+mn-lt"/>
              </a:rPr>
              <a:t>no</a:t>
            </a:r>
            <a:r>
              <a:rPr lang="en-US" sz="4000" b="1" spc="-55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4000" b="1" dirty="0">
                <a:solidFill>
                  <a:srgbClr val="C00000"/>
                </a:solidFill>
                <a:latin typeface="+mn-lt"/>
              </a:rPr>
              <a:t>of</a:t>
            </a:r>
            <a:r>
              <a:rPr lang="en-US" sz="4000" b="1" spc="-95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4000" b="1" spc="-10" dirty="0">
                <a:solidFill>
                  <a:srgbClr val="C00000"/>
                </a:solidFill>
                <a:latin typeface="+mn-lt"/>
              </a:rPr>
              <a:t>contents</a:t>
            </a:r>
            <a:endParaRPr lang="en-IN" sz="40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9E89D867-A851-0AFF-AC29-EE25D1238B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65170" y="1494314"/>
            <a:ext cx="4686300" cy="28194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306C14-10A1-437E-766F-7F412F9BE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09380"/>
              </p:ext>
            </p:extLst>
          </p:nvPr>
        </p:nvGraphicFramePr>
        <p:xfrm>
          <a:off x="3561080" y="4396105"/>
          <a:ext cx="467169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984">
                  <a:extLst>
                    <a:ext uri="{9D8B030D-6E8A-4147-A177-3AD203B41FA5}">
                      <a16:colId xmlns:a16="http://schemas.microsoft.com/office/drawing/2014/main" val="3503393925"/>
                    </a:ext>
                  </a:extLst>
                </a:gridCol>
                <a:gridCol w="2392679">
                  <a:extLst>
                    <a:ext uri="{9D8B030D-6E8A-4147-A177-3AD203B41FA5}">
                      <a16:colId xmlns:a16="http://schemas.microsoft.com/office/drawing/2014/main" val="17883334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948110283"/>
                    </a:ext>
                  </a:extLst>
                </a:gridCol>
                <a:gridCol w="483235">
                  <a:extLst>
                    <a:ext uri="{9D8B030D-6E8A-4147-A177-3AD203B41FA5}">
                      <a16:colId xmlns:a16="http://schemas.microsoft.com/office/drawing/2014/main" val="336076547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821239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31750">
                        <a:lnSpc>
                          <a:spcPts val="1145"/>
                        </a:lnSpc>
                        <a:spcBef>
                          <a:spcPts val="254"/>
                        </a:spcBef>
                      </a:pPr>
                      <a:r>
                        <a:rPr sz="1000" spc="-10" dirty="0">
                          <a:latin typeface="Georgia"/>
                          <a:cs typeface="Georgia"/>
                        </a:rPr>
                        <a:t>United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400"/>
                        </a:lnSpc>
                      </a:pPr>
                      <a:r>
                        <a:rPr sz="1000" dirty="0">
                          <a:solidFill>
                            <a:srgbClr val="154085"/>
                          </a:solidFill>
                          <a:latin typeface="Georgia"/>
                          <a:cs typeface="Georgia"/>
                        </a:rPr>
                        <a:t>India</a:t>
                      </a:r>
                      <a:r>
                        <a:rPr sz="1000" spc="229" dirty="0">
                          <a:solidFill>
                            <a:srgbClr val="154085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000" dirty="0">
                          <a:solidFill>
                            <a:srgbClr val="0C343B"/>
                          </a:solidFill>
                          <a:latin typeface="Georgia"/>
                          <a:cs typeface="Georgia"/>
                        </a:rPr>
                        <a:t>United</a:t>
                      </a:r>
                      <a:r>
                        <a:rPr sz="1000" spc="265" dirty="0">
                          <a:solidFill>
                            <a:srgbClr val="0C343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900" dirty="0">
                          <a:solidFill>
                            <a:srgbClr val="FF00FF"/>
                          </a:solidFill>
                          <a:latin typeface="Tahoma"/>
                          <a:cs typeface="Tahoma"/>
                        </a:rPr>
                        <a:t>Canada</a:t>
                      </a:r>
                      <a:r>
                        <a:rPr sz="900" spc="320" dirty="0">
                          <a:solidFill>
                            <a:srgbClr val="FF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solidFill>
                            <a:srgbClr val="CC0000"/>
                          </a:solidFill>
                          <a:latin typeface="Tahoma"/>
                          <a:cs typeface="Tahoma"/>
                        </a:rPr>
                        <a:t>France</a:t>
                      </a:r>
                      <a:r>
                        <a:rPr sz="900" spc="400" dirty="0">
                          <a:solidFill>
                            <a:srgbClr val="CC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Japan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120"/>
                        </a:lnSpc>
                        <a:spcBef>
                          <a:spcPts val="280"/>
                        </a:spcBef>
                      </a:pPr>
                      <a:r>
                        <a:rPr sz="1000" spc="-20" dirty="0">
                          <a:latin typeface="Tahoma"/>
                          <a:cs typeface="Tahoma"/>
                        </a:rPr>
                        <a:t>South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1827482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10" dirty="0">
                          <a:latin typeface="Georgia"/>
                          <a:cs typeface="Georgia"/>
                        </a:rPr>
                        <a:t>States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5130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10" dirty="0">
                          <a:solidFill>
                            <a:srgbClr val="0C343B"/>
                          </a:solidFill>
                          <a:latin typeface="Georgia"/>
                          <a:cs typeface="Georgia"/>
                        </a:rPr>
                        <a:t>Kingdom</a:t>
                      </a:r>
                      <a:endParaRPr sz="1000" dirty="0">
                        <a:latin typeface="Georgia"/>
                        <a:cs typeface="Georgia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1320"/>
                        </a:lnSpc>
                      </a:pPr>
                      <a:r>
                        <a:rPr sz="1200" b="1" i="1" spc="-1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Spain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1200"/>
                        </a:lnSpc>
                        <a:spcBef>
                          <a:spcPts val="120"/>
                        </a:spcBef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Korea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95"/>
                        </a:lnSpc>
                        <a:spcBef>
                          <a:spcPts val="125"/>
                        </a:spcBef>
                      </a:pPr>
                      <a:r>
                        <a:rPr sz="1000" b="1" spc="-10" dirty="0">
                          <a:solidFill>
                            <a:srgbClr val="1C4585"/>
                          </a:solidFill>
                          <a:latin typeface="Comic Sans MS"/>
                          <a:cs typeface="Comic Sans MS"/>
                        </a:rPr>
                        <a:t>Germany</a:t>
                      </a:r>
                      <a:endParaRPr sz="1000" dirty="0">
                        <a:latin typeface="Comic Sans MS"/>
                        <a:cs typeface="Comic Sans MS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9310916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64C013-99AE-4FB6-AE02-9492D5C4EF2D}"/>
              </a:ext>
            </a:extLst>
          </p:cNvPr>
          <p:cNvSpPr txBox="1"/>
          <p:nvPr/>
        </p:nvSpPr>
        <p:spPr>
          <a:xfrm>
            <a:off x="838200" y="4929284"/>
            <a:ext cx="6096000" cy="1644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0"/>
              </a:spcBef>
              <a:buClr>
                <a:srgbClr val="000000"/>
              </a:buClr>
              <a:buFont typeface="Tahoma"/>
              <a:buChar char="●"/>
              <a:tabLst>
                <a:tab pos="356870" algn="l"/>
              </a:tabLst>
            </a:pPr>
            <a:r>
              <a:rPr lang="en-US" sz="2000" i="1" dirty="0">
                <a:solidFill>
                  <a:srgbClr val="1F1F1F"/>
                </a:solidFill>
                <a:cs typeface="Arial"/>
              </a:rPr>
              <a:t>United</a:t>
            </a:r>
            <a:r>
              <a:rPr lang="en-US" sz="2000" i="1" spc="-55" dirty="0">
                <a:solidFill>
                  <a:srgbClr val="1F1F1F"/>
                </a:solidFill>
                <a:cs typeface="Arial"/>
              </a:rPr>
              <a:t> </a:t>
            </a:r>
            <a:r>
              <a:rPr lang="en-US" sz="2000" i="1" dirty="0">
                <a:solidFill>
                  <a:srgbClr val="1F1F1F"/>
                </a:solidFill>
                <a:cs typeface="Arial"/>
              </a:rPr>
              <a:t>states</a:t>
            </a:r>
            <a:r>
              <a:rPr lang="en-US" sz="2000" i="1" spc="-55" dirty="0">
                <a:solidFill>
                  <a:srgbClr val="1F1F1F"/>
                </a:solidFill>
                <a:cs typeface="Arial"/>
              </a:rPr>
              <a:t> </a:t>
            </a:r>
            <a:r>
              <a:rPr lang="en-US" sz="2000" i="1" dirty="0">
                <a:solidFill>
                  <a:srgbClr val="1F1F1F"/>
                </a:solidFill>
                <a:cs typeface="Arial"/>
              </a:rPr>
              <a:t>have</a:t>
            </a:r>
            <a:r>
              <a:rPr lang="en-US" sz="2000" i="1" spc="-90" dirty="0">
                <a:solidFill>
                  <a:srgbClr val="1F1F1F"/>
                </a:solidFill>
                <a:cs typeface="Arial"/>
              </a:rPr>
              <a:t> </a:t>
            </a:r>
            <a:r>
              <a:rPr lang="en-US" sz="2000" i="1" dirty="0">
                <a:solidFill>
                  <a:srgbClr val="1F1F1F"/>
                </a:solidFill>
                <a:cs typeface="Arial"/>
              </a:rPr>
              <a:t>the</a:t>
            </a:r>
            <a:r>
              <a:rPr lang="en-US" sz="2000" i="1" spc="-30" dirty="0">
                <a:solidFill>
                  <a:srgbClr val="1F1F1F"/>
                </a:solidFill>
                <a:cs typeface="Arial"/>
              </a:rPr>
              <a:t> </a:t>
            </a:r>
            <a:r>
              <a:rPr lang="en-US" sz="2000" i="1" dirty="0">
                <a:solidFill>
                  <a:srgbClr val="1F1F1F"/>
                </a:solidFill>
                <a:cs typeface="Arial"/>
              </a:rPr>
              <a:t>most</a:t>
            </a:r>
            <a:r>
              <a:rPr lang="en-US" sz="2000" i="1" spc="-25" dirty="0">
                <a:solidFill>
                  <a:srgbClr val="1F1F1F"/>
                </a:solidFill>
                <a:cs typeface="Arial"/>
              </a:rPr>
              <a:t> </a:t>
            </a:r>
            <a:r>
              <a:rPr lang="en-US" sz="2000" i="1" spc="-10" dirty="0">
                <a:solidFill>
                  <a:srgbClr val="1F1F1F"/>
                </a:solidFill>
                <a:cs typeface="Arial"/>
              </a:rPr>
              <a:t>number</a:t>
            </a:r>
            <a:r>
              <a:rPr lang="en-US" sz="2000" i="1" spc="-55" dirty="0">
                <a:solidFill>
                  <a:srgbClr val="1F1F1F"/>
                </a:solidFill>
                <a:cs typeface="Arial"/>
              </a:rPr>
              <a:t> </a:t>
            </a:r>
            <a:r>
              <a:rPr lang="en-US" sz="2000" i="1" dirty="0">
                <a:solidFill>
                  <a:srgbClr val="1F1F1F"/>
                </a:solidFill>
                <a:cs typeface="Arial"/>
              </a:rPr>
              <a:t>of</a:t>
            </a:r>
            <a:r>
              <a:rPr lang="en-US" sz="2000" i="1" spc="-20" dirty="0">
                <a:solidFill>
                  <a:srgbClr val="1F1F1F"/>
                </a:solidFill>
                <a:cs typeface="Arial"/>
              </a:rPr>
              <a:t> </a:t>
            </a:r>
            <a:r>
              <a:rPr lang="en-US" sz="2000" i="1" dirty="0">
                <a:solidFill>
                  <a:srgbClr val="1F1F1F"/>
                </a:solidFill>
                <a:cs typeface="Arial"/>
              </a:rPr>
              <a:t>content</a:t>
            </a:r>
            <a:r>
              <a:rPr lang="en-US" sz="2000" i="1" spc="-65" dirty="0">
                <a:solidFill>
                  <a:srgbClr val="1F1F1F"/>
                </a:solidFill>
                <a:cs typeface="Arial"/>
              </a:rPr>
              <a:t> </a:t>
            </a:r>
            <a:r>
              <a:rPr lang="en-US" sz="2000" i="1" dirty="0">
                <a:solidFill>
                  <a:srgbClr val="1F1F1F"/>
                </a:solidFill>
                <a:cs typeface="Arial"/>
              </a:rPr>
              <a:t>and</a:t>
            </a:r>
            <a:r>
              <a:rPr lang="en-US" sz="2000" i="1" spc="-25" dirty="0">
                <a:solidFill>
                  <a:srgbClr val="1F1F1F"/>
                </a:solidFill>
                <a:cs typeface="Arial"/>
              </a:rPr>
              <a:t> </a:t>
            </a:r>
            <a:r>
              <a:rPr lang="en-US" sz="2000" i="1" dirty="0">
                <a:solidFill>
                  <a:srgbClr val="1F1F1F"/>
                </a:solidFill>
                <a:cs typeface="Arial"/>
              </a:rPr>
              <a:t>then</a:t>
            </a:r>
            <a:r>
              <a:rPr lang="en-US" sz="2000" i="1" spc="-35" dirty="0">
                <a:solidFill>
                  <a:srgbClr val="1F1F1F"/>
                </a:solidFill>
                <a:cs typeface="Arial"/>
              </a:rPr>
              <a:t> </a:t>
            </a:r>
            <a:r>
              <a:rPr lang="en-US" sz="2000" i="1" dirty="0" err="1">
                <a:solidFill>
                  <a:srgbClr val="1F1F1F"/>
                </a:solidFill>
                <a:cs typeface="Arial"/>
              </a:rPr>
              <a:t>india</a:t>
            </a:r>
            <a:r>
              <a:rPr lang="en-US" sz="2000" i="1" spc="-55" dirty="0">
                <a:solidFill>
                  <a:srgbClr val="1F1F1F"/>
                </a:solidFill>
                <a:cs typeface="Arial"/>
              </a:rPr>
              <a:t> </a:t>
            </a:r>
            <a:r>
              <a:rPr lang="en-US" sz="2000" i="1" dirty="0">
                <a:solidFill>
                  <a:srgbClr val="1F1F1F"/>
                </a:solidFill>
                <a:cs typeface="Arial"/>
              </a:rPr>
              <a:t>and</a:t>
            </a:r>
            <a:r>
              <a:rPr lang="en-US" sz="2000" i="1" spc="-30" dirty="0">
                <a:solidFill>
                  <a:srgbClr val="1F1F1F"/>
                </a:solidFill>
                <a:cs typeface="Arial"/>
              </a:rPr>
              <a:t> </a:t>
            </a:r>
            <a:r>
              <a:rPr lang="en-US" sz="2000" i="1" dirty="0">
                <a:solidFill>
                  <a:srgbClr val="1F1F1F"/>
                </a:solidFill>
                <a:cs typeface="Arial"/>
              </a:rPr>
              <a:t>so</a:t>
            </a:r>
            <a:r>
              <a:rPr lang="en-US" sz="2000" i="1" spc="-60" dirty="0">
                <a:solidFill>
                  <a:srgbClr val="1F1F1F"/>
                </a:solidFill>
                <a:cs typeface="Arial"/>
              </a:rPr>
              <a:t> </a:t>
            </a:r>
            <a:r>
              <a:rPr lang="en-US" sz="2000" i="1" spc="-25" dirty="0">
                <a:solidFill>
                  <a:srgbClr val="1F1F1F"/>
                </a:solidFill>
                <a:cs typeface="Arial"/>
              </a:rPr>
              <a:t>on</a:t>
            </a:r>
            <a:endParaRPr lang="en-US" sz="2000" dirty="0"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95"/>
              </a:spcBef>
              <a:buChar char="●"/>
              <a:tabLst>
                <a:tab pos="356870" algn="l"/>
              </a:tabLst>
            </a:pPr>
            <a:r>
              <a:rPr lang="en-US" sz="2000" dirty="0">
                <a:cs typeface="Tahoma"/>
              </a:rPr>
              <a:t>We</a:t>
            </a:r>
            <a:r>
              <a:rPr lang="en-US" sz="2000" spc="-20" dirty="0">
                <a:cs typeface="Tahoma"/>
              </a:rPr>
              <a:t> </a:t>
            </a:r>
            <a:r>
              <a:rPr lang="en-US" sz="2000" dirty="0">
                <a:cs typeface="Tahoma"/>
              </a:rPr>
              <a:t>can</a:t>
            </a:r>
            <a:r>
              <a:rPr lang="en-US" sz="2000" spc="-40" dirty="0">
                <a:cs typeface="Tahoma"/>
              </a:rPr>
              <a:t> </a:t>
            </a:r>
            <a:r>
              <a:rPr lang="en-US" sz="2000" dirty="0">
                <a:cs typeface="Tahoma"/>
              </a:rPr>
              <a:t>conclude</a:t>
            </a:r>
            <a:r>
              <a:rPr lang="en-US" sz="2000" spc="-50" dirty="0">
                <a:cs typeface="Tahoma"/>
              </a:rPr>
              <a:t> </a:t>
            </a:r>
            <a:r>
              <a:rPr lang="en-US" sz="2000" spc="-25" dirty="0">
                <a:cs typeface="Tahoma"/>
              </a:rPr>
              <a:t>that</a:t>
            </a:r>
            <a:r>
              <a:rPr lang="en-US" sz="2000" spc="-90" dirty="0">
                <a:cs typeface="Tahoma"/>
              </a:rPr>
              <a:t> </a:t>
            </a:r>
            <a:r>
              <a:rPr lang="en-US" sz="2000" dirty="0">
                <a:cs typeface="Tahoma"/>
              </a:rPr>
              <a:t>except</a:t>
            </a:r>
            <a:r>
              <a:rPr lang="en-US" sz="2000" spc="5" dirty="0">
                <a:cs typeface="Tahoma"/>
              </a:rPr>
              <a:t> </a:t>
            </a:r>
            <a:r>
              <a:rPr lang="en-US" sz="2000" b="1" i="1" dirty="0">
                <a:cs typeface="Arial"/>
              </a:rPr>
              <a:t>Japan</a:t>
            </a:r>
            <a:r>
              <a:rPr lang="en-US" sz="2000" b="1" i="1" spc="-50" dirty="0">
                <a:cs typeface="Arial"/>
              </a:rPr>
              <a:t> </a:t>
            </a:r>
            <a:r>
              <a:rPr lang="en-US" sz="2000" spc="-20" dirty="0">
                <a:cs typeface="Tahoma"/>
              </a:rPr>
              <a:t>other</a:t>
            </a:r>
            <a:r>
              <a:rPr lang="en-US" sz="2000" spc="-35" dirty="0">
                <a:cs typeface="Tahoma"/>
              </a:rPr>
              <a:t> </a:t>
            </a:r>
            <a:r>
              <a:rPr lang="en-US" sz="2000" dirty="0">
                <a:cs typeface="Tahoma"/>
              </a:rPr>
              <a:t>countries are</a:t>
            </a:r>
            <a:r>
              <a:rPr lang="en-US" sz="2000" spc="-55" dirty="0">
                <a:cs typeface="Tahoma"/>
              </a:rPr>
              <a:t> </a:t>
            </a:r>
            <a:r>
              <a:rPr lang="en-US" sz="2000" spc="-10" dirty="0">
                <a:cs typeface="Tahoma"/>
              </a:rPr>
              <a:t>producing</a:t>
            </a:r>
            <a:endParaRPr lang="en-US" sz="2000" dirty="0">
              <a:cs typeface="Tahoma"/>
            </a:endParaRPr>
          </a:p>
          <a:p>
            <a:pPr marL="356870">
              <a:lnSpc>
                <a:spcPct val="100000"/>
              </a:lnSpc>
              <a:spcBef>
                <a:spcPts val="25"/>
              </a:spcBef>
            </a:pPr>
            <a:r>
              <a:rPr lang="en-US" sz="2000" dirty="0">
                <a:cs typeface="Tahoma"/>
              </a:rPr>
              <a:t>movies</a:t>
            </a:r>
            <a:r>
              <a:rPr lang="en-US" sz="2000" spc="-40" dirty="0">
                <a:cs typeface="Tahoma"/>
              </a:rPr>
              <a:t> </a:t>
            </a:r>
            <a:r>
              <a:rPr lang="en-US" sz="2000" dirty="0">
                <a:cs typeface="Tahoma"/>
              </a:rPr>
              <a:t>more</a:t>
            </a:r>
            <a:r>
              <a:rPr lang="en-US" sz="2000" spc="-65" dirty="0">
                <a:cs typeface="Tahoma"/>
              </a:rPr>
              <a:t> </a:t>
            </a:r>
            <a:r>
              <a:rPr lang="en-US" sz="2000" spc="-10" dirty="0">
                <a:cs typeface="Tahoma"/>
              </a:rPr>
              <a:t>than</a:t>
            </a:r>
            <a:r>
              <a:rPr lang="en-US" sz="2000" spc="-65" dirty="0">
                <a:cs typeface="Tahoma"/>
              </a:rPr>
              <a:t> </a:t>
            </a:r>
            <a:r>
              <a:rPr lang="en-US" sz="2000" dirty="0">
                <a:cs typeface="Tahoma"/>
              </a:rPr>
              <a:t>TV-</a:t>
            </a:r>
            <a:r>
              <a:rPr lang="en-US" sz="2000" spc="110" dirty="0">
                <a:cs typeface="Tahoma"/>
              </a:rPr>
              <a:t> </a:t>
            </a:r>
            <a:r>
              <a:rPr lang="en-US" sz="2000" spc="-20" dirty="0">
                <a:cs typeface="Tahoma"/>
              </a:rPr>
              <a:t>Shows</a:t>
            </a:r>
            <a:endParaRPr lang="en-US" sz="2000" dirty="0">
              <a:cs typeface="Tahoma"/>
            </a:endParaRPr>
          </a:p>
        </p:txBody>
      </p:sp>
      <p:pic>
        <p:nvPicPr>
          <p:cNvPr id="3" name="object 7">
            <a:extLst>
              <a:ext uri="{FF2B5EF4-FFF2-40B4-BE49-F238E27FC236}">
                <a16:creationId xmlns:a16="http://schemas.microsoft.com/office/drawing/2014/main" id="{300A4CED-4522-22C3-7FB4-D4A7D77242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BAD4-1E31-F4B8-B853-CD6AF521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3600" b="1" i="0" dirty="0">
                <a:solidFill>
                  <a:srgbClr val="C00000"/>
                </a:solidFill>
                <a:latin typeface="+mn-lt"/>
                <a:cs typeface="Tahoma"/>
              </a:rPr>
              <a:t>How</a:t>
            </a:r>
            <a:r>
              <a:rPr lang="en-US" sz="3600" b="1" i="0" spc="-85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3600" b="1" i="0" dirty="0">
                <a:solidFill>
                  <a:srgbClr val="C00000"/>
                </a:solidFill>
                <a:latin typeface="+mn-lt"/>
                <a:cs typeface="Tahoma"/>
              </a:rPr>
              <a:t>many</a:t>
            </a:r>
            <a:r>
              <a:rPr lang="en-US" sz="3600" b="1" i="0" spc="-80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3600" b="1" i="0" dirty="0">
                <a:solidFill>
                  <a:srgbClr val="C00000"/>
                </a:solidFill>
                <a:latin typeface="+mn-lt"/>
                <a:cs typeface="Tahoma"/>
              </a:rPr>
              <a:t>no</a:t>
            </a:r>
            <a:r>
              <a:rPr lang="en-US" sz="3600" b="1" i="0" spc="-85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3600" b="1" i="0" spc="-10" dirty="0">
                <a:solidFill>
                  <a:srgbClr val="C00000"/>
                </a:solidFill>
                <a:latin typeface="+mn-lt"/>
                <a:cs typeface="Tahoma"/>
              </a:rPr>
              <a:t>of</a:t>
            </a:r>
            <a:r>
              <a:rPr lang="en-US" sz="3600" b="1" i="0" spc="-145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3600" b="1" i="0" dirty="0">
                <a:solidFill>
                  <a:srgbClr val="C00000"/>
                </a:solidFill>
                <a:latin typeface="+mn-lt"/>
                <a:cs typeface="Tahoma"/>
              </a:rPr>
              <a:t>categories</a:t>
            </a:r>
            <a:r>
              <a:rPr lang="en-US" sz="3600" b="1" i="0" spc="5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3600" b="1" i="0" dirty="0">
                <a:solidFill>
                  <a:srgbClr val="C00000"/>
                </a:solidFill>
                <a:latin typeface="+mn-lt"/>
                <a:cs typeface="Tahoma"/>
              </a:rPr>
              <a:t>are</a:t>
            </a:r>
            <a:r>
              <a:rPr lang="en-US" sz="3600" b="1" i="0" spc="-30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3600" b="1" i="0" dirty="0">
                <a:solidFill>
                  <a:srgbClr val="C00000"/>
                </a:solidFill>
                <a:latin typeface="+mn-lt"/>
                <a:cs typeface="Tahoma"/>
              </a:rPr>
              <a:t>present</a:t>
            </a:r>
            <a:r>
              <a:rPr lang="en-US" sz="3600" b="1" i="0" spc="5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3600" b="1" i="0" spc="-10" dirty="0">
                <a:solidFill>
                  <a:srgbClr val="C00000"/>
                </a:solidFill>
                <a:latin typeface="+mn-lt"/>
                <a:cs typeface="Tahoma"/>
              </a:rPr>
              <a:t>there</a:t>
            </a:r>
            <a:r>
              <a:rPr lang="en-US" sz="3600" b="1" i="0" spc="-160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3600" b="1" i="0" spc="-25" dirty="0">
                <a:solidFill>
                  <a:srgbClr val="C00000"/>
                </a:solidFill>
                <a:latin typeface="+mn-lt"/>
                <a:cs typeface="Tahoma"/>
              </a:rPr>
              <a:t>in</a:t>
            </a:r>
            <a:br>
              <a:rPr lang="en-US" sz="3600" b="1" dirty="0">
                <a:solidFill>
                  <a:srgbClr val="C00000"/>
                </a:solidFill>
                <a:latin typeface="+mn-lt"/>
                <a:cs typeface="Tahoma"/>
              </a:rPr>
            </a:br>
            <a:r>
              <a:rPr lang="en-US" sz="3600" b="1" i="0" dirty="0">
                <a:solidFill>
                  <a:srgbClr val="C00000"/>
                </a:solidFill>
                <a:latin typeface="+mn-lt"/>
                <a:cs typeface="Tahoma"/>
              </a:rPr>
              <a:t>each</a:t>
            </a:r>
            <a:r>
              <a:rPr lang="en-US" sz="3600" b="1" i="0" spc="-60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3600" b="1" i="0" spc="-25" dirty="0">
                <a:solidFill>
                  <a:srgbClr val="C00000"/>
                </a:solidFill>
                <a:latin typeface="+mn-lt"/>
                <a:cs typeface="Tahoma"/>
              </a:rPr>
              <a:t>content</a:t>
            </a:r>
            <a:r>
              <a:rPr lang="en-US" sz="3600" b="1" i="0" spc="-150" dirty="0">
                <a:solidFill>
                  <a:srgbClr val="C00000"/>
                </a:solidFill>
                <a:latin typeface="+mn-lt"/>
                <a:cs typeface="Tahoma"/>
              </a:rPr>
              <a:t> </a:t>
            </a:r>
            <a:r>
              <a:rPr lang="en-US" sz="3600" b="1" i="0" spc="-50" dirty="0">
                <a:solidFill>
                  <a:srgbClr val="C00000"/>
                </a:solidFill>
                <a:latin typeface="+mn-lt"/>
                <a:cs typeface="Tahoma"/>
              </a:rPr>
              <a:t>?</a:t>
            </a:r>
            <a:endParaRPr lang="en-IN" sz="36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A8DD6562-534C-903B-A01A-4989452973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4377" y="1690688"/>
            <a:ext cx="6029325" cy="3419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D866ED-3268-C2B8-1742-AAC9FDA7F59D}"/>
              </a:ext>
            </a:extLst>
          </p:cNvPr>
          <p:cNvSpPr txBox="1"/>
          <p:nvPr/>
        </p:nvSpPr>
        <p:spPr>
          <a:xfrm>
            <a:off x="3677920" y="4815934"/>
            <a:ext cx="7914640" cy="1610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3520" algn="ctr">
              <a:lnSpc>
                <a:spcPct val="100000"/>
              </a:lnSpc>
              <a:spcBef>
                <a:spcPts val="309"/>
              </a:spcBef>
            </a:pPr>
            <a:endParaRPr lang="en-IN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IN" sz="1800" i="1" spc="-10" dirty="0">
                <a:cs typeface="Arial"/>
              </a:rPr>
              <a:t>                 1                          2                           3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IN" sz="1800" i="1" spc="-10" dirty="0">
                <a:cs typeface="Arial"/>
              </a:rPr>
              <a:t>                                 </a:t>
            </a:r>
            <a:r>
              <a:rPr lang="en-IN" sz="1800" i="1" spc="-10" dirty="0" err="1">
                <a:cs typeface="Arial"/>
              </a:rPr>
              <a:t>no_of_category</a:t>
            </a:r>
            <a:endParaRPr lang="en-IN" sz="1800" i="1" spc="-1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lang="en-IN" sz="1800" i="1" spc="-1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lang="en-IN" sz="1800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8F551-C530-4497-D582-2FFCD3391399}"/>
              </a:ext>
            </a:extLst>
          </p:cNvPr>
          <p:cNvSpPr txBox="1"/>
          <p:nvPr/>
        </p:nvSpPr>
        <p:spPr>
          <a:xfrm>
            <a:off x="3911600" y="5977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800" b="1" i="1" dirty="0">
                <a:solidFill>
                  <a:srgbClr val="124F5C"/>
                </a:solidFill>
                <a:cs typeface="Arial"/>
              </a:rPr>
              <a:t>Most</a:t>
            </a:r>
            <a:r>
              <a:rPr lang="en-US" sz="1800" b="1" i="1" spc="-50" dirty="0">
                <a:solidFill>
                  <a:srgbClr val="124F5C"/>
                </a:solidFill>
                <a:cs typeface="Arial"/>
              </a:rPr>
              <a:t> </a:t>
            </a:r>
            <a:r>
              <a:rPr lang="en-US" sz="1800" b="1" i="1" dirty="0">
                <a:solidFill>
                  <a:srgbClr val="124F5C"/>
                </a:solidFill>
                <a:cs typeface="Arial"/>
              </a:rPr>
              <a:t>of</a:t>
            </a:r>
            <a:r>
              <a:rPr lang="en-US" sz="1800" b="1" i="1" spc="-60" dirty="0">
                <a:solidFill>
                  <a:srgbClr val="124F5C"/>
                </a:solidFill>
                <a:cs typeface="Arial"/>
              </a:rPr>
              <a:t> </a:t>
            </a:r>
            <a:r>
              <a:rPr lang="en-US" sz="1800" b="1" i="1" dirty="0">
                <a:solidFill>
                  <a:srgbClr val="124F5C"/>
                </a:solidFill>
                <a:cs typeface="Arial"/>
              </a:rPr>
              <a:t>the</a:t>
            </a:r>
            <a:r>
              <a:rPr lang="en-US" sz="1800" b="1" i="1" spc="-5" dirty="0">
                <a:solidFill>
                  <a:srgbClr val="124F5C"/>
                </a:solidFill>
                <a:cs typeface="Arial"/>
              </a:rPr>
              <a:t> </a:t>
            </a:r>
            <a:r>
              <a:rPr lang="en-US" sz="1800" b="1" i="1" dirty="0">
                <a:solidFill>
                  <a:srgbClr val="124F5C"/>
                </a:solidFill>
                <a:cs typeface="Arial"/>
              </a:rPr>
              <a:t>movies</a:t>
            </a:r>
            <a:r>
              <a:rPr lang="en-US" sz="1800" b="1" i="1" spc="-85" dirty="0">
                <a:solidFill>
                  <a:srgbClr val="124F5C"/>
                </a:solidFill>
                <a:cs typeface="Arial"/>
              </a:rPr>
              <a:t> </a:t>
            </a:r>
            <a:r>
              <a:rPr lang="en-US" sz="1800" b="1" i="1" dirty="0">
                <a:solidFill>
                  <a:srgbClr val="124F5C"/>
                </a:solidFill>
                <a:cs typeface="Arial"/>
              </a:rPr>
              <a:t>are</a:t>
            </a:r>
            <a:r>
              <a:rPr lang="en-US" sz="1800" b="1" i="1" spc="-5" dirty="0">
                <a:solidFill>
                  <a:srgbClr val="124F5C"/>
                </a:solidFill>
                <a:cs typeface="Arial"/>
              </a:rPr>
              <a:t> </a:t>
            </a:r>
            <a:r>
              <a:rPr lang="en-US" sz="1800" b="1" i="1" dirty="0">
                <a:solidFill>
                  <a:srgbClr val="124F5C"/>
                </a:solidFill>
                <a:cs typeface="Arial"/>
              </a:rPr>
              <a:t>belonging</a:t>
            </a:r>
            <a:r>
              <a:rPr lang="en-US" sz="1800" b="1" i="1" spc="-50" dirty="0">
                <a:solidFill>
                  <a:srgbClr val="124F5C"/>
                </a:solidFill>
                <a:cs typeface="Arial"/>
              </a:rPr>
              <a:t> </a:t>
            </a:r>
            <a:r>
              <a:rPr lang="en-US" sz="1800" b="1" i="1" dirty="0">
                <a:solidFill>
                  <a:srgbClr val="124F5C"/>
                </a:solidFill>
                <a:cs typeface="Arial"/>
              </a:rPr>
              <a:t>to</a:t>
            </a:r>
            <a:r>
              <a:rPr lang="en-US" sz="1800" b="1" i="1" spc="-40" dirty="0">
                <a:solidFill>
                  <a:srgbClr val="124F5C"/>
                </a:solidFill>
                <a:cs typeface="Arial"/>
              </a:rPr>
              <a:t> </a:t>
            </a:r>
            <a:r>
              <a:rPr lang="en-US" sz="1800" b="1" i="1" dirty="0">
                <a:solidFill>
                  <a:srgbClr val="124F5C"/>
                </a:solidFill>
                <a:cs typeface="Arial"/>
              </a:rPr>
              <a:t>3</a:t>
            </a:r>
            <a:r>
              <a:rPr lang="en-US" sz="1800" b="1" i="1" spc="-30" dirty="0">
                <a:solidFill>
                  <a:srgbClr val="124F5C"/>
                </a:solidFill>
                <a:cs typeface="Arial"/>
              </a:rPr>
              <a:t> </a:t>
            </a:r>
            <a:r>
              <a:rPr lang="en-US" sz="1800" b="1" i="1" spc="-10" dirty="0">
                <a:solidFill>
                  <a:srgbClr val="124F5C"/>
                </a:solidFill>
                <a:cs typeface="Arial"/>
              </a:rPr>
              <a:t>categories</a:t>
            </a:r>
            <a:endParaRPr lang="en-US" sz="1800" dirty="0">
              <a:cs typeface="Arial"/>
            </a:endParaRPr>
          </a:p>
        </p:txBody>
      </p:sp>
      <p:pic>
        <p:nvPicPr>
          <p:cNvPr id="3" name="object 7">
            <a:extLst>
              <a:ext uri="{FF2B5EF4-FFF2-40B4-BE49-F238E27FC236}">
                <a16:creationId xmlns:a16="http://schemas.microsoft.com/office/drawing/2014/main" id="{69511148-A5EB-57CE-1901-8B86383B4F2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7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7414-66D6-C28B-31DD-4BDDAC62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"/>
                <a:cs typeface="Arial"/>
              </a:rPr>
              <a:t>Top</a:t>
            </a:r>
            <a:r>
              <a:rPr lang="en-US" sz="40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4000" b="1" dirty="0">
                <a:solidFill>
                  <a:srgbClr val="C00000"/>
                </a:solidFill>
                <a:latin typeface="Arial"/>
                <a:cs typeface="Arial"/>
              </a:rPr>
              <a:t>10</a:t>
            </a:r>
            <a:r>
              <a:rPr lang="en-US" sz="40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4000" b="1" dirty="0">
                <a:solidFill>
                  <a:srgbClr val="C00000"/>
                </a:solidFill>
                <a:latin typeface="Arial"/>
                <a:cs typeface="Arial"/>
              </a:rPr>
              <a:t>Category</a:t>
            </a:r>
            <a:r>
              <a:rPr lang="en-US" sz="40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4000" b="1" dirty="0">
                <a:solidFill>
                  <a:srgbClr val="C00000"/>
                </a:solidFill>
                <a:latin typeface="Arial"/>
                <a:cs typeface="Arial"/>
              </a:rPr>
              <a:t>For</a:t>
            </a:r>
            <a:r>
              <a:rPr lang="en-US" sz="40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4000" b="1" spc="-10" dirty="0">
                <a:solidFill>
                  <a:srgbClr val="C00000"/>
                </a:solidFill>
                <a:latin typeface="Arial"/>
                <a:cs typeface="Arial"/>
              </a:rPr>
              <a:t>Contents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DFC0E3BC-76D3-E5C3-E1A5-29322FC9FC4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825625"/>
            <a:ext cx="10012680" cy="4351338"/>
          </a:xfrm>
          <a:prstGeom prst="rect">
            <a:avLst/>
          </a:prstGeom>
        </p:spPr>
      </p:pic>
      <p:pic>
        <p:nvPicPr>
          <p:cNvPr id="3" name="object 7">
            <a:extLst>
              <a:ext uri="{FF2B5EF4-FFF2-40B4-BE49-F238E27FC236}">
                <a16:creationId xmlns:a16="http://schemas.microsoft.com/office/drawing/2014/main" id="{48D2DB1A-C2F9-B1FE-BF11-2B90F75D5EF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5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08AA-009A-76A1-E1E1-E0011DB3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Arial"/>
                <a:cs typeface="Arial"/>
              </a:rPr>
              <a:t>Movie</a:t>
            </a:r>
            <a:r>
              <a:rPr lang="en-IN" sz="400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IN" sz="4000" b="1" dirty="0">
                <a:solidFill>
                  <a:srgbClr val="C00000"/>
                </a:solidFill>
                <a:latin typeface="Arial"/>
                <a:cs typeface="Arial"/>
              </a:rPr>
              <a:t>wise</a:t>
            </a:r>
            <a:r>
              <a:rPr lang="en-IN" sz="40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IN" sz="4000" b="1" dirty="0">
                <a:solidFill>
                  <a:srgbClr val="C00000"/>
                </a:solidFill>
                <a:latin typeface="Arial"/>
                <a:cs typeface="Arial"/>
              </a:rPr>
              <a:t>density</a:t>
            </a:r>
            <a:r>
              <a:rPr lang="en-IN" sz="40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IN" sz="4000" b="1" spc="-20" dirty="0">
                <a:solidFill>
                  <a:srgbClr val="C00000"/>
                </a:solidFill>
                <a:latin typeface="Arial"/>
                <a:cs typeface="Arial"/>
              </a:rPr>
              <a:t>plot</a:t>
            </a:r>
            <a:endParaRPr lang="en-IN" sz="4000" b="1" dirty="0">
              <a:solidFill>
                <a:srgbClr val="C00000"/>
              </a:solidFill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E0D59CBB-3BD4-5CE1-3D8B-738223911F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463041"/>
            <a:ext cx="7950200" cy="3596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FAB8F7-77E2-37AB-9068-6DA09045F582}"/>
              </a:ext>
            </a:extLst>
          </p:cNvPr>
          <p:cNvSpPr txBox="1"/>
          <p:nvPr/>
        </p:nvSpPr>
        <p:spPr>
          <a:xfrm>
            <a:off x="838200" y="5210292"/>
            <a:ext cx="6893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1800" i="1" dirty="0">
                <a:solidFill>
                  <a:srgbClr val="1F1F1F"/>
                </a:solidFill>
                <a:cs typeface="Georgia"/>
              </a:rPr>
              <a:t>Most</a:t>
            </a:r>
            <a:r>
              <a:rPr lang="en-US" sz="1800" i="1" spc="-25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movies</a:t>
            </a:r>
            <a:r>
              <a:rPr lang="en-US" sz="1800" i="1" spc="-70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are</a:t>
            </a:r>
            <a:r>
              <a:rPr lang="en-US" sz="1800" i="1" spc="-25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about</a:t>
            </a:r>
            <a:r>
              <a:rPr lang="en-US" sz="1800" i="1" spc="-65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70</a:t>
            </a:r>
            <a:r>
              <a:rPr lang="en-US" sz="1800" i="1" spc="-65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to</a:t>
            </a:r>
            <a:r>
              <a:rPr lang="en-US" sz="1800" i="1" spc="-40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120</a:t>
            </a:r>
            <a:r>
              <a:rPr lang="en-US" sz="1800" i="1" spc="-20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min</a:t>
            </a:r>
            <a:r>
              <a:rPr lang="en-US" sz="1800" i="1" spc="-35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duration</a:t>
            </a:r>
            <a:r>
              <a:rPr lang="en-US" sz="1800" i="1" spc="-95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for</a:t>
            </a:r>
            <a:r>
              <a:rPr lang="en-US" sz="1800" i="1" spc="-50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spc="-10" dirty="0">
                <a:solidFill>
                  <a:srgbClr val="1F1F1F"/>
                </a:solidFill>
                <a:cs typeface="Georgia"/>
              </a:rPr>
              <a:t>movies</a:t>
            </a:r>
            <a:endParaRPr lang="en-US" sz="1800" dirty="0">
              <a:cs typeface="Georgia"/>
            </a:endParaRPr>
          </a:p>
        </p:txBody>
      </p:sp>
      <p:pic>
        <p:nvPicPr>
          <p:cNvPr id="3" name="object 7">
            <a:extLst>
              <a:ext uri="{FF2B5EF4-FFF2-40B4-BE49-F238E27FC236}">
                <a16:creationId xmlns:a16="http://schemas.microsoft.com/office/drawing/2014/main" id="{30D68055-E3F5-4FB2-CA64-BEBE79F8CDD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7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49EC-F06B-C8B6-979E-280D3E42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spc="-10" dirty="0">
                <a:solidFill>
                  <a:srgbClr val="C00000"/>
                </a:solidFill>
                <a:latin typeface="Arial"/>
                <a:cs typeface="Arial"/>
              </a:rPr>
              <a:t>TV-</a:t>
            </a:r>
            <a:r>
              <a:rPr lang="en-IN" sz="4000" b="1" dirty="0">
                <a:solidFill>
                  <a:srgbClr val="C00000"/>
                </a:solidFill>
                <a:latin typeface="Arial"/>
                <a:cs typeface="Arial"/>
              </a:rPr>
              <a:t>Shows</a:t>
            </a:r>
            <a:r>
              <a:rPr lang="en-IN" sz="4000" b="1" spc="-1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IN" sz="4000" b="1" dirty="0">
                <a:solidFill>
                  <a:srgbClr val="C00000"/>
                </a:solidFill>
                <a:latin typeface="Arial"/>
                <a:cs typeface="Arial"/>
              </a:rPr>
              <a:t>wise</a:t>
            </a:r>
            <a:r>
              <a:rPr lang="en-IN" sz="4000" b="1" spc="-1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IN" sz="4000" b="1" dirty="0">
                <a:solidFill>
                  <a:srgbClr val="C00000"/>
                </a:solidFill>
                <a:latin typeface="Arial"/>
                <a:cs typeface="Arial"/>
              </a:rPr>
              <a:t>density</a:t>
            </a:r>
            <a:r>
              <a:rPr lang="en-IN" sz="4000" b="1" spc="1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IN" sz="4000" b="1" spc="-20" dirty="0">
                <a:solidFill>
                  <a:srgbClr val="C00000"/>
                </a:solidFill>
                <a:latin typeface="Arial"/>
                <a:cs typeface="Arial"/>
              </a:rPr>
              <a:t>plot</a:t>
            </a:r>
            <a:endParaRPr lang="en-IN" sz="4000" b="1" dirty="0">
              <a:solidFill>
                <a:srgbClr val="C00000"/>
              </a:solidFill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1874E974-433A-693A-B81B-7F3FDC7FF7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1" y="1341121"/>
            <a:ext cx="8061960" cy="3068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6AACF5-3F22-800E-B3A9-F637C3757784}"/>
              </a:ext>
            </a:extLst>
          </p:cNvPr>
          <p:cNvSpPr txBox="1"/>
          <p:nvPr/>
        </p:nvSpPr>
        <p:spPr>
          <a:xfrm>
            <a:off x="1005840" y="4526864"/>
            <a:ext cx="6096000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40435" algn="ctr">
              <a:lnSpc>
                <a:spcPct val="100000"/>
              </a:lnSpc>
              <a:spcBef>
                <a:spcPts val="100"/>
              </a:spcBef>
            </a:pPr>
            <a:r>
              <a:rPr lang="en-US" sz="1600" i="1" spc="-10" dirty="0">
                <a:cs typeface="Comic Sans MS"/>
              </a:rPr>
              <a:t>duration</a:t>
            </a:r>
            <a:endParaRPr lang="en-US" sz="1600" dirty="0">
              <a:cs typeface="Comic Sans MS"/>
            </a:endParaRPr>
          </a:p>
          <a:p>
            <a:pPr marL="341630" indent="-328930">
              <a:lnSpc>
                <a:spcPct val="100000"/>
              </a:lnSpc>
              <a:spcBef>
                <a:spcPts val="1440"/>
              </a:spcBef>
              <a:buFont typeface="Tahoma"/>
              <a:buChar char="●"/>
              <a:tabLst>
                <a:tab pos="341630" algn="l"/>
              </a:tabLst>
            </a:pPr>
            <a:r>
              <a:rPr lang="en-US" sz="1800" i="1" dirty="0">
                <a:solidFill>
                  <a:srgbClr val="1F1F1F"/>
                </a:solidFill>
                <a:cs typeface="Georgia"/>
              </a:rPr>
              <a:t>Most</a:t>
            </a:r>
            <a:r>
              <a:rPr lang="en-US" sz="1800" i="1" spc="-40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spc="-10" dirty="0">
                <a:solidFill>
                  <a:srgbClr val="1F1F1F"/>
                </a:solidFill>
                <a:cs typeface="Georgia"/>
              </a:rPr>
              <a:t>contents</a:t>
            </a:r>
            <a:r>
              <a:rPr lang="en-US" sz="1800" i="1" spc="-70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are</a:t>
            </a:r>
            <a:r>
              <a:rPr lang="en-US" sz="1800" i="1" spc="-45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about</a:t>
            </a:r>
            <a:r>
              <a:rPr lang="en-US" sz="1800" i="1" spc="15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0</a:t>
            </a:r>
            <a:r>
              <a:rPr lang="en-US" sz="1800" i="1" spc="-20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to</a:t>
            </a:r>
            <a:r>
              <a:rPr lang="en-US" sz="1800" i="1" spc="-25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750</a:t>
            </a:r>
            <a:r>
              <a:rPr lang="en-US" sz="1800" i="1" spc="-15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min</a:t>
            </a:r>
            <a:r>
              <a:rPr lang="en-US" sz="1800" i="1" spc="-40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spc="-10" dirty="0">
                <a:solidFill>
                  <a:srgbClr val="1F1F1F"/>
                </a:solidFill>
                <a:cs typeface="Georgia"/>
              </a:rPr>
              <a:t>duration</a:t>
            </a:r>
            <a:r>
              <a:rPr lang="en-US" sz="1800" i="1" spc="-40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for</a:t>
            </a:r>
            <a:r>
              <a:rPr lang="en-US" sz="1800" i="1" spc="-35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spc="-10" dirty="0">
                <a:solidFill>
                  <a:srgbClr val="1F1F1F"/>
                </a:solidFill>
                <a:cs typeface="Georgia"/>
              </a:rPr>
              <a:t>movies</a:t>
            </a:r>
            <a:endParaRPr lang="en-US" sz="1800" dirty="0">
              <a:cs typeface="Georgia"/>
            </a:endParaRPr>
          </a:p>
          <a:p>
            <a:pPr marL="341630" indent="-328930">
              <a:lnSpc>
                <a:spcPct val="100000"/>
              </a:lnSpc>
              <a:spcBef>
                <a:spcPts val="190"/>
              </a:spcBef>
              <a:buFont typeface="Tahoma"/>
              <a:buChar char="●"/>
              <a:tabLst>
                <a:tab pos="341630" algn="l"/>
              </a:tabLst>
            </a:pPr>
            <a:r>
              <a:rPr lang="en-US" sz="1800" i="1" spc="-10" dirty="0">
                <a:solidFill>
                  <a:srgbClr val="1F1F1F"/>
                </a:solidFill>
                <a:cs typeface="Georgia"/>
              </a:rPr>
              <a:t>There</a:t>
            </a:r>
            <a:r>
              <a:rPr lang="en-US" sz="1800" i="1" spc="-70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are</a:t>
            </a:r>
            <a:r>
              <a:rPr lang="en-US" sz="1800" i="1" spc="-30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very</a:t>
            </a:r>
            <a:r>
              <a:rPr lang="en-US" sz="1800" i="1" spc="-45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few</a:t>
            </a:r>
            <a:r>
              <a:rPr lang="en-US" sz="1800" i="1" spc="-30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shows</a:t>
            </a:r>
            <a:r>
              <a:rPr lang="en-US" sz="1800" i="1" spc="-25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which</a:t>
            </a:r>
            <a:r>
              <a:rPr lang="en-US" sz="1800" i="1" spc="-50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is</a:t>
            </a:r>
            <a:r>
              <a:rPr lang="en-US" sz="1800" i="1" spc="-30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having</a:t>
            </a:r>
            <a:r>
              <a:rPr lang="en-US" sz="1800" i="1" spc="-15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more</a:t>
            </a:r>
            <a:r>
              <a:rPr lang="en-US" sz="1800" i="1" spc="-55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than</a:t>
            </a:r>
            <a:r>
              <a:rPr lang="en-US" sz="1800" i="1" spc="-20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1000</a:t>
            </a:r>
            <a:r>
              <a:rPr lang="en-US" sz="1800" i="1" spc="-20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mins.</a:t>
            </a:r>
            <a:r>
              <a:rPr lang="en-US" sz="1800" i="1" spc="-25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(may</a:t>
            </a:r>
            <a:r>
              <a:rPr lang="en-US" sz="1800" i="1" spc="-50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be</a:t>
            </a:r>
            <a:r>
              <a:rPr lang="en-US" sz="1800" i="1" spc="-70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the</a:t>
            </a:r>
            <a:r>
              <a:rPr lang="en-US" sz="1800" i="1" spc="-30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spc="-25" dirty="0">
                <a:solidFill>
                  <a:srgbClr val="1F1F1F"/>
                </a:solidFill>
                <a:cs typeface="Georgia"/>
              </a:rPr>
              <a:t>no</a:t>
            </a:r>
            <a:endParaRPr lang="en-US" sz="1800" dirty="0">
              <a:cs typeface="Georgia"/>
            </a:endParaRPr>
          </a:p>
          <a:p>
            <a:pPr marL="341630">
              <a:lnSpc>
                <a:spcPct val="100000"/>
              </a:lnSpc>
              <a:spcBef>
                <a:spcPts val="409"/>
              </a:spcBef>
            </a:pPr>
            <a:r>
              <a:rPr lang="en-US" sz="1800" i="1" dirty="0">
                <a:solidFill>
                  <a:srgbClr val="1F1F1F"/>
                </a:solidFill>
                <a:cs typeface="Georgia"/>
              </a:rPr>
              <a:t>of</a:t>
            </a:r>
            <a:r>
              <a:rPr lang="en-US" sz="1800" i="1" spc="-65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spc="-10" dirty="0">
                <a:solidFill>
                  <a:srgbClr val="1F1F1F"/>
                </a:solidFill>
                <a:cs typeface="Georgia"/>
              </a:rPr>
              <a:t>episodes/</a:t>
            </a:r>
            <a:r>
              <a:rPr lang="en-US" sz="1800" i="1" spc="-50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seasons</a:t>
            </a:r>
            <a:r>
              <a:rPr lang="en-US" sz="1800" i="1" spc="-25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dirty="0">
                <a:solidFill>
                  <a:srgbClr val="1F1F1F"/>
                </a:solidFill>
                <a:cs typeface="Georgia"/>
              </a:rPr>
              <a:t>are</a:t>
            </a:r>
            <a:r>
              <a:rPr lang="en-US" sz="1800" i="1" spc="-55" dirty="0">
                <a:solidFill>
                  <a:srgbClr val="1F1F1F"/>
                </a:solidFill>
                <a:cs typeface="Georgia"/>
              </a:rPr>
              <a:t> </a:t>
            </a:r>
            <a:r>
              <a:rPr lang="en-US" sz="1800" i="1" spc="-20" dirty="0">
                <a:solidFill>
                  <a:srgbClr val="1F1F1F"/>
                </a:solidFill>
                <a:cs typeface="Georgia"/>
              </a:rPr>
              <a:t>more)</a:t>
            </a:r>
            <a:endParaRPr lang="en-US" sz="1800" dirty="0">
              <a:cs typeface="Georgia"/>
            </a:endParaRPr>
          </a:p>
        </p:txBody>
      </p:sp>
      <p:pic>
        <p:nvPicPr>
          <p:cNvPr id="3" name="object 7">
            <a:extLst>
              <a:ext uri="{FF2B5EF4-FFF2-40B4-BE49-F238E27FC236}">
                <a16:creationId xmlns:a16="http://schemas.microsoft.com/office/drawing/2014/main" id="{6E4236BE-E855-150A-654F-07894F1FD43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8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1B0C-259C-0328-F1A5-B1E3080D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  <a:latin typeface="+mn-lt"/>
              </a:rPr>
              <a:t>TOP</a:t>
            </a:r>
            <a:r>
              <a:rPr lang="en-US" sz="4400" b="1" spc="-55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4400" b="1" dirty="0">
                <a:solidFill>
                  <a:srgbClr val="C00000"/>
                </a:solidFill>
                <a:latin typeface="+mn-lt"/>
              </a:rPr>
              <a:t>Content</a:t>
            </a:r>
            <a:r>
              <a:rPr lang="en-US" sz="4400" b="1" spc="-13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4400" b="1" dirty="0">
                <a:solidFill>
                  <a:srgbClr val="C00000"/>
                </a:solidFill>
                <a:latin typeface="+mn-lt"/>
              </a:rPr>
              <a:t>Based</a:t>
            </a:r>
            <a:r>
              <a:rPr lang="en-US" sz="4400" b="1" spc="-6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4400" b="1" dirty="0">
                <a:solidFill>
                  <a:srgbClr val="C00000"/>
                </a:solidFill>
                <a:latin typeface="+mn-lt"/>
              </a:rPr>
              <a:t>On</a:t>
            </a:r>
            <a:r>
              <a:rPr lang="en-US" sz="4400" b="1" spc="-65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4400" b="1" spc="-10" dirty="0">
                <a:solidFill>
                  <a:srgbClr val="C00000"/>
                </a:solidFill>
                <a:latin typeface="+mn-lt"/>
              </a:rPr>
              <a:t>Ratin</a:t>
            </a:r>
            <a:r>
              <a:rPr lang="en-US" sz="4000" b="1" spc="-10" dirty="0">
                <a:solidFill>
                  <a:srgbClr val="C00000"/>
                </a:solidFill>
                <a:latin typeface="+mn-lt"/>
              </a:rPr>
              <a:t>g</a:t>
            </a:r>
            <a:endParaRPr lang="en-IN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5B5218E6-8A7D-F556-3D0E-64A5F93C27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8492" y="1436846"/>
            <a:ext cx="8943975" cy="3686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9E8565-C356-9360-E688-A4873EBD72C5}"/>
              </a:ext>
            </a:extLst>
          </p:cNvPr>
          <p:cNvSpPr txBox="1"/>
          <p:nvPr/>
        </p:nvSpPr>
        <p:spPr>
          <a:xfrm>
            <a:off x="838200" y="5099895"/>
            <a:ext cx="6096000" cy="151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US" sz="1800" dirty="0">
                <a:cs typeface="Tahoma"/>
              </a:rPr>
              <a:t>Most</a:t>
            </a:r>
            <a:r>
              <a:rPr lang="en-US" sz="1800" spc="-70" dirty="0">
                <a:cs typeface="Tahoma"/>
              </a:rPr>
              <a:t> </a:t>
            </a:r>
            <a:r>
              <a:rPr lang="en-US" sz="1800" dirty="0">
                <a:cs typeface="Tahoma"/>
              </a:rPr>
              <a:t>of</a:t>
            </a:r>
            <a:r>
              <a:rPr lang="en-US" sz="1800" spc="-75" dirty="0">
                <a:cs typeface="Tahoma"/>
              </a:rPr>
              <a:t> </a:t>
            </a:r>
            <a:r>
              <a:rPr lang="en-US" sz="1800" spc="-20" dirty="0">
                <a:cs typeface="Tahoma"/>
              </a:rPr>
              <a:t>the</a:t>
            </a:r>
            <a:r>
              <a:rPr lang="en-US" sz="1800" spc="-55" dirty="0">
                <a:cs typeface="Tahoma"/>
              </a:rPr>
              <a:t> </a:t>
            </a:r>
            <a:r>
              <a:rPr lang="en-US" sz="1800" spc="-10" dirty="0">
                <a:cs typeface="Tahoma"/>
              </a:rPr>
              <a:t>contents</a:t>
            </a:r>
            <a:r>
              <a:rPr lang="en-US" sz="1800" spc="-80" dirty="0">
                <a:cs typeface="Tahoma"/>
              </a:rPr>
              <a:t> </a:t>
            </a:r>
            <a:r>
              <a:rPr lang="en-US" sz="1800" spc="-10" dirty="0">
                <a:cs typeface="Tahoma"/>
              </a:rPr>
              <a:t>got</a:t>
            </a:r>
            <a:r>
              <a:rPr lang="en-US" sz="1800" spc="-75" dirty="0">
                <a:cs typeface="Tahoma"/>
              </a:rPr>
              <a:t> </a:t>
            </a:r>
            <a:r>
              <a:rPr lang="en-US" sz="1800" spc="-10" dirty="0">
                <a:cs typeface="Tahoma"/>
              </a:rPr>
              <a:t>ratings</a:t>
            </a:r>
            <a:r>
              <a:rPr lang="en-US" sz="1800" spc="-60" dirty="0">
                <a:cs typeface="Tahoma"/>
              </a:rPr>
              <a:t> </a:t>
            </a:r>
            <a:r>
              <a:rPr lang="en-US" sz="1800" spc="-20" dirty="0">
                <a:cs typeface="Tahoma"/>
              </a:rPr>
              <a:t>like</a:t>
            </a:r>
            <a:endParaRPr lang="en-US" sz="1800" dirty="0">
              <a:cs typeface="Tahoma"/>
            </a:endParaRPr>
          </a:p>
          <a:p>
            <a:pPr marL="469900" indent="-335280">
              <a:lnSpc>
                <a:spcPct val="100000"/>
              </a:lnSpc>
              <a:spcBef>
                <a:spcPts val="170"/>
              </a:spcBef>
              <a:buFont typeface="Tahoma"/>
              <a:buChar char="●"/>
              <a:tabLst>
                <a:tab pos="469900" algn="l"/>
              </a:tabLst>
            </a:pPr>
            <a:r>
              <a:rPr lang="en-US" sz="1800" b="1" spc="-45" dirty="0">
                <a:cs typeface="Arial"/>
              </a:rPr>
              <a:t>TV-</a:t>
            </a:r>
            <a:r>
              <a:rPr lang="en-US" sz="1800" b="1" spc="-10" dirty="0">
                <a:cs typeface="Arial"/>
              </a:rPr>
              <a:t>MA</a:t>
            </a:r>
            <a:r>
              <a:rPr lang="en-US" sz="1800" b="1" spc="-150" dirty="0">
                <a:cs typeface="Arial"/>
              </a:rPr>
              <a:t> </a:t>
            </a:r>
            <a:r>
              <a:rPr lang="en-US" sz="1800" i="1" dirty="0">
                <a:cs typeface="Georgia"/>
              </a:rPr>
              <a:t>(For</a:t>
            </a:r>
            <a:r>
              <a:rPr lang="en-US" sz="1800" i="1" spc="-60" dirty="0">
                <a:cs typeface="Georgia"/>
              </a:rPr>
              <a:t> </a:t>
            </a:r>
            <a:r>
              <a:rPr lang="en-US" sz="1800" i="1" spc="-10" dirty="0">
                <a:cs typeface="Georgia"/>
              </a:rPr>
              <a:t>Mature</a:t>
            </a:r>
            <a:r>
              <a:rPr lang="en-US" sz="1800" i="1" spc="-40" dirty="0">
                <a:cs typeface="Georgia"/>
              </a:rPr>
              <a:t> </a:t>
            </a:r>
            <a:r>
              <a:rPr lang="en-US" sz="1800" i="1" spc="-10" dirty="0">
                <a:cs typeface="Georgia"/>
              </a:rPr>
              <a:t>Audiences)</a:t>
            </a:r>
            <a:endParaRPr lang="en-US" sz="1800" dirty="0">
              <a:cs typeface="Georgia"/>
            </a:endParaRPr>
          </a:p>
          <a:p>
            <a:pPr marL="521334" indent="-386715">
              <a:lnSpc>
                <a:spcPct val="100000"/>
              </a:lnSpc>
              <a:spcBef>
                <a:spcPts val="95"/>
              </a:spcBef>
              <a:buFont typeface="Tahoma"/>
              <a:buChar char="●"/>
              <a:tabLst>
                <a:tab pos="521334" algn="l"/>
              </a:tabLst>
            </a:pPr>
            <a:r>
              <a:rPr lang="en-US" sz="1800" b="1" spc="-45" dirty="0">
                <a:cs typeface="Arial"/>
              </a:rPr>
              <a:t>TV-</a:t>
            </a:r>
            <a:r>
              <a:rPr lang="en-US" sz="1800" b="1" spc="-20" dirty="0">
                <a:cs typeface="Arial"/>
              </a:rPr>
              <a:t>14</a:t>
            </a:r>
            <a:r>
              <a:rPr lang="en-US" sz="1800" b="1" spc="-85" dirty="0">
                <a:cs typeface="Arial"/>
              </a:rPr>
              <a:t> </a:t>
            </a:r>
            <a:r>
              <a:rPr lang="en-US" sz="1800" dirty="0">
                <a:cs typeface="Georgia"/>
              </a:rPr>
              <a:t>(</a:t>
            </a:r>
            <a:r>
              <a:rPr lang="en-US" sz="1800" spc="-50" dirty="0">
                <a:cs typeface="Georgia"/>
              </a:rPr>
              <a:t> </a:t>
            </a:r>
            <a:r>
              <a:rPr lang="en-US" sz="1800" dirty="0">
                <a:cs typeface="Georgia"/>
              </a:rPr>
              <a:t>May</a:t>
            </a:r>
            <a:r>
              <a:rPr lang="en-US" sz="1800" spc="5" dirty="0">
                <a:cs typeface="Georgia"/>
              </a:rPr>
              <a:t> </a:t>
            </a:r>
            <a:r>
              <a:rPr lang="en-US" sz="1800" dirty="0">
                <a:cs typeface="Georgia"/>
              </a:rPr>
              <a:t>be</a:t>
            </a:r>
            <a:r>
              <a:rPr lang="en-US" sz="1800" spc="-10" dirty="0">
                <a:cs typeface="Georgia"/>
              </a:rPr>
              <a:t> unsuitable</a:t>
            </a:r>
            <a:r>
              <a:rPr lang="en-US" sz="1800" spc="-60" dirty="0">
                <a:cs typeface="Georgia"/>
              </a:rPr>
              <a:t> </a:t>
            </a:r>
            <a:r>
              <a:rPr lang="en-US" sz="1800" dirty="0">
                <a:cs typeface="Georgia"/>
              </a:rPr>
              <a:t>for</a:t>
            </a:r>
            <a:r>
              <a:rPr lang="en-US" sz="1800" spc="-10" dirty="0">
                <a:cs typeface="Georgia"/>
              </a:rPr>
              <a:t> children</a:t>
            </a:r>
            <a:r>
              <a:rPr lang="en-US" sz="1800" spc="-30" dirty="0">
                <a:cs typeface="Georgia"/>
              </a:rPr>
              <a:t> </a:t>
            </a:r>
            <a:r>
              <a:rPr lang="en-US" sz="1800" dirty="0">
                <a:cs typeface="Georgia"/>
              </a:rPr>
              <a:t>under</a:t>
            </a:r>
            <a:r>
              <a:rPr lang="en-US" sz="1800" spc="-35" dirty="0">
                <a:cs typeface="Georgia"/>
              </a:rPr>
              <a:t> </a:t>
            </a:r>
            <a:r>
              <a:rPr lang="en-US" sz="1800" dirty="0">
                <a:cs typeface="Georgia"/>
              </a:rPr>
              <a:t>14</a:t>
            </a:r>
            <a:r>
              <a:rPr lang="en-US" sz="1800" spc="5" dirty="0">
                <a:cs typeface="Georgia"/>
              </a:rPr>
              <a:t> </a:t>
            </a:r>
            <a:r>
              <a:rPr lang="en-US" sz="1800" spc="-50" dirty="0">
                <a:cs typeface="Georgia"/>
              </a:rPr>
              <a:t>)</a:t>
            </a:r>
            <a:endParaRPr lang="en-US" sz="1800" dirty="0">
              <a:cs typeface="Georgia"/>
            </a:endParaRPr>
          </a:p>
          <a:p>
            <a:pPr marL="469900" indent="-335280">
              <a:lnSpc>
                <a:spcPct val="100000"/>
              </a:lnSpc>
              <a:buFont typeface="Tahoma"/>
              <a:buChar char="●"/>
              <a:tabLst>
                <a:tab pos="469900" algn="l"/>
              </a:tabLst>
            </a:pPr>
            <a:r>
              <a:rPr lang="en-US" sz="1800" b="1" spc="-45" dirty="0">
                <a:cs typeface="Arial"/>
              </a:rPr>
              <a:t>TV-</a:t>
            </a:r>
            <a:r>
              <a:rPr lang="en-US" sz="1800" b="1" spc="-10" dirty="0">
                <a:cs typeface="Arial"/>
              </a:rPr>
              <a:t>PG</a:t>
            </a:r>
            <a:r>
              <a:rPr lang="en-US" sz="1800" b="1" spc="-90" dirty="0">
                <a:cs typeface="Arial"/>
              </a:rPr>
              <a:t> </a:t>
            </a:r>
            <a:r>
              <a:rPr lang="en-US" sz="1800" b="1" dirty="0">
                <a:cs typeface="Georgia"/>
              </a:rPr>
              <a:t>(</a:t>
            </a:r>
            <a:r>
              <a:rPr lang="en-US" sz="1800" b="1" spc="-20" dirty="0">
                <a:cs typeface="Georgia"/>
              </a:rPr>
              <a:t> </a:t>
            </a:r>
            <a:r>
              <a:rPr lang="en-US" sz="1800" spc="-10" dirty="0">
                <a:cs typeface="Georgia"/>
              </a:rPr>
              <a:t>Parental</a:t>
            </a:r>
            <a:r>
              <a:rPr lang="en-US" sz="1800" spc="-50" dirty="0">
                <a:cs typeface="Georgia"/>
              </a:rPr>
              <a:t> </a:t>
            </a:r>
            <a:r>
              <a:rPr lang="en-US" sz="1800" dirty="0">
                <a:cs typeface="Georgia"/>
              </a:rPr>
              <a:t>Guidance </a:t>
            </a:r>
            <a:r>
              <a:rPr lang="en-US" sz="1800" spc="-10" dirty="0">
                <a:cs typeface="Georgia"/>
              </a:rPr>
              <a:t>Suggested</a:t>
            </a:r>
            <a:r>
              <a:rPr lang="en-US" sz="1800" spc="-35" dirty="0">
                <a:cs typeface="Georgia"/>
              </a:rPr>
              <a:t> </a:t>
            </a:r>
            <a:r>
              <a:rPr lang="en-US" sz="1800" b="1" spc="-50" dirty="0">
                <a:cs typeface="Georgia"/>
              </a:rPr>
              <a:t>)</a:t>
            </a:r>
            <a:endParaRPr lang="en-US" sz="1800" dirty="0">
              <a:cs typeface="Georgia"/>
            </a:endParaRPr>
          </a:p>
          <a:p>
            <a:pPr marL="469900" indent="-335280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469900" algn="l"/>
              </a:tabLst>
            </a:pPr>
            <a:r>
              <a:rPr lang="en-US" sz="1800" b="1" dirty="0">
                <a:cs typeface="Arial"/>
              </a:rPr>
              <a:t>NR</a:t>
            </a:r>
            <a:r>
              <a:rPr lang="en-US" sz="1800" b="1" spc="-100" dirty="0">
                <a:cs typeface="Arial"/>
              </a:rPr>
              <a:t> </a:t>
            </a:r>
            <a:r>
              <a:rPr lang="en-US" sz="1800" dirty="0">
                <a:cs typeface="Georgia"/>
              </a:rPr>
              <a:t>(</a:t>
            </a:r>
            <a:r>
              <a:rPr lang="en-US" sz="1800" spc="-75" dirty="0">
                <a:cs typeface="Georgia"/>
              </a:rPr>
              <a:t> </a:t>
            </a:r>
            <a:r>
              <a:rPr lang="en-US" sz="1800" dirty="0">
                <a:cs typeface="Georgia"/>
              </a:rPr>
              <a:t>Not</a:t>
            </a:r>
            <a:r>
              <a:rPr lang="en-US" sz="1800" spc="-25" dirty="0">
                <a:cs typeface="Georgia"/>
              </a:rPr>
              <a:t> </a:t>
            </a:r>
            <a:r>
              <a:rPr lang="en-US" sz="1800" dirty="0">
                <a:cs typeface="Georgia"/>
              </a:rPr>
              <a:t>Rated</a:t>
            </a:r>
            <a:r>
              <a:rPr lang="en-US" sz="1800" spc="-35" dirty="0">
                <a:cs typeface="Georgia"/>
              </a:rPr>
              <a:t> </a:t>
            </a:r>
            <a:r>
              <a:rPr lang="en-US" sz="1800" spc="-50" dirty="0">
                <a:cs typeface="Georgia"/>
              </a:rPr>
              <a:t>)</a:t>
            </a:r>
            <a:endParaRPr lang="en-US" sz="1800" dirty="0">
              <a:cs typeface="Georgia"/>
            </a:endParaRPr>
          </a:p>
        </p:txBody>
      </p:sp>
      <p:pic>
        <p:nvPicPr>
          <p:cNvPr id="3" name="object 7">
            <a:extLst>
              <a:ext uri="{FF2B5EF4-FFF2-40B4-BE49-F238E27FC236}">
                <a16:creationId xmlns:a16="http://schemas.microsoft.com/office/drawing/2014/main" id="{588F55DC-779A-97B7-3A36-ABCAFF93C4D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5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6420" y="3220449"/>
            <a:ext cx="6762152" cy="3176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6480" y="4338882"/>
            <a:ext cx="2716758" cy="1054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3581" y="-22043"/>
            <a:ext cx="7574372" cy="849352"/>
          </a:xfrm>
          <a:prstGeom prst="rect">
            <a:avLst/>
          </a:prstGeom>
        </p:spPr>
        <p:txBody>
          <a:bodyPr vert="horz" wrap="square" lIns="0" tIns="18178" rIns="0" bIns="0" rtlCol="0">
            <a:spAutoFit/>
          </a:bodyPr>
          <a:lstStyle/>
          <a:p>
            <a:pPr marL="16525">
              <a:spcBef>
                <a:spcPts val="143"/>
              </a:spcBef>
            </a:pPr>
            <a:r>
              <a:rPr sz="5400" b="1" dirty="0">
                <a:latin typeface="Arial"/>
                <a:cs typeface="Arial"/>
              </a:rPr>
              <a:t>Word</a:t>
            </a:r>
            <a:r>
              <a:rPr sz="5400" b="1" spc="-163" dirty="0">
                <a:latin typeface="Arial"/>
                <a:cs typeface="Arial"/>
              </a:rPr>
              <a:t> </a:t>
            </a:r>
            <a:r>
              <a:rPr sz="5400" b="1" spc="-13" dirty="0">
                <a:latin typeface="Arial"/>
                <a:cs typeface="Arial"/>
              </a:rPr>
              <a:t>Cloud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581" y="964771"/>
            <a:ext cx="10148187" cy="1976820"/>
          </a:xfrm>
          <a:prstGeom prst="rect">
            <a:avLst/>
          </a:prstGeom>
        </p:spPr>
        <p:txBody>
          <a:bodyPr vert="horz" wrap="square" lIns="0" tIns="202435" rIns="0" bIns="0" rtlCol="0">
            <a:spAutoFit/>
          </a:bodyPr>
          <a:lstStyle/>
          <a:p>
            <a:pPr marL="16525" defTabSz="1189817">
              <a:spcBef>
                <a:spcPts val="1594"/>
              </a:spcBef>
            </a:pPr>
            <a:r>
              <a:rPr sz="3600" i="1" kern="0" dirty="0">
                <a:solidFill>
                  <a:srgbClr val="2A3C52"/>
                </a:solidFill>
                <a:latin typeface="+mj-lt"/>
                <a:cs typeface="Georgia"/>
              </a:rPr>
              <a:t>What</a:t>
            </a:r>
            <a:r>
              <a:rPr sz="3600" i="1" kern="0" spc="-98" dirty="0">
                <a:solidFill>
                  <a:srgbClr val="2A3C52"/>
                </a:solidFill>
                <a:latin typeface="+mj-lt"/>
                <a:cs typeface="Georgia"/>
              </a:rPr>
              <a:t> </a:t>
            </a:r>
            <a:r>
              <a:rPr sz="3600" i="1" kern="0" dirty="0">
                <a:solidFill>
                  <a:srgbClr val="2A3C52"/>
                </a:solidFill>
                <a:latin typeface="+mj-lt"/>
                <a:cs typeface="Georgia"/>
              </a:rPr>
              <a:t>Is</a:t>
            </a:r>
            <a:r>
              <a:rPr sz="3600" i="1" kern="0" spc="-104" dirty="0">
                <a:solidFill>
                  <a:srgbClr val="2A3C52"/>
                </a:solidFill>
                <a:latin typeface="+mj-lt"/>
                <a:cs typeface="Georgia"/>
              </a:rPr>
              <a:t> </a:t>
            </a:r>
            <a:r>
              <a:rPr sz="3600" i="1" kern="0" dirty="0">
                <a:solidFill>
                  <a:srgbClr val="2A3C52"/>
                </a:solidFill>
                <a:latin typeface="+mj-lt"/>
                <a:cs typeface="Georgia"/>
              </a:rPr>
              <a:t>a</a:t>
            </a:r>
            <a:r>
              <a:rPr sz="3600" i="1" kern="0" spc="-85" dirty="0">
                <a:solidFill>
                  <a:srgbClr val="2A3C52"/>
                </a:solidFill>
                <a:latin typeface="+mj-lt"/>
                <a:cs typeface="Georgia"/>
              </a:rPr>
              <a:t> </a:t>
            </a:r>
            <a:r>
              <a:rPr sz="3600" i="1" kern="0" dirty="0">
                <a:solidFill>
                  <a:srgbClr val="2A3C52"/>
                </a:solidFill>
                <a:latin typeface="+mj-lt"/>
                <a:cs typeface="Georgia"/>
              </a:rPr>
              <a:t>Word</a:t>
            </a:r>
            <a:r>
              <a:rPr sz="3600" i="1" kern="0" spc="-39" dirty="0">
                <a:solidFill>
                  <a:srgbClr val="2A3C52"/>
                </a:solidFill>
                <a:latin typeface="+mj-lt"/>
                <a:cs typeface="Georgia"/>
              </a:rPr>
              <a:t> </a:t>
            </a:r>
            <a:r>
              <a:rPr sz="3600" i="1" kern="0" spc="-13" dirty="0">
                <a:solidFill>
                  <a:srgbClr val="2A3C52"/>
                </a:solidFill>
                <a:latin typeface="+mj-lt"/>
                <a:cs typeface="Georgia"/>
              </a:rPr>
              <a:t>Cloud?</a:t>
            </a:r>
            <a:endParaRPr sz="3600" kern="0" dirty="0">
              <a:solidFill>
                <a:sysClr val="windowText" lastClr="000000"/>
              </a:solidFill>
              <a:latin typeface="+mj-lt"/>
              <a:cs typeface="Georgia"/>
            </a:endParaRPr>
          </a:p>
          <a:p>
            <a:pPr marL="16525" defTabSz="1189817">
              <a:spcBef>
                <a:spcPts val="670"/>
              </a:spcBef>
            </a:pP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A</a:t>
            </a:r>
            <a:r>
              <a:rPr sz="2082" kern="0" spc="104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spc="-33" dirty="0">
                <a:solidFill>
                  <a:sysClr val="windowText" lastClr="000000"/>
                </a:solidFill>
                <a:latin typeface="+mj-lt"/>
                <a:cs typeface="Tahoma"/>
              </a:rPr>
              <a:t>word</a:t>
            </a:r>
            <a:r>
              <a:rPr sz="2082" kern="0" spc="-111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cloud</a:t>
            </a:r>
            <a:r>
              <a:rPr sz="2082" kern="0" spc="-72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(also</a:t>
            </a:r>
            <a:r>
              <a:rPr sz="2082" kern="0" spc="-65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spc="-13" dirty="0">
                <a:solidFill>
                  <a:sysClr val="windowText" lastClr="000000"/>
                </a:solidFill>
                <a:latin typeface="+mj-lt"/>
                <a:cs typeface="Tahoma"/>
              </a:rPr>
              <a:t>known</a:t>
            </a:r>
            <a:r>
              <a:rPr sz="2082" kern="0" spc="-117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as</a:t>
            </a:r>
            <a:r>
              <a:rPr sz="2082" kern="0" spc="26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a</a:t>
            </a:r>
            <a:r>
              <a:rPr sz="2082" kern="0" spc="-26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tag</a:t>
            </a:r>
            <a:r>
              <a:rPr sz="2082" kern="0" spc="-111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cloud)</a:t>
            </a:r>
            <a:r>
              <a:rPr sz="2082" kern="0" spc="-104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is</a:t>
            </a:r>
            <a:r>
              <a:rPr sz="2082" kern="0" spc="-13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a</a:t>
            </a:r>
            <a:r>
              <a:rPr sz="2082" kern="0" spc="7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visual</a:t>
            </a:r>
            <a:r>
              <a:rPr sz="2082" kern="0" spc="39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spc="-13" dirty="0">
                <a:solidFill>
                  <a:sysClr val="windowText" lastClr="000000"/>
                </a:solidFill>
                <a:latin typeface="+mj-lt"/>
                <a:cs typeface="Tahoma"/>
              </a:rPr>
              <a:t>representation</a:t>
            </a:r>
            <a:r>
              <a:rPr sz="2082" kern="0" spc="-189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spc="-13" dirty="0">
                <a:solidFill>
                  <a:sysClr val="windowText" lastClr="000000"/>
                </a:solidFill>
                <a:latin typeface="+mj-lt"/>
                <a:cs typeface="Tahoma"/>
              </a:rPr>
              <a:t>of</a:t>
            </a:r>
            <a:r>
              <a:rPr sz="2082" kern="0" spc="-59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spc="-13" dirty="0">
                <a:solidFill>
                  <a:sysClr val="windowText" lastClr="000000"/>
                </a:solidFill>
                <a:latin typeface="+mj-lt"/>
                <a:cs typeface="Tahoma"/>
              </a:rPr>
              <a:t>words.</a:t>
            </a:r>
            <a:r>
              <a:rPr sz="2082" kern="0" spc="-117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spc="-13" dirty="0">
                <a:solidFill>
                  <a:sysClr val="windowText" lastClr="000000"/>
                </a:solidFill>
                <a:latin typeface="+mj-lt"/>
                <a:cs typeface="Tahoma"/>
              </a:rPr>
              <a:t>Cloud</a:t>
            </a:r>
            <a:endParaRPr sz="2082" kern="0" dirty="0">
              <a:solidFill>
                <a:sysClr val="windowText" lastClr="000000"/>
              </a:solidFill>
              <a:latin typeface="+mj-lt"/>
              <a:cs typeface="Tahoma"/>
            </a:endParaRPr>
          </a:p>
          <a:p>
            <a:pPr marL="16525" marR="6610" defTabSz="1189817">
              <a:lnSpc>
                <a:spcPct val="127000"/>
              </a:lnSpc>
              <a:spcBef>
                <a:spcPts val="234"/>
              </a:spcBef>
            </a:pP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creators are</a:t>
            </a:r>
            <a:r>
              <a:rPr sz="2082" kern="0" spc="-78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used</a:t>
            </a:r>
            <a:r>
              <a:rPr sz="2082" kern="0" spc="-26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spc="-39" dirty="0">
                <a:solidFill>
                  <a:sysClr val="windowText" lastClr="000000"/>
                </a:solidFill>
                <a:latin typeface="+mj-lt"/>
                <a:cs typeface="Tahoma"/>
              </a:rPr>
              <a:t>to</a:t>
            </a:r>
            <a:r>
              <a:rPr sz="2082" kern="0" spc="-111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spc="-26" dirty="0">
                <a:solidFill>
                  <a:sysClr val="windowText" lastClr="000000"/>
                </a:solidFill>
                <a:latin typeface="+mj-lt"/>
                <a:cs typeface="Tahoma"/>
              </a:rPr>
              <a:t>highlight</a:t>
            </a:r>
            <a:r>
              <a:rPr sz="2082" kern="0" spc="20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spc="-13" dirty="0">
                <a:solidFill>
                  <a:sysClr val="windowText" lastClr="000000"/>
                </a:solidFill>
                <a:latin typeface="+mj-lt"/>
                <a:cs typeface="Tahoma"/>
              </a:rPr>
              <a:t>popular</a:t>
            </a:r>
            <a:r>
              <a:rPr sz="2082" kern="0" spc="-72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words</a:t>
            </a:r>
            <a:r>
              <a:rPr sz="2082" kern="0" spc="-98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and</a:t>
            </a:r>
            <a:r>
              <a:rPr sz="2082" kern="0" spc="-33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phrases</a:t>
            </a:r>
            <a:r>
              <a:rPr sz="2082" kern="0" spc="20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based</a:t>
            </a:r>
            <a:r>
              <a:rPr sz="2082" kern="0" spc="39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on</a:t>
            </a:r>
            <a:r>
              <a:rPr sz="2082" kern="0" spc="-46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spc="-13" dirty="0">
                <a:solidFill>
                  <a:sysClr val="windowText" lastClr="000000"/>
                </a:solidFill>
                <a:latin typeface="+mj-lt"/>
                <a:cs typeface="Tahoma"/>
              </a:rPr>
              <a:t>frequency</a:t>
            </a:r>
            <a:r>
              <a:rPr sz="2082" kern="0" spc="-111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spc="-33" dirty="0">
                <a:solidFill>
                  <a:sysClr val="windowText" lastClr="000000"/>
                </a:solidFill>
                <a:latin typeface="+mj-lt"/>
                <a:cs typeface="Tahoma"/>
              </a:rPr>
              <a:t>and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relevance.</a:t>
            </a:r>
            <a:r>
              <a:rPr sz="2082" kern="0" spc="65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They</a:t>
            </a:r>
            <a:r>
              <a:rPr sz="2082" kern="0" spc="-13" dirty="0">
                <a:solidFill>
                  <a:sysClr val="windowText" lastClr="000000"/>
                </a:solidFill>
                <a:latin typeface="+mj-lt"/>
                <a:cs typeface="Tahoma"/>
              </a:rPr>
              <a:t> provide</a:t>
            </a:r>
            <a:r>
              <a:rPr sz="2082" kern="0" spc="-91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you </a:t>
            </a:r>
            <a:r>
              <a:rPr sz="2082" kern="0" spc="-52" dirty="0">
                <a:solidFill>
                  <a:sysClr val="windowText" lastClr="000000"/>
                </a:solidFill>
                <a:latin typeface="+mj-lt"/>
                <a:cs typeface="Tahoma"/>
              </a:rPr>
              <a:t>with</a:t>
            </a:r>
            <a:r>
              <a:rPr sz="2082" kern="0" spc="-124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quick</a:t>
            </a:r>
            <a:r>
              <a:rPr sz="2082" kern="0" spc="7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and</a:t>
            </a:r>
            <a:r>
              <a:rPr sz="2082" kern="0" spc="-78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simple</a:t>
            </a:r>
            <a:r>
              <a:rPr sz="2082" kern="0" spc="-91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visual</a:t>
            </a:r>
            <a:r>
              <a:rPr sz="2082" kern="0" spc="33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insights</a:t>
            </a:r>
            <a:r>
              <a:rPr sz="2082" kern="0" spc="-72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spc="-65" dirty="0">
                <a:solidFill>
                  <a:sysClr val="windowText" lastClr="000000"/>
                </a:solidFill>
                <a:latin typeface="+mj-lt"/>
                <a:cs typeface="Tahoma"/>
              </a:rPr>
              <a:t>that</a:t>
            </a:r>
            <a:r>
              <a:rPr sz="2082" kern="0" spc="-91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can</a:t>
            </a:r>
            <a:r>
              <a:rPr sz="2082" kern="0" spc="7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lead</a:t>
            </a:r>
            <a:r>
              <a:rPr sz="2082" kern="0" spc="-78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spc="-26" dirty="0">
                <a:solidFill>
                  <a:sysClr val="windowText" lastClr="000000"/>
                </a:solidFill>
                <a:latin typeface="+mj-lt"/>
                <a:cs typeface="Tahoma"/>
              </a:rPr>
              <a:t>to</a:t>
            </a:r>
            <a:r>
              <a:rPr sz="2082" kern="0" spc="-124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spc="-26" dirty="0">
                <a:solidFill>
                  <a:sysClr val="windowText" lastClr="000000"/>
                </a:solidFill>
                <a:latin typeface="+mj-lt"/>
                <a:cs typeface="Tahoma"/>
              </a:rPr>
              <a:t>more </a:t>
            </a:r>
            <a:r>
              <a:rPr sz="2082" kern="0" spc="-52" dirty="0">
                <a:solidFill>
                  <a:sysClr val="windowText" lastClr="000000"/>
                </a:solidFill>
                <a:latin typeface="+mj-lt"/>
                <a:cs typeface="Tahoma"/>
              </a:rPr>
              <a:t>in-</a:t>
            </a:r>
            <a:r>
              <a:rPr sz="2082" kern="0" dirty="0">
                <a:solidFill>
                  <a:sysClr val="windowText" lastClr="000000"/>
                </a:solidFill>
                <a:latin typeface="+mj-lt"/>
                <a:cs typeface="Tahoma"/>
              </a:rPr>
              <a:t>depth</a:t>
            </a:r>
            <a:r>
              <a:rPr sz="2082" kern="0" spc="-137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082" kern="0" spc="-13" dirty="0">
                <a:solidFill>
                  <a:sysClr val="windowText" lastClr="000000"/>
                </a:solidFill>
                <a:latin typeface="+mj-lt"/>
                <a:cs typeface="Tahoma"/>
              </a:rPr>
              <a:t>analyses.</a:t>
            </a:r>
            <a:endParaRPr sz="2082" kern="0" dirty="0">
              <a:solidFill>
                <a:sysClr val="windowText" lastClr="000000"/>
              </a:solidFill>
              <a:latin typeface="+mj-lt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004" y="4377486"/>
            <a:ext cx="2422609" cy="819344"/>
          </a:xfrm>
          <a:prstGeom prst="rect">
            <a:avLst/>
          </a:prstGeom>
        </p:spPr>
        <p:txBody>
          <a:bodyPr vert="horz" wrap="square" lIns="0" tIns="18178" rIns="0" bIns="0" rtlCol="0">
            <a:spAutoFit/>
          </a:bodyPr>
          <a:lstStyle/>
          <a:p>
            <a:pPr marL="16525" defTabSz="1189817">
              <a:spcBef>
                <a:spcPts val="143"/>
              </a:spcBef>
              <a:tabLst>
                <a:tab pos="1741760" algn="l"/>
              </a:tabLst>
            </a:pPr>
            <a:r>
              <a:rPr sz="3123" i="1" kern="0" spc="-13" dirty="0">
                <a:solidFill>
                  <a:sysClr val="windowText" lastClr="000000"/>
                </a:solidFill>
                <a:latin typeface="Arial"/>
                <a:cs typeface="Arial"/>
              </a:rPr>
              <a:t>Example</a:t>
            </a:r>
            <a:r>
              <a:rPr sz="3123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5205" i="1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→</a:t>
            </a:r>
            <a:endParaRPr sz="520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5396" y="955823"/>
            <a:ext cx="11073604" cy="5564895"/>
            <a:chOff x="313943" y="734567"/>
            <a:chExt cx="8510270" cy="4276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943" y="734567"/>
              <a:ext cx="8510016" cy="37398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2999" y="3017519"/>
              <a:ext cx="3541776" cy="19933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3581" y="-22045"/>
            <a:ext cx="9815203" cy="633909"/>
          </a:xfrm>
          <a:prstGeom prst="rect">
            <a:avLst/>
          </a:prstGeom>
        </p:spPr>
        <p:txBody>
          <a:bodyPr vert="horz" wrap="square" lIns="0" tIns="18178" rIns="0" bIns="0" rtlCol="0">
            <a:spAutoFit/>
          </a:bodyPr>
          <a:lstStyle/>
          <a:p>
            <a:pPr marL="16525">
              <a:spcBef>
                <a:spcPts val="143"/>
              </a:spcBef>
            </a:pPr>
            <a:r>
              <a:rPr sz="4000" b="1" i="0" dirty="0">
                <a:latin typeface="+mj-lt"/>
              </a:rPr>
              <a:t>Applying</a:t>
            </a:r>
            <a:r>
              <a:rPr sz="4000" b="1" i="0" spc="-156" dirty="0">
                <a:latin typeface="+mj-lt"/>
              </a:rPr>
              <a:t> </a:t>
            </a:r>
            <a:r>
              <a:rPr sz="4000" b="1" dirty="0">
                <a:latin typeface="+mj-lt"/>
              </a:rPr>
              <a:t>WordCloud</a:t>
            </a:r>
            <a:r>
              <a:rPr sz="4000" b="1" spc="-148" dirty="0">
                <a:latin typeface="+mj-lt"/>
              </a:rPr>
              <a:t> </a:t>
            </a:r>
            <a:r>
              <a:rPr sz="4000" b="1" i="0" dirty="0">
                <a:latin typeface="+mj-lt"/>
              </a:rPr>
              <a:t>on</a:t>
            </a:r>
            <a:r>
              <a:rPr sz="4000" b="1" i="0" spc="-85" dirty="0">
                <a:latin typeface="+mj-lt"/>
              </a:rPr>
              <a:t> </a:t>
            </a:r>
            <a:r>
              <a:rPr sz="4000" b="1" i="0" spc="-13" dirty="0">
                <a:latin typeface="+mj-lt"/>
              </a:rPr>
              <a:t>Title</a:t>
            </a:r>
            <a:endParaRPr sz="4000" b="1" dirty="0">
              <a:latin typeface="+mj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2972" y="1061141"/>
            <a:ext cx="4287489" cy="2358718"/>
          </a:xfrm>
          <a:prstGeom prst="rect">
            <a:avLst/>
          </a:prstGeom>
        </p:spPr>
        <p:txBody>
          <a:bodyPr vert="horz" wrap="square" lIns="0" tIns="63622" rIns="0" bIns="0" rtlCol="0">
            <a:spAutoFit/>
          </a:bodyPr>
          <a:lstStyle/>
          <a:p>
            <a:pPr marL="16525" defTabSz="1189817">
              <a:spcBef>
                <a:spcPts val="501"/>
              </a:spcBef>
            </a:pPr>
            <a:r>
              <a:rPr sz="1822" i="1" kern="0" dirty="0">
                <a:solidFill>
                  <a:sysClr val="windowText" lastClr="000000"/>
                </a:solidFill>
                <a:latin typeface="+mj-lt"/>
                <a:cs typeface="Arial"/>
              </a:rPr>
              <a:t>Most</a:t>
            </a:r>
            <a:r>
              <a:rPr sz="1822" i="1" kern="0" spc="-91" dirty="0">
                <a:solidFill>
                  <a:sysClr val="windowText" lastClr="000000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ysClr val="windowText" lastClr="000000"/>
                </a:solidFill>
                <a:latin typeface="+mj-lt"/>
                <a:cs typeface="Arial"/>
              </a:rPr>
              <a:t>occurred</a:t>
            </a:r>
            <a:r>
              <a:rPr sz="1822" i="1" kern="0" spc="-72" dirty="0">
                <a:solidFill>
                  <a:sysClr val="windowText" lastClr="000000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ysClr val="windowText" lastClr="000000"/>
                </a:solidFill>
                <a:latin typeface="+mj-lt"/>
                <a:cs typeface="Arial"/>
              </a:rPr>
              <a:t>words</a:t>
            </a:r>
            <a:r>
              <a:rPr sz="1822" i="1" kern="0" spc="26" dirty="0">
                <a:solidFill>
                  <a:sysClr val="windowText" lastClr="000000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ysClr val="windowText" lastClr="000000"/>
                </a:solidFill>
                <a:latin typeface="+mj-lt"/>
                <a:cs typeface="Arial"/>
              </a:rPr>
              <a:t>present</a:t>
            </a:r>
            <a:r>
              <a:rPr sz="1822" i="1" kern="0" spc="-98" dirty="0">
                <a:solidFill>
                  <a:sysClr val="windowText" lastClr="000000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ysClr val="windowText" lastClr="000000"/>
                </a:solidFill>
                <a:latin typeface="+mj-lt"/>
                <a:cs typeface="Arial"/>
              </a:rPr>
              <a:t>in</a:t>
            </a:r>
            <a:r>
              <a:rPr sz="1822" i="1" kern="0" spc="-59" dirty="0">
                <a:solidFill>
                  <a:sysClr val="windowText" lastClr="000000"/>
                </a:solidFill>
                <a:latin typeface="+mj-lt"/>
                <a:cs typeface="Arial"/>
              </a:rPr>
              <a:t> </a:t>
            </a:r>
            <a:r>
              <a:rPr sz="1822" b="1" i="1" kern="0" dirty="0">
                <a:solidFill>
                  <a:sysClr val="windowText" lastClr="000000"/>
                </a:solidFill>
                <a:latin typeface="+mj-lt"/>
                <a:cs typeface="Arial"/>
              </a:rPr>
              <a:t>Title</a:t>
            </a:r>
            <a:r>
              <a:rPr sz="1822" b="1" i="1" kern="0" spc="-98" dirty="0">
                <a:solidFill>
                  <a:sysClr val="windowText" lastClr="000000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ysClr val="windowText" lastClr="000000"/>
                </a:solidFill>
                <a:latin typeface="+mj-lt"/>
                <a:cs typeface="Arial"/>
              </a:rPr>
              <a:t>are:-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1055137" indent="-463533" defTabSz="1189817">
              <a:spcBef>
                <a:spcPts val="377"/>
              </a:spcBef>
              <a:buFont typeface="Tahoma"/>
              <a:buChar char="●"/>
              <a:tabLst>
                <a:tab pos="1055137" algn="l"/>
              </a:tabLst>
            </a:pPr>
            <a:r>
              <a:rPr sz="1822" b="1" i="1" kern="0" spc="-26" dirty="0">
                <a:solidFill>
                  <a:sysClr val="windowText" lastClr="000000"/>
                </a:solidFill>
                <a:latin typeface="+mj-lt"/>
                <a:cs typeface="Arial"/>
              </a:rPr>
              <a:t>Love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1055137" indent="-463533" defTabSz="1189817">
              <a:buFont typeface="Tahoma"/>
              <a:buChar char="●"/>
              <a:tabLst>
                <a:tab pos="1055137" algn="l"/>
              </a:tabLst>
            </a:pPr>
            <a:r>
              <a:rPr sz="1822" b="1" i="1" kern="0" spc="-33" dirty="0">
                <a:solidFill>
                  <a:sysClr val="windowText" lastClr="000000"/>
                </a:solidFill>
                <a:latin typeface="+mj-lt"/>
                <a:cs typeface="Arial"/>
              </a:rPr>
              <a:t>Man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1055137" indent="-463533" defTabSz="1189817">
              <a:buFont typeface="Tahoma"/>
              <a:buChar char="●"/>
              <a:tabLst>
                <a:tab pos="1055137" algn="l"/>
              </a:tabLst>
            </a:pPr>
            <a:r>
              <a:rPr sz="1822" b="1" i="1" kern="0" spc="-13" dirty="0">
                <a:solidFill>
                  <a:sysClr val="windowText" lastClr="000000"/>
                </a:solidFill>
                <a:latin typeface="+mj-lt"/>
                <a:cs typeface="Arial"/>
              </a:rPr>
              <a:t>World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1055137" indent="-463533" defTabSz="1189817">
              <a:spcBef>
                <a:spcPts val="7"/>
              </a:spcBef>
              <a:buFont typeface="Tahoma"/>
              <a:buChar char="●"/>
              <a:tabLst>
                <a:tab pos="1055137" algn="l"/>
              </a:tabLst>
            </a:pPr>
            <a:r>
              <a:rPr sz="1822" b="1" i="1" kern="0" spc="-13" dirty="0">
                <a:solidFill>
                  <a:sysClr val="windowText" lastClr="000000"/>
                </a:solidFill>
                <a:latin typeface="+mj-lt"/>
                <a:cs typeface="Arial"/>
              </a:rPr>
              <a:t>Story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1055137" indent="-463533" defTabSz="1189817">
              <a:buFont typeface="Tahoma"/>
              <a:buChar char="●"/>
              <a:tabLst>
                <a:tab pos="1055137" algn="l"/>
              </a:tabLst>
            </a:pPr>
            <a:r>
              <a:rPr sz="1822" b="1" i="1" kern="0" spc="-13" dirty="0">
                <a:solidFill>
                  <a:sysClr val="windowText" lastClr="000000"/>
                </a:solidFill>
                <a:latin typeface="+mj-lt"/>
                <a:cs typeface="Arial"/>
              </a:rPr>
              <a:t>Christmas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1055137" indent="-463533" defTabSz="1189817">
              <a:buFont typeface="Tahoma"/>
              <a:buChar char="●"/>
              <a:tabLst>
                <a:tab pos="1055137" algn="l"/>
              </a:tabLst>
            </a:pPr>
            <a:r>
              <a:rPr sz="1822" b="1" i="1" kern="0" spc="-26" dirty="0">
                <a:solidFill>
                  <a:sysClr val="windowText" lastClr="000000"/>
                </a:solidFill>
                <a:latin typeface="+mj-lt"/>
                <a:cs typeface="Arial"/>
              </a:rPr>
              <a:t>Girl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1055137" indent="-463533" defTabSz="1189817">
              <a:buFont typeface="Tahoma"/>
              <a:buChar char="●"/>
              <a:tabLst>
                <a:tab pos="1055137" algn="l"/>
              </a:tabLst>
            </a:pPr>
            <a:r>
              <a:rPr sz="1822" b="1" i="1" kern="0" spc="-33" dirty="0">
                <a:solidFill>
                  <a:sysClr val="windowText" lastClr="000000"/>
                </a:solidFill>
                <a:latin typeface="+mj-lt"/>
                <a:cs typeface="Arial"/>
              </a:rPr>
              <a:t>Day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6342" y="4353259"/>
            <a:ext cx="989039" cy="650705"/>
          </a:xfrm>
          <a:prstGeom prst="rect">
            <a:avLst/>
          </a:prstGeom>
        </p:spPr>
        <p:txBody>
          <a:bodyPr vert="horz" wrap="square" lIns="0" tIns="14047" rIns="0" bIns="0" rtlCol="0">
            <a:spAutoFit/>
          </a:bodyPr>
          <a:lstStyle/>
          <a:p>
            <a:pPr marL="16525" marR="6610" indent="-12394" algn="ctr" defTabSz="1189817">
              <a:lnSpc>
                <a:spcPct val="101899"/>
              </a:lnSpc>
              <a:spcBef>
                <a:spcPts val="111"/>
              </a:spcBef>
            </a:pPr>
            <a:r>
              <a:rPr sz="1301" kern="0" spc="-33" dirty="0">
                <a:solidFill>
                  <a:sysClr val="windowText" lastClr="000000"/>
                </a:solidFill>
                <a:latin typeface="Tahoma"/>
                <a:cs typeface="Tahoma"/>
              </a:rPr>
              <a:t>Why </a:t>
            </a:r>
            <a:r>
              <a:rPr sz="1561" b="1" kern="0" spc="-26" dirty="0">
                <a:solidFill>
                  <a:sysClr val="windowText" lastClr="000000"/>
                </a:solidFill>
                <a:latin typeface="Arial"/>
                <a:cs typeface="Arial"/>
              </a:rPr>
              <a:t>Christmas </a:t>
            </a:r>
            <a:r>
              <a:rPr sz="1301" kern="0" dirty="0">
                <a:solidFill>
                  <a:sysClr val="windowText" lastClr="000000"/>
                </a:solidFill>
                <a:latin typeface="Tahoma"/>
                <a:cs typeface="Tahoma"/>
              </a:rPr>
              <a:t>occurred</a:t>
            </a:r>
            <a:r>
              <a:rPr sz="1301" kern="0" spc="-52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301" kern="0" spc="-65" dirty="0">
                <a:solidFill>
                  <a:sysClr val="windowText" lastClr="000000"/>
                </a:solidFill>
                <a:latin typeface="Tahoma"/>
                <a:cs typeface="Tahoma"/>
              </a:rPr>
              <a:t>?</a:t>
            </a:r>
            <a:endParaRPr sz="1301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5196" y="182438"/>
            <a:ext cx="11545402" cy="5671483"/>
            <a:chOff x="152400" y="140207"/>
            <a:chExt cx="8872855" cy="4358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749807"/>
              <a:ext cx="8747760" cy="37490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8200" y="140207"/>
              <a:ext cx="566927" cy="6370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8308" y="-30304"/>
            <a:ext cx="15561457" cy="631405"/>
          </a:xfrm>
          <a:prstGeom prst="rect">
            <a:avLst/>
          </a:prstGeom>
        </p:spPr>
        <p:txBody>
          <a:bodyPr vert="horz" wrap="square" lIns="0" tIns="15699" rIns="0" bIns="0" rtlCol="0">
            <a:spAutoFit/>
          </a:bodyPr>
          <a:lstStyle/>
          <a:p>
            <a:pPr marL="480884">
              <a:spcBef>
                <a:spcPts val="124"/>
              </a:spcBef>
            </a:pPr>
            <a:r>
              <a:rPr sz="4000" b="1" i="0" dirty="0">
                <a:latin typeface="+mj-lt"/>
                <a:cs typeface="Arial"/>
              </a:rPr>
              <a:t>Barplot</a:t>
            </a:r>
            <a:r>
              <a:rPr sz="4000" b="1" i="0" spc="-156" dirty="0">
                <a:latin typeface="+mj-lt"/>
                <a:cs typeface="Arial"/>
              </a:rPr>
              <a:t> </a:t>
            </a:r>
            <a:r>
              <a:rPr sz="4000" b="1" i="0" dirty="0">
                <a:latin typeface="+mj-lt"/>
                <a:cs typeface="Arial"/>
              </a:rPr>
              <a:t>based</a:t>
            </a:r>
            <a:r>
              <a:rPr sz="4000" b="1" i="0" spc="-143" dirty="0">
                <a:latin typeface="+mj-lt"/>
                <a:cs typeface="Arial"/>
              </a:rPr>
              <a:t> </a:t>
            </a:r>
            <a:r>
              <a:rPr sz="4000" b="1" i="0" dirty="0">
                <a:latin typeface="+mj-lt"/>
                <a:cs typeface="Arial"/>
              </a:rPr>
              <a:t>on</a:t>
            </a:r>
            <a:r>
              <a:rPr sz="4000" b="1" i="0" spc="-130" dirty="0">
                <a:latin typeface="+mj-lt"/>
                <a:cs typeface="Arial"/>
              </a:rPr>
              <a:t> </a:t>
            </a:r>
            <a:r>
              <a:rPr sz="4000" b="1" i="0" dirty="0">
                <a:latin typeface="+mj-lt"/>
                <a:cs typeface="Arial"/>
              </a:rPr>
              <a:t>release</a:t>
            </a:r>
            <a:r>
              <a:rPr sz="4000" b="1" i="0" spc="-176" dirty="0">
                <a:latin typeface="+mj-lt"/>
                <a:cs typeface="Arial"/>
              </a:rPr>
              <a:t> </a:t>
            </a:r>
            <a:r>
              <a:rPr sz="4000" b="1" i="0" spc="-13" dirty="0">
                <a:latin typeface="+mj-lt"/>
                <a:cs typeface="Arial"/>
              </a:rPr>
              <a:t>month</a:t>
            </a:r>
            <a:endParaRPr sz="4000" b="1" i="0" dirty="0">
              <a:latin typeface="+mj-lt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848" y="6078931"/>
            <a:ext cx="9586327" cy="477069"/>
          </a:xfrm>
          <a:prstGeom prst="rect">
            <a:avLst/>
          </a:prstGeom>
        </p:spPr>
        <p:txBody>
          <a:bodyPr vert="horz" wrap="square" lIns="0" tIns="16525" rIns="0" bIns="0" rtlCol="0">
            <a:spAutoFit/>
          </a:bodyPr>
          <a:lstStyle/>
          <a:p>
            <a:pPr marL="16525" defTabSz="1189817">
              <a:spcBef>
                <a:spcPts val="130"/>
              </a:spcBef>
            </a:pP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We</a:t>
            </a:r>
            <a:r>
              <a:rPr sz="1496" i="1" kern="0" spc="-13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can</a:t>
            </a:r>
            <a:r>
              <a:rPr sz="1496" i="1" kern="0" spc="-26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say</a:t>
            </a:r>
            <a:r>
              <a:rPr sz="1496" i="1" kern="0" spc="-65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that</a:t>
            </a:r>
            <a:r>
              <a:rPr sz="1496" i="1" kern="0" spc="-13" dirty="0">
                <a:solidFill>
                  <a:sysClr val="windowText" lastClr="000000"/>
                </a:solidFill>
                <a:latin typeface="+mj-lt"/>
                <a:cs typeface="Times New Roman"/>
              </a:rPr>
              <a:t> December</a:t>
            </a:r>
            <a:r>
              <a:rPr sz="1496" i="1" kern="0" spc="-46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is</a:t>
            </a:r>
            <a:r>
              <a:rPr sz="1496" i="1" kern="0" spc="-20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the</a:t>
            </a:r>
            <a:r>
              <a:rPr sz="1496" i="1" kern="0" spc="-39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holiday</a:t>
            </a:r>
            <a:r>
              <a:rPr sz="1496" i="1" kern="0" spc="-7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season</a:t>
            </a:r>
            <a:r>
              <a:rPr sz="1496" i="1" kern="0" spc="-26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and</a:t>
            </a:r>
            <a:r>
              <a:rPr sz="1496" i="1" kern="0" spc="-33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it</a:t>
            </a:r>
            <a:r>
              <a:rPr sz="1496" i="1" kern="0" spc="-39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also</a:t>
            </a:r>
            <a:r>
              <a:rPr sz="1496" i="1" kern="0" spc="-26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has</a:t>
            </a:r>
            <a:r>
              <a:rPr sz="1496" i="1" kern="0" spc="-20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Christmas,</a:t>
            </a:r>
            <a:r>
              <a:rPr sz="1496" i="1" kern="0" spc="-52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so</a:t>
            </a:r>
            <a:r>
              <a:rPr sz="1496" i="1" kern="0" spc="-26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in</a:t>
            </a:r>
            <a:r>
              <a:rPr sz="1496" i="1" kern="0" spc="-26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that</a:t>
            </a:r>
            <a:r>
              <a:rPr sz="1496" i="1" kern="0" spc="-39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month</a:t>
            </a:r>
            <a:r>
              <a:rPr sz="1496" i="1" kern="0" spc="-26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most</a:t>
            </a:r>
            <a:r>
              <a:rPr sz="1496" i="1" kern="0" spc="-65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of</a:t>
            </a:r>
            <a:r>
              <a:rPr sz="1496" i="1" kern="0" spc="-39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the</a:t>
            </a:r>
            <a:r>
              <a:rPr sz="1496" i="1" kern="0" spc="-39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content</a:t>
            </a:r>
            <a:r>
              <a:rPr sz="1496" i="1" kern="0" spc="-33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dirty="0">
                <a:solidFill>
                  <a:sysClr val="windowText" lastClr="000000"/>
                </a:solidFill>
                <a:latin typeface="+mj-lt"/>
                <a:cs typeface="Times New Roman"/>
              </a:rPr>
              <a:t>got</a:t>
            </a:r>
            <a:r>
              <a:rPr sz="1496" i="1" kern="0" spc="-39" dirty="0">
                <a:solidFill>
                  <a:sysClr val="windowText" lastClr="000000"/>
                </a:solidFill>
                <a:latin typeface="+mj-lt"/>
                <a:cs typeface="Times New Roman"/>
              </a:rPr>
              <a:t> </a:t>
            </a:r>
            <a:r>
              <a:rPr sz="1496" i="1" kern="0" spc="-13" dirty="0">
                <a:solidFill>
                  <a:sysClr val="windowText" lastClr="000000"/>
                </a:solidFill>
                <a:latin typeface="+mj-lt"/>
                <a:cs typeface="Times New Roman"/>
              </a:rPr>
              <a:t>uploaded.</a:t>
            </a:r>
            <a:endParaRPr sz="1496" kern="0" dirty="0">
              <a:solidFill>
                <a:sysClr val="windowText" lastClr="000000"/>
              </a:solidFill>
              <a:latin typeface="+mj-lt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644A-F4B6-587A-5B78-69082008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+mn-lt"/>
                <a:cs typeface="Arial"/>
              </a:rPr>
              <a:t>Table</a:t>
            </a:r>
            <a:r>
              <a:rPr lang="en-IN" sz="4000" b="1" spc="-35" dirty="0">
                <a:solidFill>
                  <a:srgbClr val="C00000"/>
                </a:solidFill>
                <a:latin typeface="+mn-lt"/>
                <a:cs typeface="Arial"/>
              </a:rPr>
              <a:t> </a:t>
            </a:r>
            <a:r>
              <a:rPr lang="en-IN" sz="4000" b="1" dirty="0">
                <a:solidFill>
                  <a:srgbClr val="C00000"/>
                </a:solidFill>
                <a:latin typeface="+mn-lt"/>
                <a:cs typeface="Arial"/>
              </a:rPr>
              <a:t>Of</a:t>
            </a:r>
            <a:r>
              <a:rPr lang="en-IN" sz="4000" b="1" spc="-110" dirty="0">
                <a:solidFill>
                  <a:srgbClr val="C00000"/>
                </a:solidFill>
                <a:latin typeface="+mn-lt"/>
                <a:cs typeface="Arial"/>
              </a:rPr>
              <a:t> </a:t>
            </a:r>
            <a:r>
              <a:rPr lang="en-IN" sz="4000" b="1" spc="-10" dirty="0">
                <a:solidFill>
                  <a:srgbClr val="C00000"/>
                </a:solidFill>
                <a:latin typeface="+mn-lt"/>
                <a:cs typeface="Arial"/>
              </a:rPr>
              <a:t>Contents</a:t>
            </a:r>
            <a:endParaRPr lang="en-IN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147C7-F16A-8B8D-63B1-E1793F0E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2580" indent="-30988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22580" algn="l"/>
              </a:tabLst>
            </a:pPr>
            <a:r>
              <a:rPr lang="en-US" sz="2800" b="1" dirty="0">
                <a:solidFill>
                  <a:srgbClr val="124F5C"/>
                </a:solidFill>
                <a:cs typeface="Tahoma"/>
              </a:rPr>
              <a:t>Defining</a:t>
            </a:r>
            <a:r>
              <a:rPr lang="en-US" sz="2800" b="1" spc="-140" dirty="0">
                <a:solidFill>
                  <a:srgbClr val="124F5C"/>
                </a:solidFill>
                <a:cs typeface="Tahoma"/>
              </a:rPr>
              <a:t> </a:t>
            </a:r>
            <a:r>
              <a:rPr lang="en-US" sz="2800" b="1" dirty="0">
                <a:solidFill>
                  <a:srgbClr val="124F5C"/>
                </a:solidFill>
                <a:cs typeface="Tahoma"/>
              </a:rPr>
              <a:t>problem</a:t>
            </a:r>
            <a:r>
              <a:rPr lang="en-US" sz="2800" b="1" spc="-140" dirty="0">
                <a:solidFill>
                  <a:srgbClr val="124F5C"/>
                </a:solidFill>
                <a:cs typeface="Tahoma"/>
              </a:rPr>
              <a:t> </a:t>
            </a:r>
            <a:r>
              <a:rPr lang="en-US" sz="2800" b="1" spc="-10" dirty="0">
                <a:solidFill>
                  <a:srgbClr val="124F5C"/>
                </a:solidFill>
                <a:cs typeface="Tahoma"/>
              </a:rPr>
              <a:t>statement</a:t>
            </a:r>
            <a:endParaRPr lang="en-US" sz="2800" dirty="0">
              <a:cs typeface="Tahoma"/>
            </a:endParaRPr>
          </a:p>
          <a:p>
            <a:pPr marL="322580" indent="-30988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22580" algn="l"/>
              </a:tabLst>
            </a:pPr>
            <a:r>
              <a:rPr lang="en-US" sz="2800" b="1" dirty="0">
                <a:solidFill>
                  <a:srgbClr val="124F5C"/>
                </a:solidFill>
                <a:cs typeface="Tahoma"/>
              </a:rPr>
              <a:t>Data</a:t>
            </a:r>
            <a:r>
              <a:rPr lang="en-US" sz="2800" b="1" spc="-80" dirty="0">
                <a:solidFill>
                  <a:srgbClr val="124F5C"/>
                </a:solidFill>
                <a:cs typeface="Tahoma"/>
              </a:rPr>
              <a:t> </a:t>
            </a:r>
            <a:r>
              <a:rPr lang="en-US" sz="2800" b="1" dirty="0">
                <a:solidFill>
                  <a:srgbClr val="124F5C"/>
                </a:solidFill>
                <a:cs typeface="Tahoma"/>
              </a:rPr>
              <a:t>Cleaning</a:t>
            </a:r>
            <a:r>
              <a:rPr lang="en-US" sz="2800" b="1" spc="-70" dirty="0">
                <a:solidFill>
                  <a:srgbClr val="124F5C"/>
                </a:solidFill>
                <a:cs typeface="Tahoma"/>
              </a:rPr>
              <a:t> </a:t>
            </a:r>
            <a:r>
              <a:rPr lang="en-US" sz="2800" b="1" dirty="0">
                <a:solidFill>
                  <a:srgbClr val="124F5C"/>
                </a:solidFill>
                <a:cs typeface="Tahoma"/>
              </a:rPr>
              <a:t>&amp;</a:t>
            </a:r>
            <a:r>
              <a:rPr lang="en-US" sz="2800" b="1" spc="-85" dirty="0">
                <a:solidFill>
                  <a:srgbClr val="124F5C"/>
                </a:solidFill>
                <a:cs typeface="Tahoma"/>
              </a:rPr>
              <a:t> </a:t>
            </a:r>
            <a:r>
              <a:rPr lang="en-US" sz="2800" b="1" spc="-10" dirty="0">
                <a:solidFill>
                  <a:srgbClr val="124F5C"/>
                </a:solidFill>
                <a:cs typeface="Tahoma"/>
              </a:rPr>
              <a:t>visualization</a:t>
            </a:r>
            <a:endParaRPr lang="en-US" sz="2800" dirty="0">
              <a:cs typeface="Tahoma"/>
            </a:endParaRPr>
          </a:p>
          <a:p>
            <a:pPr marL="323215" indent="-310515">
              <a:lnSpc>
                <a:spcPct val="100000"/>
              </a:lnSpc>
              <a:spcBef>
                <a:spcPts val="695"/>
              </a:spcBef>
              <a:buAutoNum type="arabicPeriod" startAt="4"/>
              <a:tabLst>
                <a:tab pos="323215" algn="l"/>
              </a:tabLst>
            </a:pPr>
            <a:r>
              <a:rPr lang="en-US" sz="2800" b="1" dirty="0">
                <a:solidFill>
                  <a:srgbClr val="124F5C"/>
                </a:solidFill>
                <a:cs typeface="Tahoma"/>
              </a:rPr>
              <a:t>Data</a:t>
            </a:r>
            <a:r>
              <a:rPr lang="en-US" sz="2800" b="1" spc="-65" dirty="0">
                <a:solidFill>
                  <a:srgbClr val="124F5C"/>
                </a:solidFill>
                <a:cs typeface="Tahoma"/>
              </a:rPr>
              <a:t> </a:t>
            </a:r>
            <a:r>
              <a:rPr lang="en-US" sz="2800" b="1" spc="-20" dirty="0">
                <a:solidFill>
                  <a:srgbClr val="124F5C"/>
                </a:solidFill>
                <a:cs typeface="Tahoma"/>
              </a:rPr>
              <a:t>Pre-</a:t>
            </a:r>
            <a:r>
              <a:rPr lang="en-US" sz="2800" b="1" spc="-10" dirty="0">
                <a:solidFill>
                  <a:srgbClr val="124F5C"/>
                </a:solidFill>
                <a:cs typeface="Tahoma"/>
              </a:rPr>
              <a:t>processing</a:t>
            </a:r>
            <a:endParaRPr lang="en-US" sz="2800" dirty="0">
              <a:cs typeface="Tahoma"/>
            </a:endParaRPr>
          </a:p>
          <a:p>
            <a:pPr marL="323215" indent="-310515">
              <a:lnSpc>
                <a:spcPct val="100000"/>
              </a:lnSpc>
              <a:spcBef>
                <a:spcPts val="700"/>
              </a:spcBef>
              <a:buAutoNum type="arabicPeriod" startAt="4"/>
              <a:tabLst>
                <a:tab pos="323215" algn="l"/>
              </a:tabLst>
            </a:pPr>
            <a:r>
              <a:rPr lang="en-US" sz="2800" b="1" spc="-10" dirty="0">
                <a:solidFill>
                  <a:srgbClr val="124F5C"/>
                </a:solidFill>
                <a:cs typeface="Tahoma"/>
              </a:rPr>
              <a:t>Feature</a:t>
            </a:r>
            <a:r>
              <a:rPr lang="en-US" sz="2800" b="1" spc="-100" dirty="0">
                <a:solidFill>
                  <a:srgbClr val="124F5C"/>
                </a:solidFill>
                <a:cs typeface="Tahoma"/>
              </a:rPr>
              <a:t> </a:t>
            </a:r>
            <a:r>
              <a:rPr lang="en-US" sz="2800" b="1" spc="-10" dirty="0">
                <a:solidFill>
                  <a:srgbClr val="124F5C"/>
                </a:solidFill>
                <a:cs typeface="Tahoma"/>
              </a:rPr>
              <a:t>Selection</a:t>
            </a:r>
            <a:endParaRPr lang="en-US" sz="2800" dirty="0">
              <a:cs typeface="Tahoma"/>
            </a:endParaRPr>
          </a:p>
          <a:p>
            <a:pPr marL="322580" indent="-309880">
              <a:lnSpc>
                <a:spcPct val="100000"/>
              </a:lnSpc>
              <a:spcBef>
                <a:spcPts val="725"/>
              </a:spcBef>
              <a:buAutoNum type="arabicPeriod" startAt="4"/>
              <a:tabLst>
                <a:tab pos="322580" algn="l"/>
              </a:tabLst>
            </a:pPr>
            <a:r>
              <a:rPr lang="en-US" sz="2800" b="1" dirty="0">
                <a:solidFill>
                  <a:srgbClr val="124F5C"/>
                </a:solidFill>
                <a:cs typeface="Tahoma"/>
              </a:rPr>
              <a:t>Applying</a:t>
            </a:r>
            <a:r>
              <a:rPr lang="en-US" sz="2800" b="1" spc="-75" dirty="0">
                <a:solidFill>
                  <a:srgbClr val="124F5C"/>
                </a:solidFill>
                <a:cs typeface="Tahoma"/>
              </a:rPr>
              <a:t> </a:t>
            </a:r>
            <a:r>
              <a:rPr lang="en-US" sz="2800" b="1" dirty="0">
                <a:solidFill>
                  <a:srgbClr val="124F5C"/>
                </a:solidFill>
                <a:cs typeface="Tahoma"/>
              </a:rPr>
              <a:t>different</a:t>
            </a:r>
            <a:r>
              <a:rPr lang="en-US" sz="2800" b="1" spc="-105" dirty="0">
                <a:solidFill>
                  <a:srgbClr val="124F5C"/>
                </a:solidFill>
                <a:cs typeface="Tahoma"/>
              </a:rPr>
              <a:t> </a:t>
            </a:r>
            <a:r>
              <a:rPr lang="en-US" sz="2800" b="1" spc="-10" dirty="0">
                <a:solidFill>
                  <a:srgbClr val="124F5C"/>
                </a:solidFill>
                <a:cs typeface="Tahoma"/>
              </a:rPr>
              <a:t>clustering</a:t>
            </a:r>
            <a:r>
              <a:rPr lang="en-US" sz="2800" b="1" spc="-130" dirty="0">
                <a:solidFill>
                  <a:srgbClr val="124F5C"/>
                </a:solidFill>
                <a:cs typeface="Tahoma"/>
              </a:rPr>
              <a:t> </a:t>
            </a:r>
            <a:r>
              <a:rPr lang="en-US" sz="2800" b="1" spc="-10" dirty="0">
                <a:solidFill>
                  <a:srgbClr val="124F5C"/>
                </a:solidFill>
                <a:cs typeface="Tahoma"/>
              </a:rPr>
              <a:t>methods</a:t>
            </a:r>
            <a:endParaRPr lang="en-US" sz="2800" dirty="0">
              <a:cs typeface="Tahoma"/>
            </a:endParaRPr>
          </a:p>
          <a:p>
            <a:pPr marL="322580" indent="-309880">
              <a:lnSpc>
                <a:spcPct val="100000"/>
              </a:lnSpc>
              <a:spcBef>
                <a:spcPts val="695"/>
              </a:spcBef>
              <a:buAutoNum type="arabicPeriod" startAt="4"/>
              <a:tabLst>
                <a:tab pos="322580" algn="l"/>
              </a:tabLst>
            </a:pPr>
            <a:r>
              <a:rPr lang="en-US" sz="2800" b="1" dirty="0">
                <a:solidFill>
                  <a:srgbClr val="124F5C"/>
                </a:solidFill>
                <a:cs typeface="Tahoma"/>
              </a:rPr>
              <a:t>Applying</a:t>
            </a:r>
            <a:r>
              <a:rPr lang="en-US" sz="2800" b="1" spc="-135" dirty="0">
                <a:solidFill>
                  <a:srgbClr val="124F5C"/>
                </a:solidFill>
                <a:cs typeface="Tahoma"/>
              </a:rPr>
              <a:t> </a:t>
            </a:r>
            <a:r>
              <a:rPr lang="en-US" sz="2800" b="1" dirty="0">
                <a:solidFill>
                  <a:srgbClr val="124F5C"/>
                </a:solidFill>
                <a:cs typeface="Tahoma"/>
              </a:rPr>
              <a:t>Clustering</a:t>
            </a:r>
            <a:r>
              <a:rPr lang="en-US" sz="2800" b="1" spc="-140" dirty="0">
                <a:solidFill>
                  <a:srgbClr val="124F5C"/>
                </a:solidFill>
                <a:cs typeface="Tahoma"/>
              </a:rPr>
              <a:t> </a:t>
            </a:r>
            <a:r>
              <a:rPr lang="en-US" sz="2800" b="1" spc="-10" dirty="0">
                <a:solidFill>
                  <a:srgbClr val="124F5C"/>
                </a:solidFill>
                <a:cs typeface="Tahoma"/>
              </a:rPr>
              <a:t>Models</a:t>
            </a:r>
            <a:endParaRPr lang="en-US" sz="2800" dirty="0">
              <a:cs typeface="Tahoma"/>
            </a:endParaRPr>
          </a:p>
          <a:p>
            <a:pPr marL="323215" indent="-310515">
              <a:lnSpc>
                <a:spcPct val="100000"/>
              </a:lnSpc>
              <a:spcBef>
                <a:spcPts val="695"/>
              </a:spcBef>
              <a:buAutoNum type="arabicPeriod" startAt="4"/>
              <a:tabLst>
                <a:tab pos="323215" algn="l"/>
              </a:tabLst>
            </a:pPr>
            <a:r>
              <a:rPr lang="en-US" sz="2800" b="1" spc="-10" dirty="0">
                <a:solidFill>
                  <a:srgbClr val="124F5C"/>
                </a:solidFill>
                <a:cs typeface="Tahoma"/>
              </a:rPr>
              <a:t>Conclusion</a:t>
            </a:r>
            <a:endParaRPr lang="en-US" sz="2800" dirty="0">
              <a:cs typeface="Tahoma"/>
            </a:endParaRPr>
          </a:p>
          <a:p>
            <a:endParaRPr lang="en-IN" dirty="0"/>
          </a:p>
        </p:txBody>
      </p:sp>
      <p:pic>
        <p:nvPicPr>
          <p:cNvPr id="4" name="object 7">
            <a:extLst>
              <a:ext uri="{FF2B5EF4-FFF2-40B4-BE49-F238E27FC236}">
                <a16:creationId xmlns:a16="http://schemas.microsoft.com/office/drawing/2014/main" id="{BA5568ED-F3D2-9524-E987-C7EB68D6A9B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6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2179" y="920127"/>
            <a:ext cx="2034595" cy="37677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195" y="1423819"/>
            <a:ext cx="11473847" cy="46085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454" y="166611"/>
            <a:ext cx="10639815" cy="601741"/>
          </a:xfrm>
          <a:prstGeom prst="rect">
            <a:avLst/>
          </a:prstGeom>
        </p:spPr>
        <p:txBody>
          <a:bodyPr vert="horz" wrap="square" lIns="0" tIns="108241" rIns="0" bIns="0" rtlCol="0">
            <a:spAutoFit/>
          </a:bodyPr>
          <a:lstStyle/>
          <a:p>
            <a:pPr marL="16525">
              <a:spcBef>
                <a:spcPts val="852"/>
              </a:spcBef>
            </a:pPr>
            <a:r>
              <a:rPr sz="3200" b="1" i="0" dirty="0">
                <a:solidFill>
                  <a:srgbClr val="C00000"/>
                </a:solidFill>
                <a:latin typeface="+mj-lt"/>
                <a:cs typeface="Comic Sans MS"/>
              </a:rPr>
              <a:t>Before</a:t>
            </a:r>
            <a:r>
              <a:rPr sz="3200" b="1" i="0" spc="-91" dirty="0">
                <a:solidFill>
                  <a:srgbClr val="C00000"/>
                </a:solidFill>
                <a:latin typeface="+mj-lt"/>
                <a:cs typeface="Comic Sans MS"/>
              </a:rPr>
              <a:t> </a:t>
            </a:r>
            <a:r>
              <a:rPr sz="3200" b="1" i="0" dirty="0">
                <a:solidFill>
                  <a:srgbClr val="C00000"/>
                </a:solidFill>
                <a:latin typeface="+mj-lt"/>
                <a:cs typeface="Comic Sans MS"/>
              </a:rPr>
              <a:t>&amp;</a:t>
            </a:r>
            <a:r>
              <a:rPr sz="3200" b="1" i="0" spc="-72" dirty="0">
                <a:solidFill>
                  <a:srgbClr val="C00000"/>
                </a:solidFill>
                <a:latin typeface="+mj-lt"/>
                <a:cs typeface="Comic Sans MS"/>
              </a:rPr>
              <a:t> </a:t>
            </a:r>
            <a:r>
              <a:rPr sz="3200" b="1" i="0" dirty="0">
                <a:solidFill>
                  <a:srgbClr val="C00000"/>
                </a:solidFill>
                <a:latin typeface="+mj-lt"/>
                <a:cs typeface="Comic Sans MS"/>
              </a:rPr>
              <a:t>After</a:t>
            </a:r>
            <a:r>
              <a:rPr sz="3200" b="1" i="0" spc="202" dirty="0">
                <a:solidFill>
                  <a:srgbClr val="C00000"/>
                </a:solidFill>
                <a:latin typeface="+mj-lt"/>
                <a:cs typeface="Comic Sans MS"/>
              </a:rPr>
              <a:t> </a:t>
            </a:r>
            <a:r>
              <a:rPr sz="3200" b="1" i="0" dirty="0">
                <a:solidFill>
                  <a:srgbClr val="C00000"/>
                </a:solidFill>
                <a:latin typeface="+mj-lt"/>
                <a:cs typeface="Comic Sans MS"/>
              </a:rPr>
              <a:t>Stemming</a:t>
            </a:r>
            <a:r>
              <a:rPr sz="3200" b="1" i="0" spc="-117" dirty="0">
                <a:solidFill>
                  <a:srgbClr val="C00000"/>
                </a:solidFill>
                <a:latin typeface="+mj-lt"/>
                <a:cs typeface="Comic Sans MS"/>
              </a:rPr>
              <a:t> </a:t>
            </a:r>
            <a:r>
              <a:rPr sz="3200" b="1" i="0" dirty="0">
                <a:solidFill>
                  <a:srgbClr val="C00000"/>
                </a:solidFill>
                <a:latin typeface="+mj-lt"/>
                <a:cs typeface="Comic Sans MS"/>
              </a:rPr>
              <a:t>most</a:t>
            </a:r>
            <a:r>
              <a:rPr sz="3200" b="1" i="0" spc="-78" dirty="0">
                <a:solidFill>
                  <a:srgbClr val="C00000"/>
                </a:solidFill>
                <a:latin typeface="+mj-lt"/>
                <a:cs typeface="Comic Sans MS"/>
              </a:rPr>
              <a:t> </a:t>
            </a:r>
            <a:r>
              <a:rPr sz="3200" b="1" i="0" dirty="0">
                <a:solidFill>
                  <a:srgbClr val="C00000"/>
                </a:solidFill>
                <a:latin typeface="+mj-lt"/>
                <a:cs typeface="Comic Sans MS"/>
              </a:rPr>
              <a:t>occurred</a:t>
            </a:r>
            <a:r>
              <a:rPr sz="3200" b="1" i="0" spc="-137" dirty="0">
                <a:solidFill>
                  <a:srgbClr val="C00000"/>
                </a:solidFill>
                <a:latin typeface="+mj-lt"/>
                <a:cs typeface="Comic Sans MS"/>
              </a:rPr>
              <a:t> </a:t>
            </a:r>
            <a:r>
              <a:rPr sz="3200" b="1" i="0" spc="-13" dirty="0">
                <a:solidFill>
                  <a:srgbClr val="C00000"/>
                </a:solidFill>
                <a:latin typeface="+mj-lt"/>
                <a:cs typeface="Comic Sans MS"/>
              </a:rPr>
              <a:t>words</a:t>
            </a:r>
            <a:r>
              <a:rPr lang="en-IN" sz="3200" b="1" i="0" spc="-13" dirty="0">
                <a:solidFill>
                  <a:srgbClr val="C00000"/>
                </a:solidFill>
                <a:latin typeface="+mj-lt"/>
                <a:cs typeface="Comic Sans MS"/>
              </a:rPr>
              <a:t> </a:t>
            </a:r>
            <a:r>
              <a:rPr lang="en-IN" sz="3200" b="1" i="0" dirty="0">
                <a:solidFill>
                  <a:srgbClr val="C00000"/>
                </a:solidFill>
                <a:latin typeface="+mj-lt"/>
                <a:cs typeface="Comic Sans MS"/>
              </a:rPr>
              <a:t>in</a:t>
            </a:r>
            <a:r>
              <a:rPr lang="en-IN" sz="3200" b="1" i="0" spc="-78" dirty="0">
                <a:solidFill>
                  <a:srgbClr val="C00000"/>
                </a:solidFill>
                <a:latin typeface="+mj-lt"/>
                <a:cs typeface="Comic Sans MS"/>
              </a:rPr>
              <a:t> </a:t>
            </a:r>
            <a:r>
              <a:rPr lang="en-IN" sz="3200" b="1" i="0" spc="-13" dirty="0">
                <a:solidFill>
                  <a:srgbClr val="C00000"/>
                </a:solidFill>
                <a:latin typeface="+mj-lt"/>
                <a:cs typeface="Comic Sans MS"/>
              </a:rPr>
              <a:t>description</a:t>
            </a:r>
            <a:endParaRPr lang="en-IN" sz="3200" b="1" i="0" dirty="0">
              <a:solidFill>
                <a:srgbClr val="C00000"/>
              </a:solidFill>
              <a:latin typeface="+mj-lt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6686" y="705960"/>
            <a:ext cx="1669716" cy="37677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195" y="1435717"/>
            <a:ext cx="11549203" cy="41643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454" y="-23290"/>
            <a:ext cx="10639815" cy="1084758"/>
          </a:xfrm>
          <a:prstGeom prst="rect">
            <a:avLst/>
          </a:prstGeom>
        </p:spPr>
        <p:txBody>
          <a:bodyPr vert="horz" wrap="square" lIns="0" tIns="109067" rIns="0" bIns="0" rtlCol="0">
            <a:spAutoFit/>
          </a:bodyPr>
          <a:lstStyle/>
          <a:p>
            <a:pPr marL="16525">
              <a:spcBef>
                <a:spcPts val="859"/>
              </a:spcBef>
            </a:pPr>
            <a:r>
              <a:rPr sz="3600" b="1" i="0" dirty="0">
                <a:solidFill>
                  <a:srgbClr val="C00000"/>
                </a:solidFill>
                <a:latin typeface="+mj-lt"/>
                <a:cs typeface="Comic Sans MS"/>
              </a:rPr>
              <a:t>Before</a:t>
            </a:r>
            <a:r>
              <a:rPr sz="3600" b="1" i="0" spc="-98" dirty="0">
                <a:solidFill>
                  <a:srgbClr val="C00000"/>
                </a:solidFill>
                <a:latin typeface="+mj-lt"/>
                <a:cs typeface="Comic Sans MS"/>
              </a:rPr>
              <a:t> </a:t>
            </a:r>
            <a:r>
              <a:rPr sz="3600" b="1" i="0" dirty="0">
                <a:solidFill>
                  <a:srgbClr val="C00000"/>
                </a:solidFill>
                <a:latin typeface="+mj-lt"/>
                <a:cs typeface="Comic Sans MS"/>
              </a:rPr>
              <a:t>&amp;</a:t>
            </a:r>
            <a:r>
              <a:rPr sz="3600" b="1" i="0" spc="-46" dirty="0">
                <a:solidFill>
                  <a:srgbClr val="C00000"/>
                </a:solidFill>
                <a:latin typeface="+mj-lt"/>
                <a:cs typeface="Comic Sans MS"/>
              </a:rPr>
              <a:t> </a:t>
            </a:r>
            <a:r>
              <a:rPr sz="3600" b="1" i="0" dirty="0">
                <a:solidFill>
                  <a:srgbClr val="C00000"/>
                </a:solidFill>
                <a:latin typeface="+mj-lt"/>
                <a:cs typeface="Comic Sans MS"/>
              </a:rPr>
              <a:t>After</a:t>
            </a:r>
            <a:r>
              <a:rPr sz="3600" b="1" i="0" spc="189" dirty="0">
                <a:solidFill>
                  <a:srgbClr val="C00000"/>
                </a:solidFill>
                <a:latin typeface="+mj-lt"/>
                <a:cs typeface="Comic Sans MS"/>
              </a:rPr>
              <a:t> </a:t>
            </a:r>
            <a:r>
              <a:rPr sz="3600" b="1" i="0" dirty="0">
                <a:solidFill>
                  <a:srgbClr val="C00000"/>
                </a:solidFill>
                <a:latin typeface="+mj-lt"/>
                <a:cs typeface="Comic Sans MS"/>
              </a:rPr>
              <a:t>Stemming</a:t>
            </a:r>
            <a:r>
              <a:rPr sz="3600" b="1" i="0" spc="-124" dirty="0">
                <a:solidFill>
                  <a:srgbClr val="C00000"/>
                </a:solidFill>
                <a:latin typeface="+mj-lt"/>
                <a:cs typeface="Comic Sans MS"/>
              </a:rPr>
              <a:t> </a:t>
            </a:r>
            <a:r>
              <a:rPr sz="3600" b="1" i="0" dirty="0">
                <a:solidFill>
                  <a:srgbClr val="C00000"/>
                </a:solidFill>
                <a:latin typeface="+mj-lt"/>
                <a:cs typeface="Comic Sans MS"/>
              </a:rPr>
              <a:t>most</a:t>
            </a:r>
            <a:r>
              <a:rPr sz="3600" b="1" i="0" spc="-85" dirty="0">
                <a:solidFill>
                  <a:srgbClr val="C00000"/>
                </a:solidFill>
                <a:latin typeface="+mj-lt"/>
                <a:cs typeface="Comic Sans MS"/>
              </a:rPr>
              <a:t> </a:t>
            </a:r>
            <a:r>
              <a:rPr sz="3600" b="1" i="0" dirty="0">
                <a:solidFill>
                  <a:srgbClr val="C00000"/>
                </a:solidFill>
                <a:latin typeface="+mj-lt"/>
                <a:cs typeface="Comic Sans MS"/>
              </a:rPr>
              <a:t>occurred</a:t>
            </a:r>
            <a:r>
              <a:rPr sz="3600" b="1" i="0" spc="-156" dirty="0">
                <a:solidFill>
                  <a:srgbClr val="C00000"/>
                </a:solidFill>
                <a:latin typeface="+mj-lt"/>
                <a:cs typeface="Comic Sans MS"/>
              </a:rPr>
              <a:t> </a:t>
            </a:r>
            <a:r>
              <a:rPr sz="3600" b="1" i="0" spc="-13" dirty="0">
                <a:solidFill>
                  <a:srgbClr val="C00000"/>
                </a:solidFill>
                <a:latin typeface="+mj-lt"/>
                <a:cs typeface="Comic Sans MS"/>
              </a:rPr>
              <a:t>words</a:t>
            </a:r>
            <a:endParaRPr sz="3600" b="1" i="0" dirty="0">
              <a:solidFill>
                <a:srgbClr val="C00000"/>
              </a:solidFill>
              <a:latin typeface="+mj-lt"/>
              <a:cs typeface="Comic Sans MS"/>
            </a:endParaRPr>
          </a:p>
          <a:p>
            <a:pPr marL="145422" algn="ctr">
              <a:spcBef>
                <a:spcPts val="449"/>
              </a:spcBef>
            </a:pPr>
            <a:r>
              <a:rPr sz="2400" b="1" i="0" dirty="0">
                <a:solidFill>
                  <a:srgbClr val="C00000"/>
                </a:solidFill>
                <a:latin typeface="+mj-lt"/>
                <a:cs typeface="Comic Sans MS"/>
              </a:rPr>
              <a:t>in</a:t>
            </a:r>
            <a:r>
              <a:rPr sz="2400" b="1" i="0" spc="-104" dirty="0">
                <a:solidFill>
                  <a:srgbClr val="C00000"/>
                </a:solidFill>
                <a:latin typeface="+mj-lt"/>
                <a:cs typeface="Comic Sans MS"/>
              </a:rPr>
              <a:t> </a:t>
            </a:r>
            <a:r>
              <a:rPr sz="2400" b="1" i="0" spc="-13" dirty="0">
                <a:solidFill>
                  <a:srgbClr val="C00000"/>
                </a:solidFill>
                <a:latin typeface="+mj-lt"/>
                <a:cs typeface="Comic Sans MS"/>
              </a:rPr>
              <a:t>listed_in</a:t>
            </a:r>
            <a:endParaRPr sz="2400" b="1" i="0" dirty="0">
              <a:solidFill>
                <a:srgbClr val="C00000"/>
              </a:solidFill>
              <a:latin typeface="+mj-lt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203" y="1614191"/>
            <a:ext cx="2573981" cy="10113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5291" y="2962655"/>
            <a:ext cx="2875402" cy="3371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5290" y="3636887"/>
            <a:ext cx="4660135" cy="3371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0203" y="4315085"/>
            <a:ext cx="2375677" cy="15864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30203" y="5972905"/>
            <a:ext cx="3684481" cy="35694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8308" y="-30305"/>
            <a:ext cx="15561457" cy="795191"/>
          </a:xfrm>
          <a:prstGeom prst="rect">
            <a:avLst/>
          </a:prstGeom>
        </p:spPr>
        <p:txBody>
          <a:bodyPr vert="horz" wrap="square" lIns="0" tIns="177901" rIns="0" bIns="0" rtlCol="0">
            <a:spAutoFit/>
          </a:bodyPr>
          <a:lstStyle/>
          <a:p>
            <a:pPr marL="99978">
              <a:spcBef>
                <a:spcPts val="130"/>
              </a:spcBef>
            </a:pPr>
            <a:r>
              <a:rPr sz="4000" b="1" i="0" dirty="0">
                <a:latin typeface="+mj-lt"/>
              </a:rPr>
              <a:t>Feature</a:t>
            </a:r>
            <a:r>
              <a:rPr sz="4000" b="1" i="0" spc="-143" dirty="0">
                <a:latin typeface="+mj-lt"/>
              </a:rPr>
              <a:t> </a:t>
            </a:r>
            <a:r>
              <a:rPr sz="4000" b="1" i="0" dirty="0">
                <a:latin typeface="+mj-lt"/>
              </a:rPr>
              <a:t>Selection</a:t>
            </a:r>
            <a:r>
              <a:rPr sz="4000" b="1" i="0" spc="-182" dirty="0">
                <a:latin typeface="+mj-lt"/>
              </a:rPr>
              <a:t> </a:t>
            </a:r>
            <a:r>
              <a:rPr sz="4000" b="1" i="0" dirty="0">
                <a:latin typeface="+mj-lt"/>
              </a:rPr>
              <a:t>&amp;</a:t>
            </a:r>
            <a:r>
              <a:rPr sz="4000" b="1" i="0" spc="-104" dirty="0">
                <a:latin typeface="+mj-lt"/>
              </a:rPr>
              <a:t> </a:t>
            </a:r>
            <a:r>
              <a:rPr sz="4000" b="1" i="0" dirty="0">
                <a:latin typeface="+mj-lt"/>
              </a:rPr>
              <a:t>ML</a:t>
            </a:r>
            <a:r>
              <a:rPr sz="4000" b="1" i="0" spc="-143" dirty="0">
                <a:latin typeface="+mj-lt"/>
              </a:rPr>
              <a:t> </a:t>
            </a:r>
            <a:r>
              <a:rPr sz="4000" b="1" i="0" dirty="0">
                <a:latin typeface="+mj-lt"/>
              </a:rPr>
              <a:t>algo</a:t>
            </a:r>
            <a:r>
              <a:rPr sz="4000" b="1" i="0" spc="-143" dirty="0">
                <a:latin typeface="+mj-lt"/>
              </a:rPr>
              <a:t> </a:t>
            </a:r>
            <a:r>
              <a:rPr sz="4000" b="1" i="0" spc="-26" dirty="0">
                <a:latin typeface="+mj-lt"/>
              </a:rPr>
              <a:t>used</a:t>
            </a:r>
            <a:endParaRPr sz="4000" b="1" i="0" dirty="0">
              <a:latin typeface="+mj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374" y="1211506"/>
            <a:ext cx="5487226" cy="5093224"/>
          </a:xfrm>
          <a:prstGeom prst="rect">
            <a:avLst/>
          </a:prstGeom>
        </p:spPr>
        <p:txBody>
          <a:bodyPr vert="horz" wrap="square" lIns="0" tIns="37182" rIns="0" bIns="0" rtlCol="0">
            <a:spAutoFit/>
          </a:bodyPr>
          <a:lstStyle/>
          <a:p>
            <a:pPr marL="488321" indent="-471796" defTabSz="1189817">
              <a:spcBef>
                <a:spcPts val="293"/>
              </a:spcBef>
              <a:buFontTx/>
              <a:buChar char="●"/>
              <a:tabLst>
                <a:tab pos="488321" algn="l"/>
              </a:tabLst>
            </a:pPr>
            <a:r>
              <a:rPr sz="2147" kern="0" dirty="0">
                <a:solidFill>
                  <a:sysClr val="windowText" lastClr="000000"/>
                </a:solidFill>
                <a:latin typeface="+mj-lt"/>
                <a:cs typeface="Tahoma"/>
              </a:rPr>
              <a:t>Only</a:t>
            </a:r>
            <a:r>
              <a:rPr sz="2147" kern="0" spc="-72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147" kern="0" dirty="0">
                <a:solidFill>
                  <a:sysClr val="windowText" lastClr="000000"/>
                </a:solidFill>
                <a:latin typeface="+mj-lt"/>
                <a:cs typeface="Tahoma"/>
              </a:rPr>
              <a:t>selected</a:t>
            </a:r>
            <a:r>
              <a:rPr sz="2147" kern="0" spc="-26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147" kern="0" dirty="0">
                <a:solidFill>
                  <a:sysClr val="windowText" lastClr="000000"/>
                </a:solidFill>
                <a:latin typeface="+mj-lt"/>
                <a:cs typeface="Tahoma"/>
              </a:rPr>
              <a:t>3</a:t>
            </a:r>
            <a:r>
              <a:rPr sz="2147" kern="0" spc="-26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147" kern="0" spc="-13" dirty="0">
                <a:solidFill>
                  <a:sysClr val="windowText" lastClr="000000"/>
                </a:solidFill>
                <a:latin typeface="+mj-lt"/>
                <a:cs typeface="Tahoma"/>
              </a:rPr>
              <a:t>features</a:t>
            </a:r>
            <a:r>
              <a:rPr sz="2147" kern="0" spc="-72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147" kern="0" dirty="0">
                <a:solidFill>
                  <a:sysClr val="windowText" lastClr="000000"/>
                </a:solidFill>
                <a:latin typeface="+mj-lt"/>
                <a:cs typeface="Tahoma"/>
              </a:rPr>
              <a:t>,</a:t>
            </a:r>
            <a:r>
              <a:rPr sz="2147" kern="0" spc="-98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147" kern="0" spc="-39" dirty="0">
                <a:solidFill>
                  <a:sysClr val="windowText" lastClr="000000"/>
                </a:solidFill>
                <a:latin typeface="+mj-lt"/>
                <a:cs typeface="Tahoma"/>
              </a:rPr>
              <a:t>to</a:t>
            </a:r>
            <a:r>
              <a:rPr sz="2147" kern="0" spc="-91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147" kern="0" dirty="0">
                <a:solidFill>
                  <a:sysClr val="windowText" lastClr="000000"/>
                </a:solidFill>
                <a:latin typeface="+mj-lt"/>
                <a:cs typeface="Tahoma"/>
              </a:rPr>
              <a:t>do</a:t>
            </a:r>
            <a:r>
              <a:rPr sz="2147" kern="0" spc="-20" dirty="0">
                <a:solidFill>
                  <a:sysClr val="windowText" lastClr="000000"/>
                </a:solidFill>
                <a:latin typeface="+mj-lt"/>
                <a:cs typeface="Tahoma"/>
              </a:rPr>
              <a:t> </a:t>
            </a:r>
            <a:r>
              <a:rPr sz="2147" kern="0" spc="-13" dirty="0">
                <a:solidFill>
                  <a:sysClr val="windowText" lastClr="000000"/>
                </a:solidFill>
                <a:latin typeface="+mj-lt"/>
                <a:cs typeface="Tahoma"/>
              </a:rPr>
              <a:t>clustering</a:t>
            </a:r>
            <a:endParaRPr sz="2147" kern="0" dirty="0">
              <a:solidFill>
                <a:sysClr val="windowText" lastClr="000000"/>
              </a:solidFill>
              <a:latin typeface="+mj-lt"/>
              <a:cs typeface="Tahoma"/>
            </a:endParaRPr>
          </a:p>
          <a:p>
            <a:pPr marL="1083229" lvl="1" indent="-471796" defTabSz="1189817">
              <a:spcBef>
                <a:spcPts val="169"/>
              </a:spcBef>
              <a:buFont typeface="Tahoma"/>
              <a:buChar char="○"/>
              <a:tabLst>
                <a:tab pos="1083229" algn="l"/>
              </a:tabLst>
            </a:pPr>
            <a:r>
              <a:rPr sz="2212" i="1" kern="0" spc="-13" dirty="0">
                <a:solidFill>
                  <a:srgbClr val="124F5C"/>
                </a:solidFill>
                <a:latin typeface="+mj-lt"/>
                <a:cs typeface="Comic Sans MS"/>
              </a:rPr>
              <a:t>no_of_category</a:t>
            </a:r>
            <a:endParaRPr sz="2212" kern="0" dirty="0">
              <a:solidFill>
                <a:sysClr val="windowText" lastClr="000000"/>
              </a:solidFill>
              <a:latin typeface="+mj-lt"/>
              <a:cs typeface="Comic Sans MS"/>
            </a:endParaRPr>
          </a:p>
          <a:p>
            <a:pPr marL="1083229" lvl="1" indent="-471796" defTabSz="1189817">
              <a:buFont typeface="Tahoma"/>
              <a:buChar char="○"/>
              <a:tabLst>
                <a:tab pos="1083229" algn="l"/>
              </a:tabLst>
            </a:pPr>
            <a:r>
              <a:rPr sz="2212" i="1" kern="0" spc="-13" dirty="0">
                <a:solidFill>
                  <a:srgbClr val="124F5C"/>
                </a:solidFill>
                <a:latin typeface="+mj-lt"/>
                <a:cs typeface="Comic Sans MS"/>
              </a:rPr>
              <a:t>Length(description)</a:t>
            </a:r>
            <a:endParaRPr sz="2212" kern="0" dirty="0">
              <a:solidFill>
                <a:sysClr val="windowText" lastClr="000000"/>
              </a:solidFill>
              <a:latin typeface="+mj-lt"/>
              <a:cs typeface="Comic Sans MS"/>
            </a:endParaRPr>
          </a:p>
          <a:p>
            <a:pPr marL="1083229" lvl="1" indent="-471796" defTabSz="1189817">
              <a:buFont typeface="Tahoma"/>
              <a:buChar char="○"/>
              <a:tabLst>
                <a:tab pos="1083229" algn="l"/>
              </a:tabLst>
            </a:pPr>
            <a:r>
              <a:rPr sz="2212" i="1" kern="0" spc="-13" dirty="0">
                <a:solidFill>
                  <a:srgbClr val="124F5C"/>
                </a:solidFill>
                <a:latin typeface="+mj-lt"/>
                <a:cs typeface="Comic Sans MS"/>
              </a:rPr>
              <a:t>Length(listed-</a:t>
            </a:r>
            <a:r>
              <a:rPr sz="2212" i="1" kern="0" spc="-33" dirty="0">
                <a:solidFill>
                  <a:srgbClr val="124F5C"/>
                </a:solidFill>
                <a:latin typeface="+mj-lt"/>
                <a:cs typeface="Comic Sans MS"/>
              </a:rPr>
              <a:t>in)</a:t>
            </a:r>
            <a:endParaRPr sz="2212" kern="0" dirty="0">
              <a:solidFill>
                <a:sysClr val="windowText" lastClr="000000"/>
              </a:solidFill>
              <a:latin typeface="+mj-lt"/>
              <a:cs typeface="Comic Sans MS"/>
            </a:endParaRPr>
          </a:p>
          <a:p>
            <a:pPr marL="488321" indent="-471796" defTabSz="1189817">
              <a:spcBef>
                <a:spcPts val="2602"/>
              </a:spcBef>
              <a:buFont typeface="Tahoma"/>
              <a:buChar char="●"/>
              <a:tabLst>
                <a:tab pos="488321" algn="l"/>
              </a:tabLst>
            </a:pPr>
            <a:r>
              <a:rPr sz="2212" i="1" kern="0" dirty="0">
                <a:solidFill>
                  <a:srgbClr val="1F1F1F"/>
                </a:solidFill>
                <a:latin typeface="+mj-lt"/>
                <a:cs typeface="Comic Sans MS"/>
              </a:rPr>
              <a:t>Using</a:t>
            </a:r>
            <a:r>
              <a:rPr sz="2212" i="1" kern="0" spc="-65" dirty="0">
                <a:solidFill>
                  <a:srgbClr val="1F1F1F"/>
                </a:solidFill>
                <a:latin typeface="+mj-lt"/>
                <a:cs typeface="Comic Sans MS"/>
              </a:rPr>
              <a:t> </a:t>
            </a:r>
            <a:r>
              <a:rPr sz="2212" i="1" kern="0" spc="-13" dirty="0">
                <a:solidFill>
                  <a:srgbClr val="1F1F1F"/>
                </a:solidFill>
                <a:latin typeface="+mj-lt"/>
                <a:cs typeface="Comic Sans MS"/>
              </a:rPr>
              <a:t>StandardScaler</a:t>
            </a:r>
            <a:endParaRPr sz="2212" kern="0" dirty="0">
              <a:solidFill>
                <a:sysClr val="windowText" lastClr="000000"/>
              </a:solidFill>
              <a:latin typeface="+mj-lt"/>
              <a:cs typeface="Comic Sans MS"/>
            </a:endParaRPr>
          </a:p>
          <a:p>
            <a:pPr marL="488321" indent="-471796" defTabSz="1189817">
              <a:spcBef>
                <a:spcPts val="2621"/>
              </a:spcBef>
              <a:buFont typeface="Tahoma"/>
              <a:buChar char="●"/>
              <a:tabLst>
                <a:tab pos="488321" algn="l"/>
              </a:tabLst>
            </a:pPr>
            <a:r>
              <a:rPr sz="2212" i="1" kern="0" dirty="0">
                <a:solidFill>
                  <a:srgbClr val="1F1F1F"/>
                </a:solidFill>
                <a:latin typeface="+mj-lt"/>
                <a:cs typeface="Comic Sans MS"/>
              </a:rPr>
              <a:t>Used</a:t>
            </a:r>
            <a:r>
              <a:rPr sz="2212" i="1" kern="0" spc="-33" dirty="0">
                <a:solidFill>
                  <a:srgbClr val="1F1F1F"/>
                </a:solidFill>
                <a:latin typeface="+mj-lt"/>
                <a:cs typeface="Comic Sans MS"/>
              </a:rPr>
              <a:t> </a:t>
            </a:r>
            <a:r>
              <a:rPr sz="2212" i="1" kern="0" dirty="0">
                <a:solidFill>
                  <a:srgbClr val="1F1F1F"/>
                </a:solidFill>
                <a:latin typeface="+mj-lt"/>
                <a:cs typeface="Comic Sans MS"/>
              </a:rPr>
              <a:t>5</a:t>
            </a:r>
            <a:r>
              <a:rPr sz="2212" i="1" kern="0" spc="-59" dirty="0">
                <a:solidFill>
                  <a:srgbClr val="1F1F1F"/>
                </a:solidFill>
                <a:latin typeface="+mj-lt"/>
                <a:cs typeface="Comic Sans MS"/>
              </a:rPr>
              <a:t> </a:t>
            </a:r>
            <a:r>
              <a:rPr sz="2212" i="1" kern="0" dirty="0">
                <a:solidFill>
                  <a:srgbClr val="1F1F1F"/>
                </a:solidFill>
                <a:latin typeface="+mj-lt"/>
                <a:cs typeface="Comic Sans MS"/>
              </a:rPr>
              <a:t>algo</a:t>
            </a:r>
            <a:r>
              <a:rPr sz="2212" i="1" kern="0" spc="-39" dirty="0">
                <a:solidFill>
                  <a:srgbClr val="1F1F1F"/>
                </a:solidFill>
                <a:latin typeface="+mj-lt"/>
                <a:cs typeface="Comic Sans MS"/>
              </a:rPr>
              <a:t> </a:t>
            </a:r>
            <a:r>
              <a:rPr sz="2212" i="1" kern="0" dirty="0">
                <a:solidFill>
                  <a:srgbClr val="1F1F1F"/>
                </a:solidFill>
                <a:latin typeface="+mj-lt"/>
                <a:cs typeface="Comic Sans MS"/>
              </a:rPr>
              <a:t>to</a:t>
            </a:r>
            <a:r>
              <a:rPr sz="2212" i="1" kern="0" spc="-78" dirty="0">
                <a:solidFill>
                  <a:srgbClr val="1F1F1F"/>
                </a:solidFill>
                <a:latin typeface="+mj-lt"/>
                <a:cs typeface="Comic Sans MS"/>
              </a:rPr>
              <a:t> </a:t>
            </a:r>
            <a:r>
              <a:rPr sz="2212" i="1" kern="0" dirty="0">
                <a:solidFill>
                  <a:srgbClr val="1F1F1F"/>
                </a:solidFill>
                <a:latin typeface="+mj-lt"/>
                <a:cs typeface="Comic Sans MS"/>
              </a:rPr>
              <a:t>find</a:t>
            </a:r>
            <a:r>
              <a:rPr sz="2212" i="1" kern="0" spc="-59" dirty="0">
                <a:solidFill>
                  <a:srgbClr val="1F1F1F"/>
                </a:solidFill>
                <a:latin typeface="+mj-lt"/>
                <a:cs typeface="Comic Sans MS"/>
              </a:rPr>
              <a:t> </a:t>
            </a:r>
            <a:r>
              <a:rPr sz="2212" i="1" kern="0" dirty="0">
                <a:solidFill>
                  <a:srgbClr val="1F1F1F"/>
                </a:solidFill>
                <a:latin typeface="+mj-lt"/>
                <a:cs typeface="Comic Sans MS"/>
              </a:rPr>
              <a:t>out</a:t>
            </a:r>
            <a:r>
              <a:rPr sz="2212" i="1" kern="0" spc="-46" dirty="0">
                <a:solidFill>
                  <a:srgbClr val="1F1F1F"/>
                </a:solidFill>
                <a:latin typeface="+mj-lt"/>
                <a:cs typeface="Comic Sans MS"/>
              </a:rPr>
              <a:t> </a:t>
            </a:r>
            <a:r>
              <a:rPr sz="2212" i="1" kern="0" dirty="0">
                <a:solidFill>
                  <a:srgbClr val="1F1F1F"/>
                </a:solidFill>
                <a:latin typeface="+mj-lt"/>
                <a:cs typeface="Comic Sans MS"/>
              </a:rPr>
              <a:t>best</a:t>
            </a:r>
            <a:r>
              <a:rPr sz="2212" i="1" kern="0" spc="-72" dirty="0">
                <a:solidFill>
                  <a:srgbClr val="1F1F1F"/>
                </a:solidFill>
                <a:latin typeface="+mj-lt"/>
                <a:cs typeface="Comic Sans MS"/>
              </a:rPr>
              <a:t> </a:t>
            </a:r>
            <a:r>
              <a:rPr sz="2212" i="1" kern="0" dirty="0">
                <a:solidFill>
                  <a:srgbClr val="1F1F1F"/>
                </a:solidFill>
                <a:latin typeface="+mj-lt"/>
                <a:cs typeface="Comic Sans MS"/>
              </a:rPr>
              <a:t>k</a:t>
            </a:r>
            <a:r>
              <a:rPr sz="2212" i="1" kern="0" spc="13" dirty="0">
                <a:solidFill>
                  <a:srgbClr val="1F1F1F"/>
                </a:solidFill>
                <a:latin typeface="+mj-lt"/>
                <a:cs typeface="Comic Sans MS"/>
              </a:rPr>
              <a:t> </a:t>
            </a:r>
            <a:r>
              <a:rPr sz="2212" i="1" kern="0" spc="-13" dirty="0">
                <a:solidFill>
                  <a:srgbClr val="1F1F1F"/>
                </a:solidFill>
                <a:latin typeface="+mj-lt"/>
                <a:cs typeface="Comic Sans MS"/>
              </a:rPr>
              <a:t>value</a:t>
            </a:r>
            <a:endParaRPr sz="2212" kern="0" dirty="0">
              <a:solidFill>
                <a:sysClr val="windowText" lastClr="000000"/>
              </a:solidFill>
              <a:latin typeface="+mj-lt"/>
              <a:cs typeface="Comic Sans MS"/>
            </a:endParaRPr>
          </a:p>
          <a:p>
            <a:pPr marL="1083229" lvl="1" indent="-451965" defTabSz="1189817">
              <a:spcBef>
                <a:spcPts val="2498"/>
              </a:spcBef>
              <a:buSzPct val="80555"/>
              <a:buFont typeface="Tahoma"/>
              <a:buChar char="○"/>
              <a:tabLst>
                <a:tab pos="1083229" algn="l"/>
              </a:tabLst>
            </a:pPr>
            <a:r>
              <a:rPr sz="2342" i="1" kern="0" dirty="0">
                <a:solidFill>
                  <a:sysClr val="windowText" lastClr="000000"/>
                </a:solidFill>
                <a:latin typeface="+mj-lt"/>
                <a:cs typeface="Georgia"/>
              </a:rPr>
              <a:t>1.</a:t>
            </a:r>
            <a:r>
              <a:rPr sz="2342" i="1" kern="0" spc="-72" dirty="0">
                <a:solidFill>
                  <a:sysClr val="windowText" lastClr="000000"/>
                </a:solidFill>
                <a:latin typeface="+mj-lt"/>
                <a:cs typeface="Georgia"/>
              </a:rPr>
              <a:t> </a:t>
            </a:r>
            <a:r>
              <a:rPr sz="2342" i="1" kern="0" spc="-13" dirty="0">
                <a:solidFill>
                  <a:sysClr val="windowText" lastClr="000000"/>
                </a:solidFill>
                <a:latin typeface="+mj-lt"/>
                <a:cs typeface="Georgia"/>
              </a:rPr>
              <a:t>Silhouette</a:t>
            </a:r>
            <a:r>
              <a:rPr sz="2342" i="1" kern="0" spc="-39" dirty="0">
                <a:solidFill>
                  <a:sysClr val="windowText" lastClr="000000"/>
                </a:solidFill>
                <a:latin typeface="+mj-lt"/>
                <a:cs typeface="Georgia"/>
              </a:rPr>
              <a:t> </a:t>
            </a:r>
            <a:r>
              <a:rPr sz="2342" i="1" kern="0" spc="-26" dirty="0">
                <a:solidFill>
                  <a:sysClr val="windowText" lastClr="000000"/>
                </a:solidFill>
                <a:latin typeface="+mj-lt"/>
                <a:cs typeface="Georgia"/>
              </a:rPr>
              <a:t>score</a:t>
            </a:r>
            <a:endParaRPr sz="2342" kern="0" dirty="0">
              <a:solidFill>
                <a:sysClr val="windowText" lastClr="000000"/>
              </a:solidFill>
              <a:latin typeface="+mj-lt"/>
              <a:cs typeface="Georgia"/>
            </a:endParaRPr>
          </a:p>
          <a:p>
            <a:pPr marL="1083229" lvl="1" indent="-451965" defTabSz="1189817">
              <a:spcBef>
                <a:spcPts val="403"/>
              </a:spcBef>
              <a:buSzPct val="83333"/>
              <a:buFont typeface="Tahoma"/>
              <a:buChar char="○"/>
              <a:tabLst>
                <a:tab pos="1083229" algn="l"/>
              </a:tabLst>
            </a:pPr>
            <a:r>
              <a:rPr sz="2342" i="1" kern="0" dirty="0">
                <a:solidFill>
                  <a:sysClr val="windowText" lastClr="000000"/>
                </a:solidFill>
                <a:latin typeface="+mj-lt"/>
                <a:cs typeface="Georgia"/>
              </a:rPr>
              <a:t>2.</a:t>
            </a:r>
            <a:r>
              <a:rPr sz="2342" i="1" kern="0" spc="-72" dirty="0">
                <a:solidFill>
                  <a:sysClr val="windowText" lastClr="000000"/>
                </a:solidFill>
                <a:latin typeface="+mj-lt"/>
                <a:cs typeface="Georgia"/>
              </a:rPr>
              <a:t> </a:t>
            </a:r>
            <a:r>
              <a:rPr sz="2342" i="1" kern="0" dirty="0">
                <a:solidFill>
                  <a:sysClr val="windowText" lastClr="000000"/>
                </a:solidFill>
                <a:latin typeface="+mj-lt"/>
                <a:cs typeface="Georgia"/>
              </a:rPr>
              <a:t>Elbow</a:t>
            </a:r>
            <a:r>
              <a:rPr sz="2342" i="1" kern="0" spc="-104" dirty="0">
                <a:solidFill>
                  <a:sysClr val="windowText" lastClr="000000"/>
                </a:solidFill>
                <a:latin typeface="+mj-lt"/>
                <a:cs typeface="Georgia"/>
              </a:rPr>
              <a:t> </a:t>
            </a:r>
            <a:r>
              <a:rPr sz="2342" i="1" kern="0" spc="-13" dirty="0">
                <a:solidFill>
                  <a:sysClr val="windowText" lastClr="000000"/>
                </a:solidFill>
                <a:latin typeface="+mj-lt"/>
                <a:cs typeface="Georgia"/>
              </a:rPr>
              <a:t>Method</a:t>
            </a:r>
            <a:endParaRPr sz="2342" kern="0" dirty="0">
              <a:solidFill>
                <a:sysClr val="windowText" lastClr="000000"/>
              </a:solidFill>
              <a:latin typeface="+mj-lt"/>
              <a:cs typeface="Georgia"/>
            </a:endParaRPr>
          </a:p>
          <a:p>
            <a:pPr marL="1083229" lvl="1" indent="-451965" defTabSz="1189817">
              <a:spcBef>
                <a:spcPts val="377"/>
              </a:spcBef>
              <a:buSzPct val="80555"/>
              <a:buFont typeface="Tahoma"/>
              <a:buChar char="○"/>
              <a:tabLst>
                <a:tab pos="1083229" algn="l"/>
              </a:tabLst>
            </a:pPr>
            <a:r>
              <a:rPr sz="2342" i="1" kern="0" dirty="0">
                <a:solidFill>
                  <a:sysClr val="windowText" lastClr="000000"/>
                </a:solidFill>
                <a:latin typeface="+mj-lt"/>
                <a:cs typeface="Georgia"/>
              </a:rPr>
              <a:t>3.</a:t>
            </a:r>
            <a:r>
              <a:rPr sz="2342" i="1" kern="0" spc="-91" dirty="0">
                <a:solidFill>
                  <a:sysClr val="windowText" lastClr="000000"/>
                </a:solidFill>
                <a:latin typeface="+mj-lt"/>
                <a:cs typeface="Georgia"/>
              </a:rPr>
              <a:t> </a:t>
            </a:r>
            <a:r>
              <a:rPr sz="2342" i="1" kern="0" spc="-13" dirty="0">
                <a:solidFill>
                  <a:sysClr val="windowText" lastClr="000000"/>
                </a:solidFill>
                <a:latin typeface="+mj-lt"/>
                <a:cs typeface="Georgia"/>
              </a:rPr>
              <a:t>DBSCAN</a:t>
            </a:r>
            <a:endParaRPr sz="2342" kern="0" dirty="0">
              <a:solidFill>
                <a:sysClr val="windowText" lastClr="000000"/>
              </a:solidFill>
              <a:latin typeface="+mj-lt"/>
              <a:cs typeface="Georgia"/>
            </a:endParaRPr>
          </a:p>
          <a:p>
            <a:pPr marL="1083229" lvl="1" indent="-451965" defTabSz="1189817">
              <a:spcBef>
                <a:spcPts val="410"/>
              </a:spcBef>
              <a:buSzPct val="83333"/>
              <a:buFont typeface="Tahoma"/>
              <a:buChar char="○"/>
              <a:tabLst>
                <a:tab pos="1083229" algn="l"/>
              </a:tabLst>
            </a:pPr>
            <a:r>
              <a:rPr sz="2342" i="1" kern="0" dirty="0">
                <a:solidFill>
                  <a:sysClr val="windowText" lastClr="000000"/>
                </a:solidFill>
                <a:latin typeface="+mj-lt"/>
                <a:cs typeface="Georgia"/>
              </a:rPr>
              <a:t>4.</a:t>
            </a:r>
            <a:r>
              <a:rPr sz="2342" i="1" kern="0" spc="-59" dirty="0">
                <a:solidFill>
                  <a:sysClr val="windowText" lastClr="000000"/>
                </a:solidFill>
                <a:latin typeface="+mj-lt"/>
                <a:cs typeface="Georgia"/>
              </a:rPr>
              <a:t> </a:t>
            </a:r>
            <a:r>
              <a:rPr sz="2342" i="1" kern="0" spc="-13" dirty="0">
                <a:solidFill>
                  <a:sysClr val="windowText" lastClr="000000"/>
                </a:solidFill>
                <a:latin typeface="+mj-lt"/>
                <a:cs typeface="Georgia"/>
              </a:rPr>
              <a:t>Dendrogram</a:t>
            </a:r>
            <a:endParaRPr sz="2342" kern="0" dirty="0">
              <a:solidFill>
                <a:sysClr val="windowText" lastClr="000000"/>
              </a:solidFill>
              <a:latin typeface="+mj-lt"/>
              <a:cs typeface="Georgia"/>
            </a:endParaRPr>
          </a:p>
          <a:p>
            <a:pPr marL="1083229" lvl="1" indent="-451965" defTabSz="1189817">
              <a:spcBef>
                <a:spcPts val="501"/>
              </a:spcBef>
              <a:buSzPct val="82857"/>
              <a:buFont typeface="Tahoma"/>
              <a:buChar char="○"/>
              <a:tabLst>
                <a:tab pos="1083229" algn="l"/>
              </a:tabLst>
            </a:pPr>
            <a:r>
              <a:rPr sz="2277" i="1" kern="0" dirty="0">
                <a:solidFill>
                  <a:sysClr val="windowText" lastClr="000000"/>
                </a:solidFill>
                <a:latin typeface="+mj-lt"/>
                <a:cs typeface="Georgia"/>
              </a:rPr>
              <a:t>5.</a:t>
            </a:r>
            <a:r>
              <a:rPr sz="2277" i="1" kern="0" spc="-20" dirty="0">
                <a:solidFill>
                  <a:sysClr val="windowText" lastClr="000000"/>
                </a:solidFill>
                <a:latin typeface="+mj-lt"/>
                <a:cs typeface="Georgia"/>
              </a:rPr>
              <a:t> </a:t>
            </a:r>
            <a:r>
              <a:rPr sz="2277" i="1" kern="0" spc="-13" dirty="0">
                <a:solidFill>
                  <a:sysClr val="windowText" lastClr="000000"/>
                </a:solidFill>
                <a:latin typeface="+mj-lt"/>
                <a:cs typeface="Georgia"/>
              </a:rPr>
              <a:t>AgglomerativeClustering</a:t>
            </a:r>
            <a:endParaRPr sz="2277" kern="0" dirty="0">
              <a:solidFill>
                <a:sysClr val="windowText" lastClr="000000"/>
              </a:solidFill>
              <a:latin typeface="+mj-lt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518" y="1"/>
            <a:ext cx="11854589" cy="6694728"/>
            <a:chOff x="33528" y="0"/>
            <a:chExt cx="9110471" cy="514502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28" y="0"/>
              <a:ext cx="3934967" cy="5242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" y="67054"/>
              <a:ext cx="9095231" cy="50779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0992" y="1682495"/>
              <a:ext cx="2566416" cy="8260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119" y="2929127"/>
              <a:ext cx="4642104" cy="1584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119" y="3404615"/>
              <a:ext cx="4882896" cy="1615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119" y="3621023"/>
              <a:ext cx="3523488" cy="1615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6551" y="4245863"/>
              <a:ext cx="5053584" cy="3657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6551" y="4611623"/>
              <a:ext cx="2849880" cy="36576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1132" y="-14111"/>
            <a:ext cx="5085661" cy="633909"/>
          </a:xfrm>
          <a:prstGeom prst="rect">
            <a:avLst/>
          </a:prstGeom>
        </p:spPr>
        <p:txBody>
          <a:bodyPr vert="horz" wrap="square" lIns="0" tIns="18178" rIns="0" bIns="0" rtlCol="0">
            <a:spAutoFit/>
          </a:bodyPr>
          <a:lstStyle/>
          <a:p>
            <a:pPr marL="16525">
              <a:spcBef>
                <a:spcPts val="143"/>
              </a:spcBef>
            </a:pPr>
            <a:r>
              <a:rPr sz="4000" b="1" i="0" dirty="0">
                <a:latin typeface="+mj-lt"/>
                <a:cs typeface="Arial"/>
              </a:rPr>
              <a:t>1.</a:t>
            </a:r>
            <a:r>
              <a:rPr sz="4000" b="1" i="0" spc="-117" dirty="0">
                <a:latin typeface="+mj-lt"/>
                <a:cs typeface="Arial"/>
              </a:rPr>
              <a:t> </a:t>
            </a:r>
            <a:r>
              <a:rPr sz="4000" b="1" i="0" dirty="0">
                <a:latin typeface="+mj-lt"/>
                <a:cs typeface="Arial"/>
              </a:rPr>
              <a:t>Silhouette</a:t>
            </a:r>
            <a:r>
              <a:rPr sz="4000" b="1" i="0" spc="-85" dirty="0">
                <a:latin typeface="+mj-lt"/>
                <a:cs typeface="Arial"/>
              </a:rPr>
              <a:t> </a:t>
            </a:r>
            <a:r>
              <a:rPr sz="4000" b="1" i="0" spc="-26" dirty="0">
                <a:latin typeface="+mj-lt"/>
                <a:cs typeface="Arial"/>
              </a:rPr>
              <a:t>Score</a:t>
            </a:r>
            <a:endParaRPr sz="4000" i="0" dirty="0">
              <a:latin typeface="+mj-lt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46012" y="1554864"/>
            <a:ext cx="3338937" cy="295416"/>
          </a:xfrm>
          <a:prstGeom prst="rect">
            <a:avLst/>
          </a:prstGeom>
        </p:spPr>
        <p:txBody>
          <a:bodyPr vert="horz" wrap="square" lIns="0" tIns="14873" rIns="0" bIns="0" rtlCol="0">
            <a:spAutoFit/>
          </a:bodyPr>
          <a:lstStyle/>
          <a:p>
            <a:pPr marL="16525" defTabSz="1189817">
              <a:spcBef>
                <a:spcPts val="117"/>
              </a:spcBef>
            </a:pPr>
            <a:r>
              <a:rPr sz="1822" b="1" i="1" u="heavy" kern="0" spc="-13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Silhouette</a:t>
            </a:r>
            <a:r>
              <a:rPr sz="1822" b="1" i="1" u="heavy" kern="0" spc="-78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22" b="1" i="1" u="heavy" kern="0" spc="-13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Coefficient</a:t>
            </a:r>
            <a:r>
              <a:rPr sz="1822" b="1" i="1" u="heavy" kern="0" spc="-52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22" b="1" i="1" u="heavy" kern="0" spc="-13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Formula</a:t>
            </a:r>
            <a:endParaRPr sz="182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109044" y="3052873"/>
            <a:ext cx="7480282" cy="1643173"/>
          </a:xfrm>
          <a:prstGeom prst="rect">
            <a:avLst/>
          </a:prstGeom>
        </p:spPr>
        <p:txBody>
          <a:bodyPr vert="horz" wrap="square" lIns="0" tIns="33876" rIns="0" bIns="0" rtlCol="0">
            <a:spAutoFit/>
          </a:bodyPr>
          <a:lstStyle/>
          <a:p>
            <a:pPr marL="424699" marR="6610" indent="-409000">
              <a:lnSpc>
                <a:spcPct val="141500"/>
              </a:lnSpc>
              <a:spcBef>
                <a:spcPts val="265"/>
              </a:spcBef>
              <a:buSzPct val="84000"/>
              <a:buFont typeface="Tahoma"/>
              <a:buChar char="●"/>
              <a:tabLst>
                <a:tab pos="424699" algn="l"/>
              </a:tabLst>
            </a:pPr>
            <a:r>
              <a:rPr sz="1800" b="1" dirty="0">
                <a:latin typeface="+mj-lt"/>
              </a:rPr>
              <a:t>mean</a:t>
            </a:r>
            <a:r>
              <a:rPr sz="1800" b="1" spc="-78" dirty="0">
                <a:latin typeface="+mj-lt"/>
              </a:rPr>
              <a:t> </a:t>
            </a:r>
            <a:r>
              <a:rPr sz="1800" b="1" spc="-13" dirty="0">
                <a:latin typeface="+mj-lt"/>
              </a:rPr>
              <a:t>intra-</a:t>
            </a:r>
            <a:r>
              <a:rPr sz="1800" b="1" dirty="0">
                <a:latin typeface="+mj-lt"/>
              </a:rPr>
              <a:t>cluster</a:t>
            </a:r>
            <a:r>
              <a:rPr sz="1800" b="1" spc="-104" dirty="0">
                <a:latin typeface="+mj-lt"/>
              </a:rPr>
              <a:t> </a:t>
            </a:r>
            <a:r>
              <a:rPr sz="1800" b="1" dirty="0">
                <a:latin typeface="+mj-lt"/>
              </a:rPr>
              <a:t>distance(a)</a:t>
            </a:r>
            <a:r>
              <a:rPr sz="1400" dirty="0">
                <a:latin typeface="+mj-lt"/>
              </a:rPr>
              <a:t>:-</a:t>
            </a:r>
            <a:r>
              <a:rPr sz="1400" spc="-33" dirty="0">
                <a:latin typeface="+mj-lt"/>
              </a:rPr>
              <a:t> </a:t>
            </a:r>
            <a:r>
              <a:rPr sz="1400" dirty="0">
                <a:latin typeface="+mj-lt"/>
              </a:rPr>
              <a:t>Mean</a:t>
            </a:r>
            <a:r>
              <a:rPr sz="1400" spc="-78" dirty="0">
                <a:latin typeface="+mj-lt"/>
              </a:rPr>
              <a:t> </a:t>
            </a:r>
            <a:r>
              <a:rPr sz="1400" dirty="0">
                <a:latin typeface="+mj-lt"/>
              </a:rPr>
              <a:t>distance</a:t>
            </a:r>
            <a:r>
              <a:rPr sz="1400" spc="-65" dirty="0">
                <a:latin typeface="+mj-lt"/>
              </a:rPr>
              <a:t> </a:t>
            </a:r>
            <a:r>
              <a:rPr sz="1400" dirty="0">
                <a:latin typeface="+mj-lt"/>
              </a:rPr>
              <a:t>between</a:t>
            </a:r>
            <a:r>
              <a:rPr sz="1400" spc="-72" dirty="0">
                <a:latin typeface="+mj-lt"/>
              </a:rPr>
              <a:t> </a:t>
            </a:r>
            <a:r>
              <a:rPr sz="1400" spc="-33" dirty="0">
                <a:latin typeface="+mj-lt"/>
              </a:rPr>
              <a:t>the </a:t>
            </a:r>
            <a:r>
              <a:rPr sz="1400" dirty="0">
                <a:latin typeface="+mj-lt"/>
              </a:rPr>
              <a:t>observation</a:t>
            </a:r>
            <a:r>
              <a:rPr sz="1400" spc="-65" dirty="0">
                <a:latin typeface="+mj-lt"/>
              </a:rPr>
              <a:t> </a:t>
            </a:r>
            <a:r>
              <a:rPr sz="1400" dirty="0">
                <a:latin typeface="+mj-lt"/>
              </a:rPr>
              <a:t>and</a:t>
            </a:r>
            <a:r>
              <a:rPr sz="1400" spc="-65" dirty="0">
                <a:latin typeface="+mj-lt"/>
              </a:rPr>
              <a:t> </a:t>
            </a:r>
            <a:r>
              <a:rPr sz="1400" dirty="0">
                <a:latin typeface="+mj-lt"/>
              </a:rPr>
              <a:t>all</a:t>
            </a:r>
            <a:r>
              <a:rPr sz="1400" spc="-72" dirty="0">
                <a:latin typeface="+mj-lt"/>
              </a:rPr>
              <a:t> </a:t>
            </a:r>
            <a:r>
              <a:rPr sz="1400" dirty="0">
                <a:latin typeface="+mj-lt"/>
              </a:rPr>
              <a:t>other</a:t>
            </a:r>
            <a:r>
              <a:rPr sz="1400" spc="-39" dirty="0">
                <a:latin typeface="+mj-lt"/>
              </a:rPr>
              <a:t> </a:t>
            </a:r>
            <a:r>
              <a:rPr sz="1400" dirty="0">
                <a:latin typeface="+mj-lt"/>
              </a:rPr>
              <a:t>data</a:t>
            </a:r>
            <a:r>
              <a:rPr sz="1400" spc="-65" dirty="0">
                <a:latin typeface="+mj-lt"/>
              </a:rPr>
              <a:t> </a:t>
            </a:r>
            <a:r>
              <a:rPr sz="1400" dirty="0">
                <a:latin typeface="+mj-lt"/>
              </a:rPr>
              <a:t>points</a:t>
            </a:r>
            <a:r>
              <a:rPr sz="1400" spc="-7" dirty="0">
                <a:latin typeface="+mj-lt"/>
              </a:rPr>
              <a:t> </a:t>
            </a:r>
            <a:r>
              <a:rPr sz="1400" dirty="0">
                <a:latin typeface="+mj-lt"/>
              </a:rPr>
              <a:t>in</a:t>
            </a:r>
            <a:r>
              <a:rPr sz="1400" spc="-65" dirty="0">
                <a:latin typeface="+mj-lt"/>
              </a:rPr>
              <a:t> </a:t>
            </a:r>
            <a:r>
              <a:rPr sz="1400" dirty="0">
                <a:latin typeface="+mj-lt"/>
              </a:rPr>
              <a:t>the</a:t>
            </a:r>
            <a:r>
              <a:rPr sz="1400" spc="-65" dirty="0">
                <a:latin typeface="+mj-lt"/>
              </a:rPr>
              <a:t> </a:t>
            </a:r>
            <a:r>
              <a:rPr sz="1400" dirty="0">
                <a:latin typeface="+mj-lt"/>
              </a:rPr>
              <a:t>same</a:t>
            </a:r>
            <a:r>
              <a:rPr sz="1400" spc="-65" dirty="0">
                <a:latin typeface="+mj-lt"/>
              </a:rPr>
              <a:t> </a:t>
            </a:r>
            <a:r>
              <a:rPr sz="1400" spc="-13" dirty="0">
                <a:latin typeface="+mj-lt"/>
              </a:rPr>
              <a:t>cluster.</a:t>
            </a:r>
            <a:endParaRPr sz="1800" dirty="0">
              <a:latin typeface="+mj-lt"/>
            </a:endParaRPr>
          </a:p>
          <a:p>
            <a:pPr marL="424699" indent="-408173">
              <a:spcBef>
                <a:spcPts val="540"/>
              </a:spcBef>
              <a:buSzPct val="83333"/>
              <a:buFont typeface="Tahoma"/>
              <a:buChar char="●"/>
              <a:tabLst>
                <a:tab pos="424699" algn="l"/>
              </a:tabLst>
            </a:pPr>
            <a:r>
              <a:rPr sz="1600" b="1" dirty="0">
                <a:latin typeface="+mj-lt"/>
              </a:rPr>
              <a:t>mean</a:t>
            </a:r>
            <a:r>
              <a:rPr sz="1600" b="1" spc="-52" dirty="0">
                <a:latin typeface="+mj-lt"/>
              </a:rPr>
              <a:t> </a:t>
            </a:r>
            <a:r>
              <a:rPr sz="1600" b="1" spc="-26" dirty="0">
                <a:latin typeface="+mj-lt"/>
              </a:rPr>
              <a:t>nearest-</a:t>
            </a:r>
            <a:r>
              <a:rPr sz="1600" b="1" dirty="0">
                <a:latin typeface="+mj-lt"/>
              </a:rPr>
              <a:t>cluster</a:t>
            </a:r>
            <a:r>
              <a:rPr sz="1600" b="1" spc="-52" dirty="0">
                <a:latin typeface="+mj-lt"/>
              </a:rPr>
              <a:t> </a:t>
            </a:r>
            <a:r>
              <a:rPr sz="1600" b="1" dirty="0">
                <a:latin typeface="+mj-lt"/>
              </a:rPr>
              <a:t>distance</a:t>
            </a:r>
            <a:r>
              <a:rPr sz="1600" b="1" spc="-52" dirty="0">
                <a:latin typeface="+mj-lt"/>
              </a:rPr>
              <a:t> </a:t>
            </a:r>
            <a:r>
              <a:rPr sz="1600" b="1" dirty="0">
                <a:latin typeface="+mj-lt"/>
              </a:rPr>
              <a:t>(b)</a:t>
            </a:r>
            <a:r>
              <a:rPr sz="1600" b="1" spc="-195" dirty="0">
                <a:latin typeface="+mj-lt"/>
              </a:rPr>
              <a:t> </a:t>
            </a:r>
            <a:r>
              <a:rPr sz="1400" dirty="0">
                <a:latin typeface="+mj-lt"/>
              </a:rPr>
              <a:t>:-</a:t>
            </a:r>
            <a:r>
              <a:rPr sz="1400" spc="-52" dirty="0">
                <a:latin typeface="+mj-lt"/>
              </a:rPr>
              <a:t> </a:t>
            </a:r>
            <a:r>
              <a:rPr sz="1400" dirty="0">
                <a:latin typeface="+mj-lt"/>
              </a:rPr>
              <a:t>Mean</a:t>
            </a:r>
            <a:r>
              <a:rPr sz="1400" spc="-78" dirty="0">
                <a:latin typeface="+mj-lt"/>
              </a:rPr>
              <a:t> </a:t>
            </a:r>
            <a:r>
              <a:rPr sz="1400" dirty="0">
                <a:latin typeface="+mj-lt"/>
              </a:rPr>
              <a:t>distance</a:t>
            </a:r>
            <a:r>
              <a:rPr sz="1400" spc="-78" dirty="0">
                <a:latin typeface="+mj-lt"/>
              </a:rPr>
              <a:t> </a:t>
            </a:r>
            <a:r>
              <a:rPr sz="1400" spc="-13" dirty="0">
                <a:latin typeface="+mj-lt"/>
              </a:rPr>
              <a:t>between</a:t>
            </a:r>
            <a:endParaRPr sz="1400" dirty="0">
              <a:latin typeface="+mj-lt"/>
            </a:endParaRPr>
          </a:p>
          <a:p>
            <a:pPr marL="424699" marR="1143547">
              <a:lnSpc>
                <a:spcPct val="142900"/>
              </a:lnSpc>
              <a:spcBef>
                <a:spcPts val="117"/>
              </a:spcBef>
            </a:pPr>
            <a:r>
              <a:rPr sz="1400" dirty="0">
                <a:latin typeface="+mj-lt"/>
              </a:rPr>
              <a:t>the</a:t>
            </a:r>
            <a:r>
              <a:rPr sz="1400" spc="-59" dirty="0">
                <a:latin typeface="+mj-lt"/>
              </a:rPr>
              <a:t> </a:t>
            </a:r>
            <a:r>
              <a:rPr sz="1400" dirty="0">
                <a:latin typeface="+mj-lt"/>
              </a:rPr>
              <a:t>observation</a:t>
            </a:r>
            <a:r>
              <a:rPr sz="1400" spc="-59" dirty="0">
                <a:latin typeface="+mj-lt"/>
              </a:rPr>
              <a:t> </a:t>
            </a:r>
            <a:r>
              <a:rPr sz="1400" dirty="0">
                <a:latin typeface="+mj-lt"/>
              </a:rPr>
              <a:t>and</a:t>
            </a:r>
            <a:r>
              <a:rPr sz="1400" spc="-65" dirty="0">
                <a:latin typeface="+mj-lt"/>
              </a:rPr>
              <a:t> </a:t>
            </a:r>
            <a:r>
              <a:rPr sz="1400" dirty="0">
                <a:latin typeface="+mj-lt"/>
              </a:rPr>
              <a:t>all</a:t>
            </a:r>
            <a:r>
              <a:rPr sz="1400" spc="-59" dirty="0">
                <a:latin typeface="+mj-lt"/>
              </a:rPr>
              <a:t> </a:t>
            </a:r>
            <a:r>
              <a:rPr sz="1400" dirty="0">
                <a:latin typeface="+mj-lt"/>
              </a:rPr>
              <a:t>other</a:t>
            </a:r>
            <a:r>
              <a:rPr sz="1400" spc="-26" dirty="0">
                <a:latin typeface="+mj-lt"/>
              </a:rPr>
              <a:t> </a:t>
            </a:r>
            <a:r>
              <a:rPr sz="1400" dirty="0">
                <a:latin typeface="+mj-lt"/>
              </a:rPr>
              <a:t>data</a:t>
            </a:r>
            <a:r>
              <a:rPr sz="1400" spc="-59" dirty="0">
                <a:latin typeface="+mj-lt"/>
              </a:rPr>
              <a:t> </a:t>
            </a:r>
            <a:r>
              <a:rPr sz="1400" dirty="0">
                <a:latin typeface="+mj-lt"/>
              </a:rPr>
              <a:t>points</a:t>
            </a:r>
            <a:r>
              <a:rPr sz="1400" spc="-59" dirty="0">
                <a:latin typeface="+mj-lt"/>
              </a:rPr>
              <a:t> </a:t>
            </a:r>
            <a:r>
              <a:rPr sz="1400" dirty="0">
                <a:latin typeface="+mj-lt"/>
              </a:rPr>
              <a:t>of</a:t>
            </a:r>
            <a:r>
              <a:rPr sz="1400" spc="-59" dirty="0">
                <a:latin typeface="+mj-lt"/>
              </a:rPr>
              <a:t> </a:t>
            </a:r>
            <a:r>
              <a:rPr sz="1400" dirty="0">
                <a:latin typeface="+mj-lt"/>
              </a:rPr>
              <a:t>the</a:t>
            </a:r>
            <a:r>
              <a:rPr sz="1400" spc="-52" dirty="0">
                <a:latin typeface="+mj-lt"/>
              </a:rPr>
              <a:t> </a:t>
            </a:r>
            <a:r>
              <a:rPr sz="1400" spc="-26" dirty="0">
                <a:latin typeface="+mj-lt"/>
              </a:rPr>
              <a:t>next </a:t>
            </a:r>
            <a:r>
              <a:rPr sz="1400" dirty="0">
                <a:latin typeface="+mj-lt"/>
              </a:rPr>
              <a:t>nearest</a:t>
            </a:r>
            <a:r>
              <a:rPr sz="1400" spc="-78" dirty="0">
                <a:latin typeface="+mj-lt"/>
              </a:rPr>
              <a:t> </a:t>
            </a:r>
            <a:r>
              <a:rPr sz="1400" dirty="0">
                <a:latin typeface="+mj-lt"/>
              </a:rPr>
              <a:t>cluster.</a:t>
            </a:r>
            <a:r>
              <a:rPr sz="1400" spc="-39" dirty="0">
                <a:latin typeface="+mj-lt"/>
              </a:rPr>
              <a:t> </a:t>
            </a:r>
            <a:r>
              <a:rPr sz="1400" dirty="0">
                <a:latin typeface="+mj-lt"/>
              </a:rPr>
              <a:t>This</a:t>
            </a:r>
            <a:r>
              <a:rPr sz="1400" spc="-46" dirty="0">
                <a:latin typeface="+mj-lt"/>
              </a:rPr>
              <a:t> </a:t>
            </a:r>
            <a:r>
              <a:rPr sz="1400" dirty="0">
                <a:latin typeface="+mj-lt"/>
              </a:rPr>
              <a:t>distance</a:t>
            </a:r>
            <a:r>
              <a:rPr sz="1400" spc="-72" dirty="0">
                <a:latin typeface="+mj-lt"/>
              </a:rPr>
              <a:t> </a:t>
            </a:r>
            <a:r>
              <a:rPr sz="1400" dirty="0">
                <a:latin typeface="+mj-lt"/>
              </a:rPr>
              <a:t>can</a:t>
            </a:r>
            <a:r>
              <a:rPr sz="1400" spc="-72" dirty="0">
                <a:latin typeface="+mj-lt"/>
              </a:rPr>
              <a:t> </a:t>
            </a:r>
            <a:r>
              <a:rPr sz="1400" dirty="0">
                <a:latin typeface="+mj-lt"/>
              </a:rPr>
              <a:t>also</a:t>
            </a:r>
            <a:r>
              <a:rPr sz="1400" spc="-46" dirty="0">
                <a:latin typeface="+mj-lt"/>
              </a:rPr>
              <a:t> </a:t>
            </a:r>
            <a:r>
              <a:rPr sz="1400" dirty="0">
                <a:latin typeface="+mj-lt"/>
              </a:rPr>
              <a:t>be</a:t>
            </a:r>
            <a:r>
              <a:rPr sz="1400" spc="-13" dirty="0">
                <a:latin typeface="+mj-lt"/>
              </a:rPr>
              <a:t> </a:t>
            </a:r>
            <a:r>
              <a:rPr sz="1400" dirty="0">
                <a:latin typeface="+mj-lt"/>
              </a:rPr>
              <a:t>called</a:t>
            </a:r>
            <a:r>
              <a:rPr sz="1400" spc="-72" dirty="0">
                <a:latin typeface="+mj-lt"/>
              </a:rPr>
              <a:t> </a:t>
            </a:r>
            <a:r>
              <a:rPr sz="1400" spc="-33" dirty="0">
                <a:latin typeface="+mj-lt"/>
              </a:rPr>
              <a:t>a.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11561" y="5125487"/>
            <a:ext cx="7177765" cy="377106"/>
          </a:xfrm>
          <a:prstGeom prst="rect">
            <a:avLst/>
          </a:prstGeom>
        </p:spPr>
        <p:txBody>
          <a:bodyPr vert="horz" wrap="square" lIns="0" tIns="16525" rIns="0" bIns="0" rtlCol="0">
            <a:spAutoFit/>
          </a:bodyPr>
          <a:lstStyle/>
          <a:p>
            <a:pPr marL="16525" defTabSz="1189817">
              <a:spcBef>
                <a:spcPts val="130"/>
              </a:spcBef>
            </a:pPr>
            <a:r>
              <a:rPr sz="2342" kern="0" dirty="0">
                <a:solidFill>
                  <a:srgbClr val="1F1F1F"/>
                </a:solidFill>
                <a:latin typeface="+mj-lt"/>
                <a:cs typeface="Georgia"/>
              </a:rPr>
              <a:t>The</a:t>
            </a:r>
            <a:r>
              <a:rPr sz="2342" kern="0" spc="-72" dirty="0">
                <a:solidFill>
                  <a:srgbClr val="1F1F1F"/>
                </a:solidFill>
                <a:latin typeface="+mj-lt"/>
                <a:cs typeface="Georgia"/>
              </a:rPr>
              <a:t> </a:t>
            </a:r>
            <a:r>
              <a:rPr sz="2342" kern="0" dirty="0">
                <a:solidFill>
                  <a:srgbClr val="1F1F1F"/>
                </a:solidFill>
                <a:latin typeface="+mj-lt"/>
                <a:cs typeface="Georgia"/>
              </a:rPr>
              <a:t>value</a:t>
            </a:r>
            <a:r>
              <a:rPr sz="2342" kern="0" spc="-39" dirty="0">
                <a:solidFill>
                  <a:srgbClr val="1F1F1F"/>
                </a:solidFill>
                <a:latin typeface="+mj-lt"/>
                <a:cs typeface="Georgia"/>
              </a:rPr>
              <a:t> </a:t>
            </a:r>
            <a:r>
              <a:rPr sz="2342" kern="0" dirty="0">
                <a:solidFill>
                  <a:srgbClr val="1F1F1F"/>
                </a:solidFill>
                <a:latin typeface="+mj-lt"/>
                <a:cs typeface="Georgia"/>
              </a:rPr>
              <a:t>of</a:t>
            </a:r>
            <a:r>
              <a:rPr sz="2342" kern="0" spc="-104" dirty="0">
                <a:solidFill>
                  <a:srgbClr val="1F1F1F"/>
                </a:solidFill>
                <a:latin typeface="+mj-lt"/>
                <a:cs typeface="Georgia"/>
              </a:rPr>
              <a:t> </a:t>
            </a:r>
            <a:r>
              <a:rPr sz="2342" kern="0" dirty="0">
                <a:solidFill>
                  <a:srgbClr val="1F1F1F"/>
                </a:solidFill>
                <a:latin typeface="+mj-lt"/>
                <a:cs typeface="Georgia"/>
              </a:rPr>
              <a:t>the</a:t>
            </a:r>
            <a:r>
              <a:rPr sz="2342" kern="0" spc="-65" dirty="0">
                <a:solidFill>
                  <a:srgbClr val="1F1F1F"/>
                </a:solidFill>
                <a:latin typeface="+mj-lt"/>
                <a:cs typeface="Georgia"/>
              </a:rPr>
              <a:t> </a:t>
            </a:r>
            <a:r>
              <a:rPr sz="2342" kern="0" dirty="0">
                <a:solidFill>
                  <a:srgbClr val="1F1F1F"/>
                </a:solidFill>
                <a:latin typeface="+mj-lt"/>
                <a:cs typeface="Georgia"/>
              </a:rPr>
              <a:t>silhouette</a:t>
            </a:r>
            <a:r>
              <a:rPr sz="2342" kern="0" spc="-59" dirty="0">
                <a:solidFill>
                  <a:srgbClr val="1F1F1F"/>
                </a:solidFill>
                <a:latin typeface="+mj-lt"/>
                <a:cs typeface="Georgia"/>
              </a:rPr>
              <a:t> </a:t>
            </a:r>
            <a:r>
              <a:rPr sz="2342" kern="0" spc="-13" dirty="0">
                <a:solidFill>
                  <a:srgbClr val="1F1F1F"/>
                </a:solidFill>
                <a:latin typeface="+mj-lt"/>
                <a:cs typeface="Georgia"/>
              </a:rPr>
              <a:t>coefficient</a:t>
            </a:r>
            <a:r>
              <a:rPr sz="2342" kern="0" spc="-52" dirty="0">
                <a:solidFill>
                  <a:srgbClr val="1F1F1F"/>
                </a:solidFill>
                <a:latin typeface="+mj-lt"/>
                <a:cs typeface="Georgia"/>
              </a:rPr>
              <a:t> </a:t>
            </a:r>
            <a:r>
              <a:rPr sz="2342" kern="0" dirty="0">
                <a:solidFill>
                  <a:srgbClr val="1F1F1F"/>
                </a:solidFill>
                <a:latin typeface="+mj-lt"/>
                <a:cs typeface="Georgia"/>
              </a:rPr>
              <a:t>is</a:t>
            </a:r>
            <a:r>
              <a:rPr sz="2342" kern="0" spc="-72" dirty="0">
                <a:solidFill>
                  <a:srgbClr val="1F1F1F"/>
                </a:solidFill>
                <a:latin typeface="+mj-lt"/>
                <a:cs typeface="Georgia"/>
              </a:rPr>
              <a:t> </a:t>
            </a:r>
            <a:r>
              <a:rPr sz="2342" kern="0" dirty="0">
                <a:solidFill>
                  <a:srgbClr val="1F1F1F"/>
                </a:solidFill>
                <a:latin typeface="+mj-lt"/>
                <a:cs typeface="Georgia"/>
              </a:rPr>
              <a:t>between</a:t>
            </a:r>
            <a:r>
              <a:rPr sz="2342" kern="0" spc="-65" dirty="0">
                <a:solidFill>
                  <a:srgbClr val="1F1F1F"/>
                </a:solidFill>
                <a:latin typeface="+mj-lt"/>
                <a:cs typeface="Georgia"/>
              </a:rPr>
              <a:t> </a:t>
            </a:r>
            <a:r>
              <a:rPr sz="2342" kern="0" spc="-13" dirty="0">
                <a:solidFill>
                  <a:srgbClr val="1F1F1F"/>
                </a:solidFill>
                <a:latin typeface="+mj-lt"/>
                <a:cs typeface="Georgia"/>
              </a:rPr>
              <a:t>[-</a:t>
            </a:r>
            <a:r>
              <a:rPr sz="2342" kern="0" dirty="0">
                <a:solidFill>
                  <a:srgbClr val="1F1F1F"/>
                </a:solidFill>
                <a:latin typeface="+mj-lt"/>
                <a:cs typeface="Georgia"/>
              </a:rPr>
              <a:t>1,</a:t>
            </a:r>
            <a:r>
              <a:rPr sz="2342" kern="0" spc="-13" dirty="0">
                <a:solidFill>
                  <a:srgbClr val="1F1F1F"/>
                </a:solidFill>
                <a:latin typeface="+mj-lt"/>
                <a:cs typeface="Georgia"/>
              </a:rPr>
              <a:t> </a:t>
            </a:r>
            <a:r>
              <a:rPr sz="2342" kern="0" spc="-33" dirty="0">
                <a:solidFill>
                  <a:srgbClr val="1F1F1F"/>
                </a:solidFill>
                <a:latin typeface="+mj-lt"/>
                <a:cs typeface="Georgia"/>
              </a:rPr>
              <a:t>1]</a:t>
            </a:r>
            <a:endParaRPr sz="2342" kern="0" dirty="0">
              <a:solidFill>
                <a:sysClr val="windowText" lastClr="000000"/>
              </a:solidFill>
              <a:latin typeface="+mj-lt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2781" y="5496316"/>
            <a:ext cx="6766285" cy="995929"/>
          </a:xfrm>
          <a:prstGeom prst="rect">
            <a:avLst/>
          </a:prstGeom>
        </p:spPr>
        <p:txBody>
          <a:bodyPr vert="horz" wrap="square" lIns="0" tIns="16525" rIns="0" bIns="0" rtlCol="0">
            <a:spAutoFit/>
          </a:bodyPr>
          <a:lstStyle/>
          <a:p>
            <a:pPr marL="440398" indent="-423872" defTabSz="1189817">
              <a:spcBef>
                <a:spcPts val="130"/>
              </a:spcBef>
              <a:buFontTx/>
              <a:buChar char="●"/>
              <a:tabLst>
                <a:tab pos="440398" algn="l"/>
              </a:tabLst>
            </a:pPr>
            <a:r>
              <a:rPr sz="1496" kern="0" spc="-65" dirty="0">
                <a:solidFill>
                  <a:srgbClr val="1F1F1F"/>
                </a:solidFill>
                <a:latin typeface="+mj-lt"/>
                <a:cs typeface="Tahoma"/>
              </a:rPr>
              <a:t>If</a:t>
            </a:r>
            <a:r>
              <a:rPr sz="1496" kern="0" spc="-169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dirty="0">
                <a:solidFill>
                  <a:srgbClr val="1F1F1F"/>
                </a:solidFill>
                <a:latin typeface="+mj-lt"/>
                <a:cs typeface="Tahoma"/>
              </a:rPr>
              <a:t>score</a:t>
            </a:r>
            <a:r>
              <a:rPr sz="1496" kern="0" spc="7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dirty="0">
                <a:solidFill>
                  <a:srgbClr val="1F1F1F"/>
                </a:solidFill>
                <a:latin typeface="+mj-lt"/>
                <a:cs typeface="Tahoma"/>
              </a:rPr>
              <a:t>is</a:t>
            </a:r>
            <a:r>
              <a:rPr sz="1496" kern="0" spc="-78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b="1" kern="0" dirty="0">
                <a:solidFill>
                  <a:srgbClr val="1F1F1F"/>
                </a:solidFill>
                <a:latin typeface="+mj-lt"/>
                <a:cs typeface="Arial"/>
              </a:rPr>
              <a:t>1</a:t>
            </a:r>
            <a:r>
              <a:rPr sz="1496" b="1" kern="0" spc="65" dirty="0">
                <a:solidFill>
                  <a:srgbClr val="1F1F1F"/>
                </a:solidFill>
                <a:latin typeface="+mj-lt"/>
                <a:cs typeface="Arial"/>
              </a:rPr>
              <a:t> </a:t>
            </a:r>
            <a:r>
              <a:rPr sz="1496" b="1" kern="0" dirty="0">
                <a:solidFill>
                  <a:srgbClr val="1F1F1F"/>
                </a:solidFill>
                <a:latin typeface="+mj-lt"/>
                <a:cs typeface="Arial"/>
              </a:rPr>
              <a:t>denotes</a:t>
            </a:r>
            <a:r>
              <a:rPr sz="1496" b="1" kern="0" spc="-52" dirty="0">
                <a:solidFill>
                  <a:srgbClr val="1F1F1F"/>
                </a:solidFill>
                <a:latin typeface="+mj-lt"/>
                <a:cs typeface="Arial"/>
              </a:rPr>
              <a:t> </a:t>
            </a:r>
            <a:r>
              <a:rPr sz="1496" b="1" kern="0" dirty="0">
                <a:solidFill>
                  <a:srgbClr val="1F1F1F"/>
                </a:solidFill>
                <a:latin typeface="+mj-lt"/>
                <a:cs typeface="Arial"/>
              </a:rPr>
              <a:t>the best</a:t>
            </a:r>
            <a:r>
              <a:rPr sz="1496" b="1" kern="0" spc="-13" dirty="0">
                <a:solidFill>
                  <a:srgbClr val="1F1F1F"/>
                </a:solidFill>
                <a:latin typeface="+mj-lt"/>
                <a:cs typeface="Arial"/>
              </a:rPr>
              <a:t> </a:t>
            </a:r>
            <a:r>
              <a:rPr sz="1496" kern="0" dirty="0">
                <a:solidFill>
                  <a:srgbClr val="1F1F1F"/>
                </a:solidFill>
                <a:latin typeface="+mj-lt"/>
                <a:cs typeface="Tahoma"/>
              </a:rPr>
              <a:t>meaning</a:t>
            </a:r>
            <a:r>
              <a:rPr sz="1496" kern="0" spc="-7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spc="-39" dirty="0">
                <a:solidFill>
                  <a:srgbClr val="1F1F1F"/>
                </a:solidFill>
                <a:latin typeface="+mj-lt"/>
                <a:cs typeface="Tahoma"/>
              </a:rPr>
              <a:t>that</a:t>
            </a:r>
            <a:r>
              <a:rPr sz="1496" kern="0" spc="-124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spc="-13" dirty="0">
                <a:solidFill>
                  <a:srgbClr val="1F1F1F"/>
                </a:solidFill>
                <a:latin typeface="+mj-lt"/>
                <a:cs typeface="Tahoma"/>
              </a:rPr>
              <a:t>the</a:t>
            </a:r>
            <a:r>
              <a:rPr sz="1496" kern="0" spc="-72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dirty="0">
                <a:solidFill>
                  <a:srgbClr val="1F1F1F"/>
                </a:solidFill>
                <a:latin typeface="+mj-lt"/>
                <a:cs typeface="Tahoma"/>
              </a:rPr>
              <a:t>data</a:t>
            </a:r>
            <a:r>
              <a:rPr sz="1496" kern="0" spc="-65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spc="-26" dirty="0">
                <a:solidFill>
                  <a:srgbClr val="1F1F1F"/>
                </a:solidFill>
                <a:latin typeface="+mj-lt"/>
                <a:cs typeface="Tahoma"/>
              </a:rPr>
              <a:t>point</a:t>
            </a:r>
            <a:r>
              <a:rPr sz="1496" kern="0" spc="-59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dirty="0">
                <a:solidFill>
                  <a:srgbClr val="1F1F1F"/>
                </a:solidFill>
                <a:latin typeface="+mj-lt"/>
                <a:cs typeface="Tahoma"/>
              </a:rPr>
              <a:t>i</a:t>
            </a:r>
            <a:r>
              <a:rPr sz="1496" kern="0" spc="-98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dirty="0">
                <a:solidFill>
                  <a:srgbClr val="1F1F1F"/>
                </a:solidFill>
                <a:latin typeface="+mj-lt"/>
                <a:cs typeface="Tahoma"/>
              </a:rPr>
              <a:t>is</a:t>
            </a:r>
            <a:r>
              <a:rPr sz="1496" kern="0" spc="-7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dirty="0">
                <a:solidFill>
                  <a:srgbClr val="1F1F1F"/>
                </a:solidFill>
                <a:latin typeface="+mj-lt"/>
                <a:cs typeface="Tahoma"/>
              </a:rPr>
              <a:t>very</a:t>
            </a:r>
            <a:r>
              <a:rPr sz="1496" kern="0" spc="-52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spc="-13" dirty="0">
                <a:solidFill>
                  <a:srgbClr val="1F1F1F"/>
                </a:solidFill>
                <a:latin typeface="+mj-lt"/>
                <a:cs typeface="Tahoma"/>
              </a:rPr>
              <a:t>compact</a:t>
            </a:r>
            <a:endParaRPr sz="1496" kern="0" dirty="0">
              <a:solidFill>
                <a:sysClr val="windowText" lastClr="000000"/>
              </a:solidFill>
              <a:latin typeface="+mj-lt"/>
              <a:cs typeface="Tahoma"/>
            </a:endParaRPr>
          </a:p>
          <a:p>
            <a:pPr marL="440398" defTabSz="1189817">
              <a:spcBef>
                <a:spcPts val="78"/>
              </a:spcBef>
            </a:pPr>
            <a:r>
              <a:rPr sz="1496" kern="0" spc="-39" dirty="0">
                <a:solidFill>
                  <a:srgbClr val="1F1F1F"/>
                </a:solidFill>
                <a:latin typeface="+mj-lt"/>
                <a:cs typeface="Tahoma"/>
              </a:rPr>
              <a:t>within</a:t>
            </a:r>
            <a:r>
              <a:rPr sz="1496" kern="0" spc="-104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spc="-13" dirty="0">
                <a:solidFill>
                  <a:srgbClr val="1F1F1F"/>
                </a:solidFill>
                <a:latin typeface="+mj-lt"/>
                <a:cs typeface="Tahoma"/>
              </a:rPr>
              <a:t>the</a:t>
            </a:r>
            <a:r>
              <a:rPr sz="1496" kern="0" spc="-59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dirty="0">
                <a:solidFill>
                  <a:srgbClr val="1F1F1F"/>
                </a:solidFill>
                <a:latin typeface="+mj-lt"/>
                <a:cs typeface="Tahoma"/>
              </a:rPr>
              <a:t>cluster</a:t>
            </a:r>
            <a:r>
              <a:rPr sz="1496" kern="0" spc="-52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dirty="0">
                <a:solidFill>
                  <a:srgbClr val="1F1F1F"/>
                </a:solidFill>
                <a:latin typeface="+mj-lt"/>
                <a:cs typeface="Tahoma"/>
              </a:rPr>
              <a:t>to</a:t>
            </a:r>
            <a:r>
              <a:rPr sz="1496" kern="0" spc="-46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spc="-13" dirty="0">
                <a:solidFill>
                  <a:srgbClr val="1F1F1F"/>
                </a:solidFill>
                <a:latin typeface="+mj-lt"/>
                <a:cs typeface="Tahoma"/>
              </a:rPr>
              <a:t>which</a:t>
            </a:r>
            <a:r>
              <a:rPr sz="1496" kern="0" spc="-98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spc="-46" dirty="0">
                <a:solidFill>
                  <a:srgbClr val="1F1F1F"/>
                </a:solidFill>
                <a:latin typeface="+mj-lt"/>
                <a:cs typeface="Tahoma"/>
              </a:rPr>
              <a:t>it</a:t>
            </a:r>
            <a:r>
              <a:rPr sz="1496" kern="0" spc="-117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dirty="0">
                <a:solidFill>
                  <a:srgbClr val="1F1F1F"/>
                </a:solidFill>
                <a:latin typeface="+mj-lt"/>
                <a:cs typeface="Tahoma"/>
              </a:rPr>
              <a:t>belongs</a:t>
            </a:r>
            <a:r>
              <a:rPr sz="1496" kern="0" spc="-111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dirty="0">
                <a:solidFill>
                  <a:srgbClr val="1F1F1F"/>
                </a:solidFill>
                <a:latin typeface="+mj-lt"/>
                <a:cs typeface="Tahoma"/>
              </a:rPr>
              <a:t>and</a:t>
            </a:r>
            <a:r>
              <a:rPr sz="1496" kern="0" spc="-33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spc="-26" dirty="0">
                <a:solidFill>
                  <a:srgbClr val="1F1F1F"/>
                </a:solidFill>
                <a:latin typeface="+mj-lt"/>
                <a:cs typeface="Tahoma"/>
              </a:rPr>
              <a:t>far</a:t>
            </a:r>
            <a:r>
              <a:rPr sz="1496" kern="0" spc="-59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dirty="0">
                <a:solidFill>
                  <a:srgbClr val="1F1F1F"/>
                </a:solidFill>
                <a:latin typeface="+mj-lt"/>
                <a:cs typeface="Tahoma"/>
              </a:rPr>
              <a:t>away</a:t>
            </a:r>
            <a:r>
              <a:rPr sz="1496" kern="0" spc="-39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spc="-33" dirty="0">
                <a:solidFill>
                  <a:srgbClr val="1F1F1F"/>
                </a:solidFill>
                <a:latin typeface="+mj-lt"/>
                <a:cs typeface="Tahoma"/>
              </a:rPr>
              <a:t>from</a:t>
            </a:r>
            <a:r>
              <a:rPr sz="1496" kern="0" spc="-59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spc="-13" dirty="0">
                <a:solidFill>
                  <a:srgbClr val="1F1F1F"/>
                </a:solidFill>
                <a:latin typeface="+mj-lt"/>
                <a:cs typeface="Tahoma"/>
              </a:rPr>
              <a:t>the</a:t>
            </a:r>
            <a:r>
              <a:rPr sz="1496" kern="0" spc="-59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spc="-13" dirty="0">
                <a:solidFill>
                  <a:srgbClr val="1F1F1F"/>
                </a:solidFill>
                <a:latin typeface="+mj-lt"/>
                <a:cs typeface="Tahoma"/>
              </a:rPr>
              <a:t>other</a:t>
            </a:r>
            <a:r>
              <a:rPr sz="1496" kern="0" spc="-78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496" kern="0" spc="-13" dirty="0">
                <a:solidFill>
                  <a:srgbClr val="1F1F1F"/>
                </a:solidFill>
                <a:latin typeface="+mj-lt"/>
                <a:cs typeface="Tahoma"/>
              </a:rPr>
              <a:t>clusters.</a:t>
            </a:r>
            <a:endParaRPr sz="1496" kern="0" dirty="0">
              <a:solidFill>
                <a:sysClr val="windowText" lastClr="000000"/>
              </a:solidFill>
              <a:latin typeface="+mj-lt"/>
              <a:cs typeface="Tahoma"/>
            </a:endParaRPr>
          </a:p>
          <a:p>
            <a:pPr marL="440398" indent="-423872" defTabSz="1189817">
              <a:spcBef>
                <a:spcPts val="46"/>
              </a:spcBef>
              <a:buFont typeface="Tahoma"/>
              <a:buChar char="●"/>
              <a:tabLst>
                <a:tab pos="440398" algn="l"/>
              </a:tabLst>
            </a:pPr>
            <a:r>
              <a:rPr sz="1561" i="1" kern="0" dirty="0">
                <a:solidFill>
                  <a:srgbClr val="1F1F1F"/>
                </a:solidFill>
                <a:latin typeface="+mj-lt"/>
                <a:cs typeface="Arial"/>
              </a:rPr>
              <a:t>The</a:t>
            </a:r>
            <a:r>
              <a:rPr sz="1561" i="1" kern="0" spc="-72" dirty="0">
                <a:solidFill>
                  <a:srgbClr val="1F1F1F"/>
                </a:solidFill>
                <a:latin typeface="+mj-lt"/>
                <a:cs typeface="Arial"/>
              </a:rPr>
              <a:t> </a:t>
            </a:r>
            <a:r>
              <a:rPr sz="1561" i="1" kern="0" dirty="0">
                <a:solidFill>
                  <a:srgbClr val="1F1F1F"/>
                </a:solidFill>
                <a:latin typeface="+mj-lt"/>
                <a:cs typeface="Arial"/>
              </a:rPr>
              <a:t>worst</a:t>
            </a:r>
            <a:r>
              <a:rPr sz="1561" i="1" kern="0" spc="-78" dirty="0">
                <a:solidFill>
                  <a:srgbClr val="1F1F1F"/>
                </a:solidFill>
                <a:latin typeface="+mj-lt"/>
                <a:cs typeface="Arial"/>
              </a:rPr>
              <a:t> </a:t>
            </a:r>
            <a:r>
              <a:rPr sz="1561" i="1" kern="0" dirty="0">
                <a:solidFill>
                  <a:srgbClr val="1F1F1F"/>
                </a:solidFill>
                <a:latin typeface="+mj-lt"/>
                <a:cs typeface="Arial"/>
              </a:rPr>
              <a:t>value</a:t>
            </a:r>
            <a:r>
              <a:rPr sz="1561" i="1" kern="0" spc="-65" dirty="0">
                <a:solidFill>
                  <a:srgbClr val="1F1F1F"/>
                </a:solidFill>
                <a:latin typeface="+mj-lt"/>
                <a:cs typeface="Arial"/>
              </a:rPr>
              <a:t> </a:t>
            </a:r>
            <a:r>
              <a:rPr sz="1561" i="1" kern="0" dirty="0">
                <a:solidFill>
                  <a:srgbClr val="1F1F1F"/>
                </a:solidFill>
                <a:latin typeface="+mj-lt"/>
                <a:cs typeface="Arial"/>
              </a:rPr>
              <a:t>is</a:t>
            </a:r>
            <a:r>
              <a:rPr sz="1561" i="1" kern="0" spc="13" dirty="0">
                <a:solidFill>
                  <a:srgbClr val="1F1F1F"/>
                </a:solidFill>
                <a:latin typeface="+mj-lt"/>
                <a:cs typeface="Arial"/>
              </a:rPr>
              <a:t> </a:t>
            </a:r>
            <a:r>
              <a:rPr sz="1561" i="1" kern="0" dirty="0">
                <a:solidFill>
                  <a:srgbClr val="1F1F1F"/>
                </a:solidFill>
                <a:latin typeface="+mj-lt"/>
                <a:cs typeface="Arial"/>
              </a:rPr>
              <a:t>-</a:t>
            </a:r>
            <a:r>
              <a:rPr sz="1561" i="1" kern="0" spc="-65" dirty="0">
                <a:solidFill>
                  <a:srgbClr val="1F1F1F"/>
                </a:solidFill>
                <a:latin typeface="+mj-lt"/>
                <a:cs typeface="Arial"/>
              </a:rPr>
              <a:t>1</a:t>
            </a:r>
            <a:endParaRPr sz="1561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488321" indent="-471796" defTabSz="1189817">
              <a:spcBef>
                <a:spcPts val="189"/>
              </a:spcBef>
              <a:buFontTx/>
              <a:buChar char="●"/>
              <a:tabLst>
                <a:tab pos="488321" algn="l"/>
              </a:tabLst>
            </a:pPr>
            <a:r>
              <a:rPr sz="1561" kern="0" spc="-72" dirty="0">
                <a:solidFill>
                  <a:srgbClr val="1F1F1F"/>
                </a:solidFill>
                <a:latin typeface="+mj-lt"/>
                <a:cs typeface="Tahoma"/>
              </a:rPr>
              <a:t>If</a:t>
            </a:r>
            <a:r>
              <a:rPr sz="1561" kern="0" spc="-143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561" kern="0" dirty="0">
                <a:solidFill>
                  <a:srgbClr val="1F1F1F"/>
                </a:solidFill>
                <a:latin typeface="+mj-lt"/>
                <a:cs typeface="Tahoma"/>
              </a:rPr>
              <a:t>score</a:t>
            </a:r>
            <a:r>
              <a:rPr sz="1561" kern="0" spc="-39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561" kern="0" dirty="0">
                <a:solidFill>
                  <a:srgbClr val="1F1F1F"/>
                </a:solidFill>
                <a:latin typeface="+mj-lt"/>
                <a:cs typeface="Tahoma"/>
              </a:rPr>
              <a:t>is</a:t>
            </a:r>
            <a:r>
              <a:rPr sz="1561" kern="0" spc="33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561" kern="0" dirty="0">
                <a:solidFill>
                  <a:srgbClr val="1F1F1F"/>
                </a:solidFill>
                <a:latin typeface="+mj-lt"/>
                <a:cs typeface="Tahoma"/>
              </a:rPr>
              <a:t>0</a:t>
            </a:r>
            <a:r>
              <a:rPr sz="1561" kern="0" spc="-111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561" kern="0" dirty="0">
                <a:solidFill>
                  <a:srgbClr val="1F1F1F"/>
                </a:solidFill>
                <a:latin typeface="+mj-lt"/>
                <a:cs typeface="Tahoma"/>
              </a:rPr>
              <a:t>denotes</a:t>
            </a:r>
            <a:r>
              <a:rPr sz="1561" kern="0" spc="33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561" kern="0" dirty="0">
                <a:solidFill>
                  <a:srgbClr val="1F1F1F"/>
                </a:solidFill>
                <a:latin typeface="+mj-lt"/>
                <a:cs typeface="Tahoma"/>
              </a:rPr>
              <a:t>overlapping</a:t>
            </a:r>
            <a:r>
              <a:rPr sz="1561" kern="0" spc="-59" dirty="0">
                <a:solidFill>
                  <a:srgbClr val="1F1F1F"/>
                </a:solidFill>
                <a:latin typeface="+mj-lt"/>
                <a:cs typeface="Tahoma"/>
              </a:rPr>
              <a:t> </a:t>
            </a:r>
            <a:r>
              <a:rPr sz="1561" kern="0" spc="-13" dirty="0">
                <a:solidFill>
                  <a:srgbClr val="1F1F1F"/>
                </a:solidFill>
                <a:latin typeface="+mj-lt"/>
                <a:cs typeface="Tahoma"/>
              </a:rPr>
              <a:t>clusters</a:t>
            </a:r>
            <a:endParaRPr sz="1561" kern="0" dirty="0">
              <a:solidFill>
                <a:sysClr val="windowText" lastClr="000000"/>
              </a:solidFill>
              <a:latin typeface="+mj-lt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307418" y="1"/>
            <a:ext cx="737688" cy="82890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195" y="1193786"/>
            <a:ext cx="11354865" cy="3506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308" y="-30305"/>
            <a:ext cx="15561457" cy="633909"/>
          </a:xfrm>
          <a:prstGeom prst="rect">
            <a:avLst/>
          </a:prstGeom>
        </p:spPr>
        <p:txBody>
          <a:bodyPr vert="horz" wrap="square" lIns="0" tIns="18178" rIns="0" bIns="0" rtlCol="0">
            <a:spAutoFit/>
          </a:bodyPr>
          <a:lstStyle/>
          <a:p>
            <a:pPr marL="135506">
              <a:spcBef>
                <a:spcPts val="143"/>
              </a:spcBef>
            </a:pPr>
            <a:r>
              <a:rPr lang="en-IN" sz="4000" b="1" i="0" dirty="0">
                <a:latin typeface="+mj-lt"/>
              </a:rPr>
              <a:t>2.</a:t>
            </a:r>
            <a:r>
              <a:rPr lang="en-IN" sz="4000" b="1" i="0" spc="-72" dirty="0">
                <a:latin typeface="+mj-lt"/>
              </a:rPr>
              <a:t> </a:t>
            </a:r>
            <a:r>
              <a:rPr lang="en-IN" sz="4000" b="1" i="0" dirty="0">
                <a:latin typeface="+mj-lt"/>
              </a:rPr>
              <a:t>Elbow</a:t>
            </a:r>
            <a:r>
              <a:rPr lang="en-IN" sz="4000" b="1" i="0" spc="-91" dirty="0">
                <a:latin typeface="+mj-lt"/>
              </a:rPr>
              <a:t> </a:t>
            </a:r>
            <a:r>
              <a:rPr lang="en-IN" sz="4000" b="1" i="0" spc="-13" dirty="0">
                <a:latin typeface="+mj-lt"/>
              </a:rPr>
              <a:t>Method</a:t>
            </a:r>
            <a:endParaRPr sz="4000" i="0" dirty="0">
              <a:latin typeface="+mj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645" y="4911252"/>
            <a:ext cx="10952143" cy="860058"/>
          </a:xfrm>
          <a:prstGeom prst="rect">
            <a:avLst/>
          </a:prstGeom>
        </p:spPr>
        <p:txBody>
          <a:bodyPr vert="horz" wrap="square" lIns="0" tIns="14873" rIns="0" bIns="0" rtlCol="0">
            <a:spAutoFit/>
          </a:bodyPr>
          <a:lstStyle/>
          <a:p>
            <a:pPr marL="15699" marR="6610" algn="ctr" defTabSz="1189817">
              <a:lnSpc>
                <a:spcPct val="110100"/>
              </a:lnSpc>
              <a:spcBef>
                <a:spcPts val="117"/>
              </a:spcBef>
            </a:pP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The</a:t>
            </a:r>
            <a:r>
              <a:rPr sz="1692" kern="0" spc="-72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elbow</a:t>
            </a:r>
            <a:r>
              <a:rPr sz="1692" kern="0" spc="-20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method</a:t>
            </a:r>
            <a:r>
              <a:rPr sz="1692" kern="0" spc="-104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runs</a:t>
            </a:r>
            <a:r>
              <a:rPr sz="1692" kern="0" spc="-78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spc="-46" dirty="0">
                <a:solidFill>
                  <a:srgbClr val="1F1F22"/>
                </a:solidFill>
                <a:latin typeface="+mj-lt"/>
                <a:cs typeface="Tahoma"/>
              </a:rPr>
              <a:t>k-</a:t>
            </a:r>
            <a:r>
              <a:rPr sz="1692" b="1" kern="0" dirty="0">
                <a:solidFill>
                  <a:srgbClr val="1F1F22"/>
                </a:solidFill>
                <a:latin typeface="+mj-lt"/>
                <a:cs typeface="Arial"/>
              </a:rPr>
              <a:t>means</a:t>
            </a:r>
            <a:r>
              <a:rPr sz="1692" b="1" kern="0" spc="-46" dirty="0">
                <a:solidFill>
                  <a:srgbClr val="1F1F22"/>
                </a:solidFill>
                <a:latin typeface="+mj-lt"/>
                <a:cs typeface="Arial"/>
              </a:rPr>
              <a:t> </a:t>
            </a:r>
            <a:r>
              <a:rPr sz="1692" b="1" kern="0" dirty="0">
                <a:solidFill>
                  <a:srgbClr val="1F1F22"/>
                </a:solidFill>
                <a:latin typeface="+mj-lt"/>
                <a:cs typeface="Arial"/>
              </a:rPr>
              <a:t>clustering</a:t>
            </a:r>
            <a:r>
              <a:rPr sz="1692" b="1" kern="0" spc="-52" dirty="0">
                <a:solidFill>
                  <a:srgbClr val="1F1F22"/>
                </a:solidFill>
                <a:latin typeface="+mj-lt"/>
                <a:cs typeface="Arial"/>
              </a:rPr>
              <a:t> </a:t>
            </a:r>
            <a:r>
              <a:rPr sz="1692" b="1" kern="0" dirty="0">
                <a:solidFill>
                  <a:srgbClr val="1F1F22"/>
                </a:solidFill>
                <a:latin typeface="+mj-lt"/>
                <a:cs typeface="Arial"/>
              </a:rPr>
              <a:t>on</a:t>
            </a:r>
            <a:r>
              <a:rPr sz="1692" b="1" kern="0" spc="-46" dirty="0">
                <a:solidFill>
                  <a:srgbClr val="1F1F22"/>
                </a:solidFill>
                <a:latin typeface="+mj-lt"/>
                <a:cs typeface="Arial"/>
              </a:rPr>
              <a:t> </a:t>
            </a:r>
            <a:r>
              <a:rPr sz="1692" b="1" kern="0" dirty="0">
                <a:solidFill>
                  <a:srgbClr val="1F1F22"/>
                </a:solidFill>
                <a:latin typeface="+mj-lt"/>
                <a:cs typeface="Arial"/>
              </a:rPr>
              <a:t>the</a:t>
            </a:r>
            <a:r>
              <a:rPr sz="1692" b="1" kern="0" spc="-13" dirty="0">
                <a:solidFill>
                  <a:srgbClr val="1F1F22"/>
                </a:solidFill>
                <a:latin typeface="+mj-lt"/>
                <a:cs typeface="Arial"/>
              </a:rPr>
              <a:t> data-</a:t>
            </a:r>
            <a:r>
              <a:rPr sz="1692" b="1" kern="0" dirty="0">
                <a:solidFill>
                  <a:srgbClr val="1F1F22"/>
                </a:solidFill>
                <a:latin typeface="+mj-lt"/>
                <a:cs typeface="Arial"/>
              </a:rPr>
              <a:t>set</a:t>
            </a:r>
            <a:r>
              <a:rPr sz="1692" b="1" kern="0" spc="-52" dirty="0">
                <a:solidFill>
                  <a:srgbClr val="1F1F22"/>
                </a:solidFill>
                <a:latin typeface="+mj-lt"/>
                <a:cs typeface="Arial"/>
              </a:rPr>
              <a:t> </a:t>
            </a:r>
            <a:r>
              <a:rPr sz="1692" b="1" kern="0" dirty="0">
                <a:solidFill>
                  <a:srgbClr val="1F1F22"/>
                </a:solidFill>
                <a:latin typeface="+mj-lt"/>
                <a:cs typeface="Arial"/>
              </a:rPr>
              <a:t>for</a:t>
            </a:r>
            <a:r>
              <a:rPr sz="1692" b="1" kern="0" spc="-20" dirty="0">
                <a:solidFill>
                  <a:srgbClr val="1F1F22"/>
                </a:solidFill>
                <a:latin typeface="+mj-lt"/>
                <a:cs typeface="Arial"/>
              </a:rPr>
              <a:t> </a:t>
            </a:r>
            <a:r>
              <a:rPr sz="1692" b="1" kern="0" dirty="0">
                <a:solidFill>
                  <a:srgbClr val="1F1F22"/>
                </a:solidFill>
                <a:latin typeface="+mj-lt"/>
                <a:cs typeface="Arial"/>
              </a:rPr>
              <a:t>a</a:t>
            </a:r>
            <a:r>
              <a:rPr sz="1692" b="1" kern="0" spc="-46" dirty="0">
                <a:solidFill>
                  <a:srgbClr val="1F1F22"/>
                </a:solidFill>
                <a:latin typeface="+mj-lt"/>
                <a:cs typeface="Arial"/>
              </a:rPr>
              <a:t> </a:t>
            </a:r>
            <a:r>
              <a:rPr sz="1692" b="1" kern="0" dirty="0">
                <a:solidFill>
                  <a:srgbClr val="1F1F22"/>
                </a:solidFill>
                <a:latin typeface="+mj-lt"/>
                <a:cs typeface="Arial"/>
              </a:rPr>
              <a:t>range</a:t>
            </a:r>
            <a:r>
              <a:rPr sz="1692" b="1" kern="0" spc="-52" dirty="0">
                <a:solidFill>
                  <a:srgbClr val="1F1F22"/>
                </a:solidFill>
                <a:latin typeface="+mj-lt"/>
                <a:cs typeface="Arial"/>
              </a:rPr>
              <a:t> </a:t>
            </a:r>
            <a:r>
              <a:rPr sz="1692" b="1" kern="0" dirty="0">
                <a:solidFill>
                  <a:srgbClr val="1F1F22"/>
                </a:solidFill>
                <a:latin typeface="+mj-lt"/>
                <a:cs typeface="Arial"/>
              </a:rPr>
              <a:t>of</a:t>
            </a:r>
            <a:r>
              <a:rPr sz="1692" b="1" kern="0" spc="13" dirty="0">
                <a:solidFill>
                  <a:srgbClr val="1F1F22"/>
                </a:solidFill>
                <a:latin typeface="+mj-lt"/>
                <a:cs typeface="Arial"/>
              </a:rPr>
              <a:t> </a:t>
            </a:r>
            <a:r>
              <a:rPr sz="1692" b="1" kern="0" dirty="0">
                <a:solidFill>
                  <a:srgbClr val="1F1F22"/>
                </a:solidFill>
                <a:latin typeface="+mj-lt"/>
                <a:cs typeface="Arial"/>
              </a:rPr>
              <a:t>values</a:t>
            </a:r>
            <a:r>
              <a:rPr sz="1692" b="1" kern="0" spc="-20" dirty="0">
                <a:solidFill>
                  <a:srgbClr val="1F1F22"/>
                </a:solidFill>
                <a:latin typeface="+mj-lt"/>
                <a:cs typeface="Arial"/>
              </a:rPr>
              <a:t> </a:t>
            </a:r>
            <a:r>
              <a:rPr sz="1692" b="1" kern="0" dirty="0">
                <a:solidFill>
                  <a:srgbClr val="1F1F22"/>
                </a:solidFill>
                <a:latin typeface="+mj-lt"/>
                <a:cs typeface="Arial"/>
              </a:rPr>
              <a:t>for</a:t>
            </a:r>
            <a:r>
              <a:rPr sz="1692" b="1" kern="0" spc="-39" dirty="0">
                <a:solidFill>
                  <a:srgbClr val="1F1F22"/>
                </a:solidFill>
                <a:latin typeface="+mj-lt"/>
                <a:cs typeface="Arial"/>
              </a:rPr>
              <a:t> </a:t>
            </a:r>
            <a:r>
              <a:rPr sz="1692" b="1" kern="0" dirty="0">
                <a:solidFill>
                  <a:srgbClr val="1F1F22"/>
                </a:solidFill>
                <a:latin typeface="+mj-lt"/>
                <a:cs typeface="Arial"/>
              </a:rPr>
              <a:t>k</a:t>
            </a:r>
            <a:r>
              <a:rPr sz="1692" b="1" kern="0" spc="-20" dirty="0">
                <a:solidFill>
                  <a:srgbClr val="1F1F22"/>
                </a:solidFill>
                <a:latin typeface="+mj-lt"/>
                <a:cs typeface="Arial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(say</a:t>
            </a:r>
            <a:r>
              <a:rPr sz="1692" kern="0" spc="-52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spc="-26" dirty="0">
                <a:solidFill>
                  <a:srgbClr val="1F1F22"/>
                </a:solidFill>
                <a:latin typeface="+mj-lt"/>
                <a:cs typeface="Tahoma"/>
              </a:rPr>
              <a:t>from</a:t>
            </a:r>
            <a:r>
              <a:rPr sz="1692" kern="0" spc="-104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spc="-52" dirty="0">
                <a:solidFill>
                  <a:srgbClr val="1F1F22"/>
                </a:solidFill>
                <a:latin typeface="+mj-lt"/>
                <a:cs typeface="Tahoma"/>
              </a:rPr>
              <a:t>1-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15)</a:t>
            </a:r>
            <a:r>
              <a:rPr sz="1692" kern="0" spc="-13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and</a:t>
            </a:r>
            <a:r>
              <a:rPr sz="1692" kern="0" spc="-52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spc="-26" dirty="0">
                <a:solidFill>
                  <a:srgbClr val="1F1F22"/>
                </a:solidFill>
                <a:latin typeface="+mj-lt"/>
                <a:cs typeface="Tahoma"/>
              </a:rPr>
              <a:t>then </a:t>
            </a:r>
            <a:r>
              <a:rPr sz="1692" kern="0" spc="-33" dirty="0">
                <a:solidFill>
                  <a:srgbClr val="1F1F22"/>
                </a:solidFill>
                <a:latin typeface="+mj-lt"/>
                <a:cs typeface="Tahoma"/>
              </a:rPr>
              <a:t>for</a:t>
            </a:r>
            <a:r>
              <a:rPr sz="1692" kern="0" spc="-104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each</a:t>
            </a:r>
            <a:r>
              <a:rPr sz="1692" kern="0" spc="85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value</a:t>
            </a:r>
            <a:r>
              <a:rPr sz="1692" kern="0" spc="104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of</a:t>
            </a:r>
            <a:r>
              <a:rPr sz="1692" kern="0" spc="-65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k</a:t>
            </a:r>
            <a:r>
              <a:rPr sz="1692" kern="0" spc="-33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computes</a:t>
            </a:r>
            <a:r>
              <a:rPr sz="1692" kern="0" spc="85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spc="117" dirty="0">
                <a:solidFill>
                  <a:srgbClr val="1F1F22"/>
                </a:solidFill>
                <a:latin typeface="+mj-lt"/>
                <a:cs typeface="Tahoma"/>
              </a:rPr>
              <a:t>WCSS</a:t>
            </a:r>
            <a:r>
              <a:rPr sz="1692" kern="0" spc="298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value</a:t>
            </a:r>
            <a:r>
              <a:rPr sz="1692" kern="0" spc="39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.</a:t>
            </a:r>
            <a:r>
              <a:rPr sz="1692" kern="0" spc="-98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By</a:t>
            </a:r>
            <a:r>
              <a:rPr sz="1692" kern="0" spc="91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spc="-26" dirty="0">
                <a:solidFill>
                  <a:srgbClr val="1F1F22"/>
                </a:solidFill>
                <a:latin typeface="+mj-lt"/>
                <a:cs typeface="Tahoma"/>
              </a:rPr>
              <a:t>default,</a:t>
            </a:r>
            <a:r>
              <a:rPr sz="1692" kern="0" spc="72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spc="-13" dirty="0">
                <a:solidFill>
                  <a:srgbClr val="1F1F22"/>
                </a:solidFill>
                <a:latin typeface="+mj-lt"/>
                <a:cs typeface="Tahoma"/>
              </a:rPr>
              <a:t>the</a:t>
            </a:r>
            <a:r>
              <a:rPr sz="1692" kern="0" spc="-78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spc="-13" dirty="0">
                <a:solidFill>
                  <a:srgbClr val="1F1F22"/>
                </a:solidFill>
                <a:latin typeface="+mj-lt"/>
                <a:cs typeface="Tahoma"/>
              </a:rPr>
              <a:t>distortion</a:t>
            </a:r>
            <a:r>
              <a:rPr sz="1692" kern="0" spc="-124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score</a:t>
            </a:r>
            <a:r>
              <a:rPr sz="1692" kern="0" spc="85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is</a:t>
            </a:r>
            <a:r>
              <a:rPr sz="1692" kern="0" spc="85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computed,</a:t>
            </a:r>
            <a:r>
              <a:rPr sz="1692" kern="0" spc="-59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the</a:t>
            </a:r>
            <a:r>
              <a:rPr sz="1692" kern="0" spc="-46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sum</a:t>
            </a:r>
            <a:r>
              <a:rPr sz="1692" kern="0" spc="-7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of</a:t>
            </a:r>
            <a:r>
              <a:rPr sz="1692" kern="0" spc="-72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spc="-13" dirty="0">
                <a:solidFill>
                  <a:srgbClr val="1F1F22"/>
                </a:solidFill>
                <a:latin typeface="+mj-lt"/>
                <a:cs typeface="Tahoma"/>
              </a:rPr>
              <a:t>square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distances</a:t>
            </a:r>
            <a:r>
              <a:rPr sz="1692" kern="0" spc="-33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spc="-39" dirty="0">
                <a:solidFill>
                  <a:srgbClr val="1F1F22"/>
                </a:solidFill>
                <a:latin typeface="+mj-lt"/>
                <a:cs typeface="Tahoma"/>
              </a:rPr>
              <a:t>from</a:t>
            </a:r>
            <a:r>
              <a:rPr sz="1692" kern="0" spc="-91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each</a:t>
            </a:r>
            <a:r>
              <a:rPr sz="1692" kern="0" spc="65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spc="-26" dirty="0">
                <a:solidFill>
                  <a:srgbClr val="1F1F22"/>
                </a:solidFill>
                <a:latin typeface="+mj-lt"/>
                <a:cs typeface="Tahoma"/>
              </a:rPr>
              <a:t>point</a:t>
            </a:r>
            <a:r>
              <a:rPr sz="1692" kern="0" spc="-13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spc="-26" dirty="0">
                <a:solidFill>
                  <a:srgbClr val="1F1F22"/>
                </a:solidFill>
                <a:latin typeface="+mj-lt"/>
                <a:cs typeface="Tahoma"/>
              </a:rPr>
              <a:t>to</a:t>
            </a:r>
            <a:r>
              <a:rPr sz="1692" kern="0" spc="-85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its</a:t>
            </a:r>
            <a:r>
              <a:rPr sz="1692" kern="0" spc="-7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dirty="0">
                <a:solidFill>
                  <a:srgbClr val="1F1F22"/>
                </a:solidFill>
                <a:latin typeface="+mj-lt"/>
                <a:cs typeface="Tahoma"/>
              </a:rPr>
              <a:t>assigned</a:t>
            </a:r>
            <a:r>
              <a:rPr sz="1692" kern="0" spc="33" dirty="0">
                <a:solidFill>
                  <a:srgbClr val="1F1F22"/>
                </a:solidFill>
                <a:latin typeface="+mj-lt"/>
                <a:cs typeface="Tahoma"/>
              </a:rPr>
              <a:t> </a:t>
            </a:r>
            <a:r>
              <a:rPr sz="1692" kern="0" spc="-13" dirty="0">
                <a:solidFill>
                  <a:srgbClr val="1F1F22"/>
                </a:solidFill>
                <a:latin typeface="+mj-lt"/>
                <a:cs typeface="Tahoma"/>
              </a:rPr>
              <a:t>center.</a:t>
            </a:r>
            <a:endParaRPr sz="1692" kern="0" dirty="0">
              <a:solidFill>
                <a:sysClr val="windowText" lastClr="000000"/>
              </a:solidFill>
              <a:latin typeface="+mj-lt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195" y="1324667"/>
            <a:ext cx="11561101" cy="45887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308" y="-30305"/>
            <a:ext cx="15561457" cy="910663"/>
          </a:xfrm>
          <a:prstGeom prst="rect">
            <a:avLst/>
          </a:prstGeom>
        </p:spPr>
        <p:txBody>
          <a:bodyPr vert="horz" wrap="square" lIns="0" tIns="292256" rIns="0" bIns="0" rtlCol="0">
            <a:spAutoFit/>
          </a:bodyPr>
          <a:lstStyle/>
          <a:p>
            <a:pPr marL="1802077">
              <a:spcBef>
                <a:spcPts val="143"/>
              </a:spcBef>
            </a:pPr>
            <a:r>
              <a:rPr sz="4000" b="1" i="0" dirty="0">
                <a:latin typeface="+mj-lt"/>
              </a:rPr>
              <a:t>3</a:t>
            </a:r>
            <a:r>
              <a:rPr sz="4000" b="1" i="0" spc="-13" dirty="0">
                <a:latin typeface="+mj-lt"/>
              </a:rPr>
              <a:t> </a:t>
            </a:r>
            <a:r>
              <a:rPr sz="4000" b="1" i="0" dirty="0">
                <a:latin typeface="+mj-lt"/>
              </a:rPr>
              <a:t>&amp;</a:t>
            </a:r>
            <a:r>
              <a:rPr sz="4000" b="1" i="0" spc="-39" dirty="0">
                <a:latin typeface="+mj-lt"/>
              </a:rPr>
              <a:t> </a:t>
            </a:r>
            <a:r>
              <a:rPr sz="4000" b="1" i="0" dirty="0">
                <a:latin typeface="+mj-lt"/>
              </a:rPr>
              <a:t>4</a:t>
            </a:r>
            <a:r>
              <a:rPr sz="4000" b="1" i="0" spc="-20" dirty="0">
                <a:latin typeface="+mj-lt"/>
              </a:rPr>
              <a:t> </a:t>
            </a:r>
            <a:r>
              <a:rPr sz="4000" b="1" i="0" dirty="0">
                <a:latin typeface="+mj-lt"/>
              </a:rPr>
              <a:t>DBSCAN</a:t>
            </a:r>
            <a:r>
              <a:rPr sz="4000" b="1" i="0" spc="-130" dirty="0">
                <a:latin typeface="+mj-lt"/>
              </a:rPr>
              <a:t> </a:t>
            </a:r>
            <a:r>
              <a:rPr sz="4000" b="1" i="0" dirty="0">
                <a:latin typeface="+mj-lt"/>
              </a:rPr>
              <a:t>&amp; </a:t>
            </a:r>
            <a:r>
              <a:rPr sz="4000" b="1" i="0" spc="-13" dirty="0">
                <a:latin typeface="+mj-lt"/>
              </a:rPr>
              <a:t>Dendrogram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0447" y="5987712"/>
            <a:ext cx="1274099" cy="367103"/>
          </a:xfrm>
          <a:prstGeom prst="rect">
            <a:avLst/>
          </a:prstGeom>
        </p:spPr>
        <p:txBody>
          <a:bodyPr vert="horz" wrap="square" lIns="0" tIns="16525" rIns="0" bIns="0" rtlCol="0">
            <a:spAutoFit/>
          </a:bodyPr>
          <a:lstStyle/>
          <a:p>
            <a:pPr marL="16525" defTabSz="1189817">
              <a:spcBef>
                <a:spcPts val="130"/>
              </a:spcBef>
            </a:pPr>
            <a:r>
              <a:rPr sz="2277" b="1" i="1" kern="0" spc="-13" dirty="0">
                <a:solidFill>
                  <a:srgbClr val="124F5C"/>
                </a:solidFill>
                <a:latin typeface="Arial"/>
                <a:cs typeface="Arial"/>
              </a:rPr>
              <a:t>DBSCAN</a:t>
            </a:r>
            <a:endParaRPr sz="22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4272" y="5987712"/>
            <a:ext cx="1756640" cy="367103"/>
          </a:xfrm>
          <a:prstGeom prst="rect">
            <a:avLst/>
          </a:prstGeom>
        </p:spPr>
        <p:txBody>
          <a:bodyPr vert="horz" wrap="square" lIns="0" tIns="16525" rIns="0" bIns="0" rtlCol="0">
            <a:spAutoFit/>
          </a:bodyPr>
          <a:lstStyle/>
          <a:p>
            <a:pPr marL="16525" defTabSz="1189817">
              <a:spcBef>
                <a:spcPts val="130"/>
              </a:spcBef>
            </a:pPr>
            <a:r>
              <a:rPr sz="2277" b="1" i="1" kern="0" spc="-13" dirty="0">
                <a:solidFill>
                  <a:srgbClr val="124F5C"/>
                </a:solidFill>
                <a:latin typeface="Arial"/>
                <a:cs typeface="Arial"/>
              </a:rPr>
              <a:t>Dendrogram</a:t>
            </a:r>
            <a:endParaRPr sz="22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552" y="1"/>
            <a:ext cx="7575198" cy="6464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92" y="781316"/>
            <a:ext cx="5116233" cy="47275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10443" y="3313897"/>
            <a:ext cx="5877719" cy="33909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301" y="-87980"/>
            <a:ext cx="7755324" cy="632240"/>
          </a:xfrm>
          <a:prstGeom prst="rect">
            <a:avLst/>
          </a:prstGeom>
        </p:spPr>
        <p:txBody>
          <a:bodyPr vert="horz" wrap="square" lIns="0" tIns="16525" rIns="0" bIns="0" rtlCol="0">
            <a:spAutoFit/>
          </a:bodyPr>
          <a:lstStyle/>
          <a:p>
            <a:pPr marL="16525">
              <a:spcBef>
                <a:spcPts val="130"/>
              </a:spcBef>
            </a:pPr>
            <a:r>
              <a:rPr sz="4000" b="1" i="0" dirty="0">
                <a:latin typeface="+mj-lt"/>
                <a:cs typeface="Arial"/>
              </a:rPr>
              <a:t>5</a:t>
            </a:r>
            <a:r>
              <a:rPr sz="4000" b="1" i="0" spc="-65" dirty="0">
                <a:latin typeface="+mj-lt"/>
                <a:cs typeface="Arial"/>
              </a:rPr>
              <a:t> </a:t>
            </a:r>
            <a:r>
              <a:rPr sz="4000" b="1" i="0" dirty="0">
                <a:latin typeface="+mj-lt"/>
                <a:cs typeface="Arial"/>
              </a:rPr>
              <a:t>Agglomerative</a:t>
            </a:r>
            <a:r>
              <a:rPr sz="4000" b="1" i="0" spc="-78" dirty="0">
                <a:latin typeface="+mj-lt"/>
                <a:cs typeface="Arial"/>
              </a:rPr>
              <a:t> </a:t>
            </a:r>
            <a:r>
              <a:rPr sz="4000" b="1" i="0" spc="-13" dirty="0">
                <a:latin typeface="+mj-lt"/>
                <a:cs typeface="Arial"/>
              </a:rPr>
              <a:t>Clustering</a:t>
            </a:r>
            <a:endParaRPr sz="4000" i="0" dirty="0">
              <a:latin typeface="+mj-lt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9464" y="604799"/>
            <a:ext cx="5270745" cy="2410010"/>
          </a:xfrm>
          <a:prstGeom prst="rect">
            <a:avLst/>
          </a:prstGeom>
        </p:spPr>
        <p:txBody>
          <a:bodyPr vert="horz" wrap="square" lIns="0" tIns="126419" rIns="0" bIns="0" rtlCol="0">
            <a:spAutoFit/>
          </a:bodyPr>
          <a:lstStyle/>
          <a:p>
            <a:pPr marL="480884" defTabSz="1189817">
              <a:spcBef>
                <a:spcPts val="995"/>
              </a:spcBef>
            </a:pPr>
            <a:r>
              <a:rPr sz="1822" b="1" i="1" kern="0" spc="-13" dirty="0">
                <a:solidFill>
                  <a:srgbClr val="1F1F22"/>
                </a:solidFill>
                <a:latin typeface="+mj-lt"/>
                <a:cs typeface="Georgia"/>
              </a:rPr>
              <a:t>Steps:</a:t>
            </a:r>
            <a:r>
              <a:rPr sz="1822" b="1" i="1" kern="0" spc="-98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822" b="1" i="1" kern="0" spc="-65" dirty="0">
                <a:solidFill>
                  <a:srgbClr val="1F1F22"/>
                </a:solidFill>
                <a:latin typeface="+mj-lt"/>
                <a:cs typeface="Georgia"/>
              </a:rPr>
              <a:t>-</a:t>
            </a:r>
            <a:endParaRPr sz="1822" kern="0" dirty="0">
              <a:solidFill>
                <a:sysClr val="windowText" lastClr="000000"/>
              </a:solidFill>
              <a:latin typeface="+mj-lt"/>
              <a:cs typeface="Georgia"/>
            </a:endParaRPr>
          </a:p>
          <a:p>
            <a:pPr marL="464359" indent="-428004" defTabSz="1189817">
              <a:spcBef>
                <a:spcPts val="761"/>
              </a:spcBef>
              <a:buFontTx/>
              <a:buAutoNum type="arabicPeriod"/>
              <a:tabLst>
                <a:tab pos="464359" algn="l"/>
              </a:tabLst>
            </a:pP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Each</a:t>
            </a:r>
            <a:r>
              <a:rPr sz="1561" kern="0" spc="-26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data</a:t>
            </a:r>
            <a:r>
              <a:rPr sz="1561" kern="0" spc="-20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point</a:t>
            </a:r>
            <a:r>
              <a:rPr sz="1561" kern="0" spc="-33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is</a:t>
            </a:r>
            <a:r>
              <a:rPr sz="1561" kern="0" spc="-39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spc="-13" dirty="0">
                <a:solidFill>
                  <a:srgbClr val="1F1F22"/>
                </a:solidFill>
                <a:latin typeface="+mj-lt"/>
                <a:cs typeface="Georgia"/>
              </a:rPr>
              <a:t>assigned</a:t>
            </a:r>
            <a:r>
              <a:rPr sz="1561" kern="0" spc="-98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as</a:t>
            </a:r>
            <a:r>
              <a:rPr sz="1561" kern="0" spc="26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a</a:t>
            </a:r>
            <a:r>
              <a:rPr sz="1561" kern="0" spc="-33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spc="-13" dirty="0">
                <a:solidFill>
                  <a:srgbClr val="1F1F22"/>
                </a:solidFill>
                <a:latin typeface="+mj-lt"/>
                <a:cs typeface="Georgia"/>
              </a:rPr>
              <a:t>single</a:t>
            </a:r>
            <a:r>
              <a:rPr sz="1561" kern="0" spc="-85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spc="-13" dirty="0">
                <a:solidFill>
                  <a:srgbClr val="1F1F22"/>
                </a:solidFill>
                <a:latin typeface="+mj-lt"/>
                <a:cs typeface="Georgia"/>
              </a:rPr>
              <a:t>cluster.</a:t>
            </a:r>
            <a:endParaRPr sz="1561" kern="0" dirty="0">
              <a:solidFill>
                <a:sysClr val="windowText" lastClr="000000"/>
              </a:solidFill>
              <a:latin typeface="+mj-lt"/>
              <a:cs typeface="Georgia"/>
            </a:endParaRPr>
          </a:p>
          <a:p>
            <a:pPr marL="480884" indent="-461054" defTabSz="1189817">
              <a:spcBef>
                <a:spcPts val="130"/>
              </a:spcBef>
              <a:buFontTx/>
              <a:buAutoNum type="arabicPeriod"/>
              <a:tabLst>
                <a:tab pos="480884" algn="l"/>
              </a:tabLst>
            </a:pPr>
            <a:r>
              <a:rPr sz="1561" kern="0" spc="-13" dirty="0">
                <a:solidFill>
                  <a:srgbClr val="1F1F22"/>
                </a:solidFill>
                <a:latin typeface="+mj-lt"/>
                <a:cs typeface="Georgia"/>
              </a:rPr>
              <a:t>Determine</a:t>
            </a:r>
            <a:r>
              <a:rPr sz="1561" kern="0" spc="-26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the</a:t>
            </a:r>
            <a:r>
              <a:rPr sz="1561" kern="0" spc="7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distance</a:t>
            </a:r>
            <a:r>
              <a:rPr sz="1561" kern="0" spc="-52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spc="-13" dirty="0">
                <a:solidFill>
                  <a:srgbClr val="1F1F22"/>
                </a:solidFill>
                <a:latin typeface="+mj-lt"/>
                <a:cs typeface="Georgia"/>
              </a:rPr>
              <a:t>measurement</a:t>
            </a:r>
            <a:r>
              <a:rPr sz="1561" kern="0" spc="-91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and</a:t>
            </a:r>
            <a:r>
              <a:rPr sz="1561" kern="0" spc="26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spc="-13" dirty="0">
                <a:solidFill>
                  <a:srgbClr val="1F1F22"/>
                </a:solidFill>
                <a:latin typeface="+mj-lt"/>
                <a:cs typeface="Georgia"/>
              </a:rPr>
              <a:t>calculate</a:t>
            </a:r>
            <a:r>
              <a:rPr sz="1561" kern="0" spc="-52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spc="-33" dirty="0">
                <a:solidFill>
                  <a:srgbClr val="1F1F22"/>
                </a:solidFill>
                <a:latin typeface="+mj-lt"/>
                <a:cs typeface="Georgia"/>
              </a:rPr>
              <a:t>the</a:t>
            </a:r>
            <a:endParaRPr sz="1561" kern="0" dirty="0">
              <a:solidFill>
                <a:sysClr val="windowText" lastClr="000000"/>
              </a:solidFill>
              <a:latin typeface="+mj-lt"/>
              <a:cs typeface="Georgia"/>
            </a:endParaRPr>
          </a:p>
          <a:p>
            <a:pPr marL="480884" defTabSz="1189817">
              <a:spcBef>
                <a:spcPts val="280"/>
              </a:spcBef>
            </a:pP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distance</a:t>
            </a:r>
            <a:r>
              <a:rPr sz="1561" kern="0" spc="-78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spc="-13" dirty="0">
                <a:solidFill>
                  <a:srgbClr val="1F1F22"/>
                </a:solidFill>
                <a:latin typeface="+mj-lt"/>
                <a:cs typeface="Georgia"/>
              </a:rPr>
              <a:t>matrix.</a:t>
            </a:r>
            <a:endParaRPr sz="1561" kern="0" dirty="0">
              <a:solidFill>
                <a:sysClr val="windowText" lastClr="000000"/>
              </a:solidFill>
              <a:latin typeface="+mj-lt"/>
              <a:cs typeface="Georgia"/>
            </a:endParaRPr>
          </a:p>
          <a:p>
            <a:pPr marL="464359" indent="-447834" defTabSz="1189817">
              <a:spcBef>
                <a:spcPts val="442"/>
              </a:spcBef>
              <a:buFontTx/>
              <a:buAutoNum type="arabicPeriod" startAt="3"/>
              <a:tabLst>
                <a:tab pos="464359" algn="l"/>
              </a:tabLst>
            </a:pPr>
            <a:r>
              <a:rPr sz="1561" kern="0" spc="-13" dirty="0">
                <a:solidFill>
                  <a:srgbClr val="1F1F22"/>
                </a:solidFill>
                <a:latin typeface="+mj-lt"/>
                <a:cs typeface="Georgia"/>
              </a:rPr>
              <a:t>Determine</a:t>
            </a:r>
            <a:r>
              <a:rPr sz="1561" kern="0" spc="-59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the</a:t>
            </a:r>
            <a:r>
              <a:rPr sz="1561" kern="0" spc="-33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spc="-13" dirty="0">
                <a:solidFill>
                  <a:srgbClr val="1F1F22"/>
                </a:solidFill>
                <a:latin typeface="+mj-lt"/>
                <a:cs typeface="Georgia"/>
              </a:rPr>
              <a:t>linkage</a:t>
            </a:r>
            <a:r>
              <a:rPr sz="1561" kern="0" spc="-46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spc="-13" dirty="0">
                <a:solidFill>
                  <a:srgbClr val="1F1F22"/>
                </a:solidFill>
                <a:latin typeface="+mj-lt"/>
                <a:cs typeface="Georgia"/>
              </a:rPr>
              <a:t>criteria</a:t>
            </a:r>
            <a:r>
              <a:rPr sz="1561" kern="0" spc="-59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to</a:t>
            </a:r>
            <a:r>
              <a:rPr sz="1561" kern="0" spc="26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spc="-13" dirty="0">
                <a:solidFill>
                  <a:srgbClr val="1F1F22"/>
                </a:solidFill>
                <a:latin typeface="+mj-lt"/>
                <a:cs typeface="Georgia"/>
              </a:rPr>
              <a:t>merge</a:t>
            </a:r>
            <a:r>
              <a:rPr sz="1561" kern="0" spc="13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the</a:t>
            </a:r>
            <a:r>
              <a:rPr sz="1561" kern="0" spc="-26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spc="-13" dirty="0">
                <a:solidFill>
                  <a:srgbClr val="1F1F22"/>
                </a:solidFill>
                <a:latin typeface="+mj-lt"/>
                <a:cs typeface="Georgia"/>
              </a:rPr>
              <a:t>clusters.</a:t>
            </a:r>
            <a:endParaRPr sz="1561" kern="0" dirty="0">
              <a:solidFill>
                <a:sysClr val="windowText" lastClr="000000"/>
              </a:solidFill>
              <a:latin typeface="+mj-lt"/>
              <a:cs typeface="Georgia"/>
            </a:endParaRPr>
          </a:p>
          <a:p>
            <a:pPr marL="464359" indent="-447834" defTabSz="1189817">
              <a:spcBef>
                <a:spcPts val="247"/>
              </a:spcBef>
              <a:buFontTx/>
              <a:buAutoNum type="arabicPeriod" startAt="3"/>
              <a:tabLst>
                <a:tab pos="464359" algn="l"/>
              </a:tabLst>
            </a:pP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Update</a:t>
            </a:r>
            <a:r>
              <a:rPr sz="1561" kern="0" spc="-78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the</a:t>
            </a:r>
            <a:r>
              <a:rPr sz="1561" kern="0" spc="-52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distance</a:t>
            </a:r>
            <a:r>
              <a:rPr sz="1561" kern="0" spc="-130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spc="-13" dirty="0">
                <a:solidFill>
                  <a:srgbClr val="1F1F22"/>
                </a:solidFill>
                <a:latin typeface="+mj-lt"/>
                <a:cs typeface="Georgia"/>
              </a:rPr>
              <a:t>matrix.</a:t>
            </a:r>
            <a:endParaRPr sz="1561" kern="0" dirty="0">
              <a:solidFill>
                <a:sysClr val="windowText" lastClr="000000"/>
              </a:solidFill>
              <a:latin typeface="+mj-lt"/>
              <a:cs typeface="Georgia"/>
            </a:endParaRPr>
          </a:p>
          <a:p>
            <a:pPr marL="464359" indent="-444529" defTabSz="1189817">
              <a:spcBef>
                <a:spcPts val="254"/>
              </a:spcBef>
              <a:buFontTx/>
              <a:buAutoNum type="arabicPeriod" startAt="3"/>
              <a:tabLst>
                <a:tab pos="464359" algn="l"/>
              </a:tabLst>
            </a:pPr>
            <a:r>
              <a:rPr sz="1561" kern="0" spc="-13" dirty="0">
                <a:solidFill>
                  <a:srgbClr val="1F1F22"/>
                </a:solidFill>
                <a:latin typeface="+mj-lt"/>
                <a:cs typeface="Georgia"/>
              </a:rPr>
              <a:t>Repeat</a:t>
            </a:r>
            <a:r>
              <a:rPr sz="1561" kern="0" spc="-65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the</a:t>
            </a:r>
            <a:r>
              <a:rPr sz="1561" kern="0" spc="-33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process</a:t>
            </a:r>
            <a:r>
              <a:rPr sz="1561" kern="0" spc="-124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until</a:t>
            </a:r>
            <a:r>
              <a:rPr sz="1561" kern="0" spc="-104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every</a:t>
            </a:r>
            <a:r>
              <a:rPr sz="1561" kern="0" spc="-20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data</a:t>
            </a:r>
            <a:r>
              <a:rPr sz="1561" kern="0" spc="-33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dirty="0">
                <a:solidFill>
                  <a:srgbClr val="1F1F22"/>
                </a:solidFill>
                <a:latin typeface="+mj-lt"/>
                <a:cs typeface="Georgia"/>
              </a:rPr>
              <a:t>point</a:t>
            </a:r>
            <a:r>
              <a:rPr sz="1561" kern="0" spc="-59" dirty="0">
                <a:solidFill>
                  <a:srgbClr val="1F1F22"/>
                </a:solidFill>
                <a:latin typeface="+mj-lt"/>
                <a:cs typeface="Georgia"/>
              </a:rPr>
              <a:t> </a:t>
            </a:r>
            <a:r>
              <a:rPr sz="1561" kern="0" spc="-13" dirty="0">
                <a:solidFill>
                  <a:srgbClr val="1F1F22"/>
                </a:solidFill>
                <a:latin typeface="+mj-lt"/>
                <a:cs typeface="Georgia"/>
              </a:rPr>
              <a:t>become</a:t>
            </a:r>
            <a:r>
              <a:rPr sz="1561" kern="0" spc="-33" dirty="0">
                <a:solidFill>
                  <a:srgbClr val="1F1F22"/>
                </a:solidFill>
                <a:latin typeface="+mj-lt"/>
                <a:cs typeface="Georgia"/>
              </a:rPr>
              <a:t> one</a:t>
            </a:r>
            <a:endParaRPr sz="1561" kern="0" dirty="0">
              <a:solidFill>
                <a:sysClr val="windowText" lastClr="000000"/>
              </a:solidFill>
              <a:latin typeface="+mj-lt"/>
              <a:cs typeface="Georgia"/>
            </a:endParaRPr>
          </a:p>
          <a:p>
            <a:pPr marL="480884" defTabSz="1189817">
              <a:spcBef>
                <a:spcPts val="403"/>
              </a:spcBef>
            </a:pPr>
            <a:r>
              <a:rPr sz="1561" kern="0" spc="-13" dirty="0">
                <a:solidFill>
                  <a:srgbClr val="1F1F22"/>
                </a:solidFill>
                <a:latin typeface="+mj-lt"/>
                <a:cs typeface="Georgia"/>
              </a:rPr>
              <a:t>cluster.</a:t>
            </a:r>
            <a:endParaRPr sz="1561" kern="0" dirty="0">
              <a:solidFill>
                <a:sysClr val="windowText" lastClr="000000"/>
              </a:solidFill>
              <a:latin typeface="+mj-lt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3833" y="89831"/>
            <a:ext cx="3456267" cy="776830"/>
          </a:xfrm>
          <a:prstGeom prst="rect">
            <a:avLst/>
          </a:prstGeom>
        </p:spPr>
        <p:txBody>
          <a:bodyPr vert="horz" wrap="square" lIns="0" tIns="15699" rIns="0" bIns="0" rtlCol="0">
            <a:spAutoFit/>
          </a:bodyPr>
          <a:lstStyle/>
          <a:p>
            <a:pPr marL="16525">
              <a:spcBef>
                <a:spcPts val="124"/>
              </a:spcBef>
            </a:pPr>
            <a:r>
              <a:rPr sz="4945" b="1" i="0" spc="-13" dirty="0">
                <a:latin typeface="Arial"/>
                <a:cs typeface="Arial"/>
              </a:rPr>
              <a:t>Conclusion</a:t>
            </a:r>
            <a:endParaRPr sz="494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691" y="1079461"/>
            <a:ext cx="11637943" cy="5735714"/>
          </a:xfrm>
          <a:prstGeom prst="rect">
            <a:avLst/>
          </a:prstGeom>
        </p:spPr>
        <p:txBody>
          <a:bodyPr vert="horz" wrap="square" lIns="0" tIns="44618" rIns="0" bIns="0" rtlCol="0">
            <a:spAutoFit/>
          </a:bodyPr>
          <a:lstStyle/>
          <a:p>
            <a:pPr marL="669272" indent="-509804" algn="just" defTabSz="1189817">
              <a:spcBef>
                <a:spcPts val="351"/>
              </a:spcBef>
              <a:buFontTx/>
              <a:buAutoNum type="arabicPeriod"/>
              <a:tabLst>
                <a:tab pos="669272" algn="l"/>
              </a:tabLst>
            </a:pP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Director</a:t>
            </a:r>
            <a:r>
              <a:rPr sz="1822" i="1" kern="0" spc="-98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and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cast</a:t>
            </a:r>
            <a:r>
              <a:rPr sz="1822" i="1" kern="0" spc="-33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contains</a:t>
            </a:r>
            <a:r>
              <a:rPr sz="1822" i="1" kern="0" spc="-2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a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large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number</a:t>
            </a:r>
            <a:r>
              <a:rPr sz="1822" i="1" kern="0" spc="-33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of</a:t>
            </a:r>
            <a:r>
              <a:rPr sz="1822" i="1" kern="0" spc="-5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null</a:t>
            </a:r>
            <a:r>
              <a:rPr sz="1822" i="1" kern="0" spc="-5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values</a:t>
            </a:r>
            <a:r>
              <a:rPr sz="1822" i="1" kern="0" spc="-5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so</a:t>
            </a:r>
            <a:r>
              <a:rPr sz="1822" i="1" kern="0" spc="-33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we</a:t>
            </a:r>
            <a:r>
              <a:rPr sz="1822" i="1" kern="0" spc="20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will</a:t>
            </a:r>
            <a:r>
              <a:rPr sz="1822" i="1" kern="0" spc="-5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drop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these</a:t>
            </a:r>
            <a:r>
              <a:rPr sz="1822" i="1" kern="0" spc="-3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2</a:t>
            </a:r>
            <a:r>
              <a:rPr sz="1822" i="1" kern="0" spc="-5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columns 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.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620521" indent="-493278" algn="just" defTabSz="1189817">
              <a:spcBef>
                <a:spcPts val="221"/>
              </a:spcBef>
              <a:buFontTx/>
              <a:buAutoNum type="arabicPeriod"/>
              <a:tabLst>
                <a:tab pos="620521" algn="l"/>
              </a:tabLst>
            </a:pP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In</a:t>
            </a:r>
            <a:r>
              <a:rPr sz="1822" i="1" kern="0" spc="-91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this</a:t>
            </a:r>
            <a:r>
              <a:rPr sz="1822" i="1" kern="0" spc="-104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26" dirty="0">
                <a:solidFill>
                  <a:srgbClr val="154085"/>
                </a:solidFill>
                <a:latin typeface="+mj-lt"/>
                <a:cs typeface="Arial"/>
              </a:rPr>
              <a:t>data-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set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there</a:t>
            </a:r>
            <a:r>
              <a:rPr sz="1822" i="1" kern="0" spc="-8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are</a:t>
            </a:r>
            <a:r>
              <a:rPr sz="1822" i="1" kern="0" spc="-5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two</a:t>
            </a:r>
            <a:r>
              <a:rPr sz="1822" i="1" kern="0" spc="-5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types</a:t>
            </a:r>
            <a:r>
              <a:rPr sz="1822" i="1" kern="0" spc="-8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of</a:t>
            </a:r>
            <a:r>
              <a:rPr sz="1822" i="1" kern="0" spc="-8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contents</a:t>
            </a:r>
            <a:r>
              <a:rPr sz="1822" i="1" kern="0" spc="-2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where</a:t>
            </a:r>
            <a:r>
              <a:rPr sz="1822" i="1" kern="0" spc="20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30.86%</a:t>
            </a:r>
            <a:r>
              <a:rPr sz="1822" i="1" kern="0" spc="-4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includes</a:t>
            </a:r>
            <a:r>
              <a:rPr sz="1822" i="1" kern="0" spc="-104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TV</a:t>
            </a:r>
            <a:r>
              <a:rPr sz="1822" i="1" kern="0" spc="-20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shows</a:t>
            </a:r>
            <a:r>
              <a:rPr sz="1822" i="1" kern="0" spc="-2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and</a:t>
            </a:r>
            <a:r>
              <a:rPr sz="1822" i="1" kern="0" spc="-8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the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remaining</a:t>
            </a:r>
            <a:r>
              <a:rPr sz="1822" i="1" kern="0" spc="-33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69.14%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623002" algn="just" defTabSz="1189817">
              <a:spcBef>
                <a:spcPts val="285"/>
              </a:spcBef>
            </a:pP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carries</a:t>
            </a:r>
            <a:r>
              <a:rPr sz="1822" i="1" kern="0" spc="-3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Movies.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623002" marR="6610" indent="-484190" algn="just" defTabSz="1189817">
              <a:lnSpc>
                <a:spcPct val="109400"/>
              </a:lnSpc>
              <a:spcBef>
                <a:spcPts val="104"/>
              </a:spcBef>
              <a:buFontTx/>
              <a:buAutoNum type="arabicPeriod" startAt="3"/>
              <a:tabLst>
                <a:tab pos="623002" algn="l"/>
                <a:tab pos="695713" algn="l"/>
              </a:tabLst>
            </a:pP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	We</a:t>
            </a:r>
            <a:r>
              <a:rPr sz="1822" i="1" kern="0" spc="-5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have</a:t>
            </a:r>
            <a:r>
              <a:rPr sz="1822" i="1" kern="0" spc="-2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reached</a:t>
            </a:r>
            <a:r>
              <a:rPr sz="1822" i="1" kern="0" spc="-20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a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conclusion</a:t>
            </a:r>
            <a:r>
              <a:rPr sz="1822" i="1" kern="0" spc="-5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from</a:t>
            </a:r>
            <a:r>
              <a:rPr sz="1822" i="1" kern="0" spc="7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our</a:t>
            </a:r>
            <a:r>
              <a:rPr sz="1822" i="1" kern="0" spc="-20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analysis</a:t>
            </a:r>
            <a:r>
              <a:rPr sz="1822" i="1" kern="0" spc="-3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from</a:t>
            </a:r>
            <a:r>
              <a:rPr sz="1822" i="1" kern="0" spc="-7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the</a:t>
            </a:r>
            <a:r>
              <a:rPr sz="1822" i="1" kern="0" spc="33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content</a:t>
            </a:r>
            <a:r>
              <a:rPr sz="1822" i="1" kern="0" spc="13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added</a:t>
            </a:r>
            <a:r>
              <a:rPr sz="1822" i="1" kern="0" spc="-20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over</a:t>
            </a:r>
            <a:r>
              <a:rPr sz="1822" i="1" kern="0" spc="7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years</a:t>
            </a:r>
            <a:r>
              <a:rPr sz="1822" i="1" kern="0" spc="-20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that</a:t>
            </a:r>
            <a:r>
              <a:rPr sz="1822" i="1" kern="0" spc="-3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Netflix</a:t>
            </a:r>
            <a:r>
              <a:rPr sz="1822" i="1" kern="0" spc="-7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is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 focusing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movies</a:t>
            </a:r>
            <a:r>
              <a:rPr sz="1822" i="1" kern="0" spc="5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and</a:t>
            </a:r>
            <a:r>
              <a:rPr sz="1822" i="1" kern="0" spc="78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TV</a:t>
            </a:r>
            <a:r>
              <a:rPr sz="1822" i="1" kern="0" spc="5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shows</a:t>
            </a:r>
            <a:r>
              <a:rPr sz="1822" i="1" kern="0" spc="78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(From</a:t>
            </a:r>
            <a:r>
              <a:rPr sz="1822" i="1" kern="0" spc="130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2016</a:t>
            </a:r>
            <a:r>
              <a:rPr sz="1822" i="1" kern="0" spc="20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data</a:t>
            </a:r>
            <a:r>
              <a:rPr sz="1822" i="1" kern="0" spc="98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we</a:t>
            </a:r>
            <a:r>
              <a:rPr sz="1822" i="1" kern="0" spc="4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get</a:t>
            </a:r>
            <a:r>
              <a:rPr sz="1822" i="1" kern="0" spc="4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to</a:t>
            </a:r>
            <a:r>
              <a:rPr sz="1822" i="1" kern="0" spc="5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know</a:t>
            </a:r>
            <a:r>
              <a:rPr sz="1822" i="1" kern="0" spc="5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that</a:t>
            </a:r>
            <a:r>
              <a:rPr sz="1822" i="1" kern="0" spc="78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Movies</a:t>
            </a:r>
            <a:r>
              <a:rPr sz="1822" i="1" kern="0" spc="20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is</a:t>
            </a:r>
            <a:r>
              <a:rPr sz="1822" i="1" kern="0" spc="5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increased</a:t>
            </a:r>
            <a:r>
              <a:rPr sz="1822" i="1" kern="0" spc="4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by</a:t>
            </a:r>
            <a:r>
              <a:rPr sz="1822" i="1" kern="0" spc="5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80%</a:t>
            </a:r>
            <a:r>
              <a:rPr sz="1822" i="1" kern="0" spc="124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and</a:t>
            </a:r>
            <a:r>
              <a:rPr sz="1822" i="1" kern="0" spc="4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TV</a:t>
            </a:r>
            <a:r>
              <a:rPr sz="1822" i="1" kern="0" spc="91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shows</a:t>
            </a:r>
            <a:r>
              <a:rPr sz="1822" i="1" kern="0" spc="78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33" dirty="0">
                <a:solidFill>
                  <a:srgbClr val="154085"/>
                </a:solidFill>
                <a:latin typeface="+mj-lt"/>
                <a:cs typeface="Arial"/>
              </a:rPr>
              <a:t>is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increased</a:t>
            </a:r>
            <a:r>
              <a:rPr sz="1822" i="1" kern="0" spc="-7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by</a:t>
            </a:r>
            <a:r>
              <a:rPr sz="1822" i="1" kern="0" spc="-111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73%</a:t>
            </a:r>
            <a:r>
              <a:rPr sz="1822" i="1" kern="0" spc="-7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compare)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682492" indent="-558552" algn="just" defTabSz="1189817">
              <a:spcBef>
                <a:spcPts val="325"/>
              </a:spcBef>
              <a:buSzPct val="128571"/>
              <a:buFont typeface="Calibri"/>
              <a:buAutoNum type="arabicPeriod" startAt="3"/>
              <a:tabLst>
                <a:tab pos="682492" algn="l"/>
              </a:tabLst>
            </a:pP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From</a:t>
            </a:r>
            <a:r>
              <a:rPr sz="1822" i="1" kern="0" spc="-7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the</a:t>
            </a:r>
            <a:r>
              <a:rPr sz="1822" i="1" kern="0" spc="-4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data-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set</a:t>
            </a:r>
            <a:r>
              <a:rPr sz="1822" i="1" kern="0" spc="-33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insights</a:t>
            </a:r>
            <a:r>
              <a:rPr sz="1822" i="1" kern="0" spc="-4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we</a:t>
            </a:r>
            <a:r>
              <a:rPr sz="1822" i="1" kern="0" spc="-7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can</a:t>
            </a:r>
            <a:r>
              <a:rPr sz="1822" i="1" kern="0" spc="-3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conclude</a:t>
            </a:r>
            <a:r>
              <a:rPr sz="1822" i="1" kern="0" spc="-4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that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the</a:t>
            </a:r>
            <a:r>
              <a:rPr sz="1822" i="1" kern="0" spc="-3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most</a:t>
            </a:r>
            <a:r>
              <a:rPr sz="1822" i="1" kern="0" spc="-3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number</a:t>
            </a:r>
            <a:r>
              <a:rPr sz="1822" i="1" kern="0" spc="-20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of</a:t>
            </a:r>
            <a:r>
              <a:rPr sz="1822" i="1" kern="0" spc="-3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TV</a:t>
            </a:r>
            <a:r>
              <a:rPr sz="1822" i="1" kern="0" spc="-5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Shows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released</a:t>
            </a:r>
            <a:r>
              <a:rPr sz="1822" i="1" kern="0" spc="-4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in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2017</a:t>
            </a:r>
            <a:r>
              <a:rPr sz="1822" i="1" kern="0" spc="-4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and</a:t>
            </a:r>
            <a:r>
              <a:rPr sz="1822" i="1" kern="0" spc="-3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33" dirty="0">
                <a:solidFill>
                  <a:srgbClr val="154085"/>
                </a:solidFill>
                <a:latin typeface="+mj-lt"/>
                <a:cs typeface="Arial"/>
              </a:rPr>
              <a:t>for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623002" algn="just" defTabSz="1189817">
              <a:spcBef>
                <a:spcPts val="397"/>
              </a:spcBef>
            </a:pP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Movies</a:t>
            </a:r>
            <a:r>
              <a:rPr sz="1822" i="1" kern="0" spc="-5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it</a:t>
            </a:r>
            <a:r>
              <a:rPr sz="1822" i="1" kern="0" spc="-5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is</a:t>
            </a:r>
            <a:r>
              <a:rPr sz="1822" i="1" kern="0" spc="7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26" dirty="0">
                <a:solidFill>
                  <a:srgbClr val="154085"/>
                </a:solidFill>
                <a:latin typeface="+mj-lt"/>
                <a:cs typeface="Arial"/>
              </a:rPr>
              <a:t>2020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621349" indent="-481711" algn="just" defTabSz="1189817">
              <a:spcBef>
                <a:spcPts val="312"/>
              </a:spcBef>
              <a:buFontTx/>
              <a:buAutoNum type="arabicPeriod" startAt="5"/>
              <a:tabLst>
                <a:tab pos="621349" algn="l"/>
              </a:tabLst>
            </a:pP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On</a:t>
            </a:r>
            <a:r>
              <a:rPr sz="1822" i="1" kern="0" spc="-130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Netflix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USA</a:t>
            </a:r>
            <a:r>
              <a:rPr sz="1822" i="1" kern="0" spc="-8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has</a:t>
            </a:r>
            <a:r>
              <a:rPr sz="1822" i="1" kern="0" spc="-7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the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largest</a:t>
            </a:r>
            <a:r>
              <a:rPr sz="1822" i="1" kern="0" spc="-33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number</a:t>
            </a:r>
            <a:r>
              <a:rPr sz="1822" i="1" kern="0" spc="-20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of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contents.</a:t>
            </a:r>
            <a:r>
              <a:rPr sz="1822" i="1" kern="0" spc="-111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And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most</a:t>
            </a:r>
            <a:r>
              <a:rPr sz="1822" i="1" kern="0" spc="-7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of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the</a:t>
            </a:r>
            <a:r>
              <a:rPr sz="1822" i="1" kern="0" spc="-4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countries</a:t>
            </a:r>
            <a:r>
              <a:rPr sz="1822" i="1" kern="0" spc="-33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preferred</a:t>
            </a:r>
            <a:r>
              <a:rPr sz="1822" i="1" kern="0" spc="-7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to</a:t>
            </a:r>
            <a:r>
              <a:rPr sz="1822" i="1" kern="0" spc="-7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produce</a:t>
            </a:r>
            <a:r>
              <a:rPr sz="1822" i="1" kern="0" spc="-20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movies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623002" algn="just" defTabSz="1189817">
              <a:spcBef>
                <a:spcPts val="286"/>
              </a:spcBef>
            </a:pP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more</a:t>
            </a:r>
            <a:r>
              <a:rPr sz="1822" i="1" kern="0" spc="-78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than</a:t>
            </a:r>
            <a:r>
              <a:rPr sz="1822" i="1" kern="0" spc="-5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TV</a:t>
            </a:r>
            <a:r>
              <a:rPr sz="1822" i="1" kern="0" spc="-2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shows.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670925" indent="-546985" defTabSz="1189817">
              <a:spcBef>
                <a:spcPts val="592"/>
              </a:spcBef>
              <a:buFontTx/>
              <a:buAutoNum type="arabicPeriod" startAt="6"/>
              <a:tabLst>
                <a:tab pos="670925" algn="l"/>
              </a:tabLst>
            </a:pP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Most</a:t>
            </a:r>
            <a:r>
              <a:rPr sz="1822" i="1" kern="0" spc="-33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of</a:t>
            </a:r>
            <a:r>
              <a:rPr sz="1822" i="1" kern="0" spc="-33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the</a:t>
            </a:r>
            <a:r>
              <a:rPr sz="1822" i="1" kern="0" spc="-7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movies</a:t>
            </a:r>
            <a:r>
              <a:rPr sz="1822" i="1" kern="0" spc="-2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are</a:t>
            </a:r>
            <a:r>
              <a:rPr sz="1822" i="1" kern="0" spc="-7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belonging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to</a:t>
            </a:r>
            <a:r>
              <a:rPr sz="1822" i="1" kern="0" spc="-3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3</a:t>
            </a:r>
            <a:r>
              <a:rPr sz="1822" i="1" kern="0" spc="-3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categories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670925" indent="-531286" defTabSz="1189817">
              <a:lnSpc>
                <a:spcPts val="2036"/>
              </a:lnSpc>
              <a:spcBef>
                <a:spcPts val="286"/>
              </a:spcBef>
              <a:buFontTx/>
              <a:buAutoNum type="arabicPeriod" startAt="6"/>
              <a:tabLst>
                <a:tab pos="670925" algn="l"/>
              </a:tabLst>
            </a:pP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TOP</a:t>
            </a:r>
            <a:r>
              <a:rPr sz="1822" i="1" kern="0" spc="-5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3</a:t>
            </a:r>
            <a:r>
              <a:rPr sz="1822" i="1" kern="0" spc="-5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content</a:t>
            </a:r>
            <a:r>
              <a:rPr sz="1822" i="1" kern="0" spc="-8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categories</a:t>
            </a:r>
            <a:r>
              <a:rPr sz="1822" i="1" kern="0" spc="-3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are</a:t>
            </a:r>
            <a:r>
              <a:rPr sz="1822" i="1" kern="0" spc="-5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International</a:t>
            </a:r>
            <a:r>
              <a:rPr sz="1822" i="1" kern="0" spc="-7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movies</a:t>
            </a:r>
            <a:r>
              <a:rPr sz="1822" i="1" kern="0" spc="-5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,</a:t>
            </a:r>
            <a:r>
              <a:rPr sz="1822" i="1" kern="0" spc="-5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dramas</a:t>
            </a:r>
            <a:r>
              <a:rPr sz="1822" i="1" kern="0" spc="-7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,</a:t>
            </a:r>
            <a:r>
              <a:rPr sz="1822" i="1" kern="0" spc="-5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comedies.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690755" indent="-563511" defTabSz="1189817">
              <a:lnSpc>
                <a:spcPts val="2661"/>
              </a:lnSpc>
              <a:buSzPct val="128571"/>
              <a:buFont typeface="Calibri"/>
              <a:buAutoNum type="arabicPeriod" startAt="6"/>
              <a:tabLst>
                <a:tab pos="690755" algn="l"/>
              </a:tabLst>
            </a:pP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In</a:t>
            </a:r>
            <a:r>
              <a:rPr sz="1822" i="1" kern="0" spc="-7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text</a:t>
            </a:r>
            <a:r>
              <a:rPr sz="1822" i="1" kern="0" spc="-2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analysis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(NLP)</a:t>
            </a:r>
            <a:r>
              <a:rPr sz="1822" i="1" kern="0" spc="-3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I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used</a:t>
            </a:r>
            <a:r>
              <a:rPr sz="1822" i="1" kern="0" spc="-33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stop</a:t>
            </a:r>
            <a:r>
              <a:rPr sz="1822" i="1" kern="0" spc="-3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words,</a:t>
            </a:r>
            <a:r>
              <a:rPr sz="1822" i="1" kern="0" spc="-3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removed</a:t>
            </a:r>
            <a:r>
              <a:rPr sz="1822" i="1" kern="0" spc="2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punctuation's</a:t>
            </a:r>
            <a:r>
              <a:rPr sz="1822" i="1" kern="0" spc="-3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,</a:t>
            </a:r>
            <a:r>
              <a:rPr sz="1822" i="1" kern="0" spc="-5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stemming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&amp;</a:t>
            </a:r>
            <a:r>
              <a:rPr sz="1822" i="1" kern="0" spc="-20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26" dirty="0">
                <a:solidFill>
                  <a:srgbClr val="154085"/>
                </a:solidFill>
                <a:latin typeface="+mj-lt"/>
                <a:cs typeface="Arial"/>
              </a:rPr>
              <a:t>TF-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IDF</a:t>
            </a:r>
            <a:r>
              <a:rPr sz="1822" i="1" kern="0" spc="-78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vectorizer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and</a:t>
            </a:r>
            <a:r>
              <a:rPr sz="1822" i="1" kern="0" spc="-2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other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623002" defTabSz="1189817">
              <a:spcBef>
                <a:spcPts val="182"/>
              </a:spcBef>
            </a:pP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functions</a:t>
            </a:r>
            <a:r>
              <a:rPr sz="1822" i="1" kern="0" spc="-5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of</a:t>
            </a:r>
            <a:r>
              <a:rPr sz="1822" i="1" kern="0" spc="-33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26" dirty="0">
                <a:solidFill>
                  <a:srgbClr val="154085"/>
                </a:solidFill>
                <a:latin typeface="+mj-lt"/>
                <a:cs typeface="Arial"/>
              </a:rPr>
              <a:t>NLP.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623002" indent="-499062" defTabSz="1189817">
              <a:spcBef>
                <a:spcPts val="312"/>
              </a:spcBef>
              <a:buFontTx/>
              <a:buAutoNum type="arabicPeriod" startAt="9"/>
              <a:tabLst>
                <a:tab pos="623002" algn="l"/>
              </a:tabLst>
            </a:pP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Applied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different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clustering</a:t>
            </a:r>
            <a:r>
              <a:rPr sz="1822" i="1" kern="0" spc="-20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models</a:t>
            </a:r>
            <a:r>
              <a:rPr sz="1822" i="1" kern="0" spc="-3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like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K-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means,</a:t>
            </a:r>
            <a:r>
              <a:rPr sz="1822" i="1" kern="0" spc="-7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hierarchical,</a:t>
            </a:r>
            <a:r>
              <a:rPr sz="1822" i="1" kern="0" spc="-111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Agglomerative</a:t>
            </a:r>
            <a:r>
              <a:rPr sz="1822" i="1" kern="0" spc="-33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clustering,</a:t>
            </a:r>
            <a:r>
              <a:rPr sz="1822" i="1" kern="0" spc="-59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DBSCAN</a:t>
            </a:r>
            <a:r>
              <a:rPr sz="1822" i="1" kern="0" spc="13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on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26" dirty="0">
                <a:solidFill>
                  <a:srgbClr val="154085"/>
                </a:solidFill>
                <a:latin typeface="+mj-lt"/>
                <a:cs typeface="Arial"/>
              </a:rPr>
              <a:t>data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623002" defTabSz="1189817">
              <a:spcBef>
                <a:spcPts val="403"/>
              </a:spcBef>
            </a:pP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we</a:t>
            </a:r>
            <a:r>
              <a:rPr sz="1822" i="1" kern="0" spc="-78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got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the</a:t>
            </a:r>
            <a:r>
              <a:rPr sz="1822" i="1" kern="0" spc="-7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best</a:t>
            </a:r>
            <a:r>
              <a:rPr sz="1822" i="1" kern="0" spc="-98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cluster</a:t>
            </a:r>
            <a:r>
              <a:rPr sz="1822" i="1" kern="0" spc="-4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arrangements.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623002" indent="-606476" defTabSz="1189817">
              <a:spcBef>
                <a:spcPts val="156"/>
              </a:spcBef>
              <a:buFontTx/>
              <a:buAutoNum type="arabicPeriod" startAt="10"/>
              <a:tabLst>
                <a:tab pos="623002" algn="l"/>
              </a:tabLst>
            </a:pP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By</a:t>
            </a:r>
            <a:r>
              <a:rPr sz="1822" i="1" kern="0" spc="-8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applying</a:t>
            </a:r>
            <a:r>
              <a:rPr sz="1822" i="1" kern="0" spc="-8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different</a:t>
            </a:r>
            <a:r>
              <a:rPr sz="1822" i="1" kern="0" spc="-4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clustering</a:t>
            </a:r>
            <a:r>
              <a:rPr sz="1822" i="1" kern="0" spc="-8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algorithms</a:t>
            </a:r>
            <a:r>
              <a:rPr sz="1822" i="1" kern="0" spc="-2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to</a:t>
            </a:r>
            <a:r>
              <a:rPr sz="1822" i="1" kern="0" spc="-8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our</a:t>
            </a:r>
            <a:r>
              <a:rPr sz="1822" i="1" kern="0" spc="-33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data-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set</a:t>
            </a:r>
            <a:r>
              <a:rPr sz="1822" i="1" kern="0" spc="-111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.we</a:t>
            </a:r>
            <a:r>
              <a:rPr sz="1822" i="1" kern="0" spc="-2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get</a:t>
            </a:r>
            <a:r>
              <a:rPr sz="1822" i="1" kern="0" spc="-2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the</a:t>
            </a:r>
            <a:r>
              <a:rPr sz="1822" i="1" kern="0" spc="-78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optimal</a:t>
            </a:r>
            <a:r>
              <a:rPr sz="1822" i="1" kern="0" spc="-20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number</a:t>
            </a:r>
            <a:r>
              <a:rPr sz="1822" i="1" kern="0" spc="-26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33" dirty="0">
                <a:solidFill>
                  <a:srgbClr val="154085"/>
                </a:solidFill>
                <a:latin typeface="+mj-lt"/>
                <a:cs typeface="Arial"/>
              </a:rPr>
              <a:t>of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  <a:p>
            <a:pPr marL="623002" defTabSz="1189817">
              <a:spcBef>
                <a:spcPts val="195"/>
              </a:spcBef>
            </a:pP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cluster</a:t>
            </a:r>
            <a:r>
              <a:rPr sz="1822" i="1" kern="0" spc="-85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is</a:t>
            </a:r>
            <a:r>
              <a:rPr sz="1822" i="1" kern="0" spc="-20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13" dirty="0">
                <a:solidFill>
                  <a:srgbClr val="154085"/>
                </a:solidFill>
                <a:latin typeface="+mj-lt"/>
                <a:cs typeface="Arial"/>
              </a:rPr>
              <a:t>equal</a:t>
            </a:r>
            <a:r>
              <a:rPr sz="1822" i="1" kern="0" spc="-72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dirty="0">
                <a:solidFill>
                  <a:srgbClr val="154085"/>
                </a:solidFill>
                <a:latin typeface="+mj-lt"/>
                <a:cs typeface="Arial"/>
              </a:rPr>
              <a:t>to</a:t>
            </a:r>
            <a:r>
              <a:rPr sz="1822" i="1" kern="0" spc="-20" dirty="0">
                <a:solidFill>
                  <a:srgbClr val="154085"/>
                </a:solidFill>
                <a:latin typeface="+mj-lt"/>
                <a:cs typeface="Arial"/>
              </a:rPr>
              <a:t> </a:t>
            </a:r>
            <a:r>
              <a:rPr sz="1822" i="1" kern="0" spc="-65" dirty="0">
                <a:solidFill>
                  <a:srgbClr val="154085"/>
                </a:solidFill>
                <a:latin typeface="+mj-lt"/>
                <a:cs typeface="Arial"/>
              </a:rPr>
              <a:t>3</a:t>
            </a:r>
            <a:endParaRPr sz="1822" kern="0" dirty="0">
              <a:solidFill>
                <a:sysClr val="windowText" lastClr="000000"/>
              </a:solidFill>
              <a:latin typeface="+mj-lt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1830" y="1330716"/>
            <a:ext cx="1516196" cy="377106"/>
          </a:xfrm>
          <a:prstGeom prst="rect">
            <a:avLst/>
          </a:prstGeom>
        </p:spPr>
        <p:txBody>
          <a:bodyPr vert="horz" wrap="square" lIns="0" tIns="16525" rIns="0" bIns="0" rtlCol="0">
            <a:spAutoFit/>
          </a:bodyPr>
          <a:lstStyle/>
          <a:p>
            <a:pPr marL="16525" defTabSz="1189817">
              <a:spcBef>
                <a:spcPts val="130"/>
              </a:spcBef>
            </a:pPr>
            <a:r>
              <a:rPr sz="2342" b="1" kern="0" dirty="0">
                <a:solidFill>
                  <a:srgbClr val="FF0000"/>
                </a:solidFill>
                <a:latin typeface="Calibri"/>
                <a:cs typeface="Calibri"/>
              </a:rPr>
              <a:t>THANK</a:t>
            </a:r>
            <a:r>
              <a:rPr sz="2342" b="1" kern="0" spc="-33" dirty="0">
                <a:solidFill>
                  <a:srgbClr val="FF0000"/>
                </a:solidFill>
                <a:latin typeface="Calibri"/>
                <a:cs typeface="Calibri"/>
              </a:rPr>
              <a:t> YOU</a:t>
            </a:r>
            <a:endParaRPr sz="2342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51A9-8A56-3435-7AE0-73769F1E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dirty="0">
                <a:solidFill>
                  <a:srgbClr val="C00000"/>
                </a:solidFill>
                <a:latin typeface="+mn-lt"/>
                <a:cs typeface="Arial"/>
              </a:rPr>
              <a:t>Problem</a:t>
            </a:r>
            <a:r>
              <a:rPr lang="en-IN" sz="4000" b="1" i="0" spc="-110" dirty="0">
                <a:solidFill>
                  <a:srgbClr val="C00000"/>
                </a:solidFill>
                <a:latin typeface="+mn-lt"/>
                <a:cs typeface="Arial"/>
              </a:rPr>
              <a:t> </a:t>
            </a:r>
            <a:r>
              <a:rPr lang="en-IN" sz="4000" b="1" i="0" spc="-10" dirty="0">
                <a:solidFill>
                  <a:srgbClr val="C00000"/>
                </a:solidFill>
                <a:latin typeface="+mn-lt"/>
                <a:cs typeface="Arial"/>
              </a:rPr>
              <a:t>Statement</a:t>
            </a:r>
            <a:endParaRPr lang="en-IN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CAFE-703F-01A7-FDFE-B77FDBC9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24031"/>
          </a:xfrm>
        </p:spPr>
        <p:txBody>
          <a:bodyPr>
            <a:noAutofit/>
          </a:bodyPr>
          <a:lstStyle/>
          <a:p>
            <a:pPr marL="0" marR="12065" indent="0" algn="just">
              <a:lnSpc>
                <a:spcPct val="135100"/>
              </a:lnSpc>
              <a:spcBef>
                <a:spcPts val="90"/>
              </a:spcBef>
              <a:buNone/>
            </a:pPr>
            <a:r>
              <a:rPr lang="en-US" sz="2400" dirty="0">
                <a:cs typeface="Tahoma"/>
              </a:rPr>
              <a:t>This</a:t>
            </a:r>
            <a:r>
              <a:rPr lang="en-US" sz="2400" spc="35" dirty="0">
                <a:cs typeface="Tahoma"/>
              </a:rPr>
              <a:t> </a:t>
            </a:r>
            <a:r>
              <a:rPr lang="en-US" sz="2400" spc="-20" dirty="0">
                <a:cs typeface="Tahoma"/>
              </a:rPr>
              <a:t>data-</a:t>
            </a:r>
            <a:r>
              <a:rPr lang="en-US" sz="2400" dirty="0">
                <a:cs typeface="Tahoma"/>
              </a:rPr>
              <a:t>set</a:t>
            </a:r>
            <a:r>
              <a:rPr lang="en-US" sz="2400" spc="2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consists</a:t>
            </a:r>
            <a:r>
              <a:rPr lang="en-US" sz="2400" spc="7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of</a:t>
            </a:r>
            <a:r>
              <a:rPr lang="en-US" sz="2400" spc="-10" dirty="0">
                <a:cs typeface="Tahoma"/>
              </a:rPr>
              <a:t> </a:t>
            </a:r>
            <a:r>
              <a:rPr lang="en-US" sz="2400" spc="-20" dirty="0">
                <a:cs typeface="Tahoma"/>
              </a:rPr>
              <a:t>tv </a:t>
            </a:r>
            <a:r>
              <a:rPr lang="en-US" sz="2400" dirty="0">
                <a:cs typeface="Tahoma"/>
              </a:rPr>
              <a:t>shows</a:t>
            </a:r>
            <a:r>
              <a:rPr lang="en-US" sz="2400" spc="6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and</a:t>
            </a:r>
            <a:r>
              <a:rPr lang="en-US" sz="2400" spc="5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movies</a:t>
            </a:r>
            <a:r>
              <a:rPr lang="en-US" sz="2400" spc="4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available</a:t>
            </a:r>
            <a:r>
              <a:rPr lang="en-US" sz="2400" spc="50" dirty="0">
                <a:cs typeface="Tahoma"/>
              </a:rPr>
              <a:t> </a:t>
            </a:r>
            <a:r>
              <a:rPr lang="en-US" sz="2400" spc="-25" dirty="0">
                <a:cs typeface="Tahoma"/>
              </a:rPr>
              <a:t>on </a:t>
            </a:r>
            <a:r>
              <a:rPr lang="en-US" sz="2400" dirty="0">
                <a:cs typeface="Tahoma"/>
              </a:rPr>
              <a:t>Netflix</a:t>
            </a:r>
            <a:r>
              <a:rPr lang="en-US" sz="2400" spc="12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as</a:t>
            </a:r>
            <a:r>
              <a:rPr lang="en-US" sz="2400" spc="16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of</a:t>
            </a:r>
            <a:r>
              <a:rPr lang="en-US" sz="2400" spc="8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2020.</a:t>
            </a:r>
            <a:r>
              <a:rPr lang="en-US" sz="2400" spc="12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The</a:t>
            </a:r>
            <a:r>
              <a:rPr lang="en-US" sz="2400" spc="150" dirty="0">
                <a:cs typeface="Tahoma"/>
              </a:rPr>
              <a:t> </a:t>
            </a:r>
            <a:r>
              <a:rPr lang="en-US" sz="2400" spc="-20" dirty="0">
                <a:cs typeface="Tahoma"/>
              </a:rPr>
              <a:t>data-</a:t>
            </a:r>
            <a:r>
              <a:rPr lang="en-US" sz="2400" dirty="0">
                <a:cs typeface="Tahoma"/>
              </a:rPr>
              <a:t>set</a:t>
            </a:r>
            <a:r>
              <a:rPr lang="en-US" sz="2400" spc="10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is</a:t>
            </a:r>
            <a:r>
              <a:rPr lang="en-US" sz="2400" spc="14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collected</a:t>
            </a:r>
            <a:r>
              <a:rPr lang="en-US" sz="2400" spc="12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from</a:t>
            </a:r>
            <a:r>
              <a:rPr lang="en-US" sz="2400" spc="100" dirty="0">
                <a:cs typeface="Tahoma"/>
              </a:rPr>
              <a:t> </a:t>
            </a:r>
            <a:r>
              <a:rPr lang="en-US" sz="2400" spc="-10" dirty="0">
                <a:cs typeface="Tahoma"/>
              </a:rPr>
              <a:t>Flexible which</a:t>
            </a:r>
            <a:r>
              <a:rPr lang="en-US" sz="2400" spc="-6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is</a:t>
            </a:r>
            <a:r>
              <a:rPr lang="en-US" sz="2400" spc="2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a</a:t>
            </a:r>
            <a:r>
              <a:rPr lang="en-US" sz="2400" spc="-15" dirty="0">
                <a:cs typeface="Tahoma"/>
              </a:rPr>
              <a:t> </a:t>
            </a:r>
            <a:r>
              <a:rPr lang="en-US" sz="2400" spc="-40" dirty="0">
                <a:cs typeface="Tahoma"/>
              </a:rPr>
              <a:t>third-</a:t>
            </a:r>
            <a:r>
              <a:rPr lang="en-US" sz="2400" spc="-25" dirty="0">
                <a:cs typeface="Tahoma"/>
              </a:rPr>
              <a:t>party </a:t>
            </a:r>
            <a:r>
              <a:rPr lang="en-US" sz="2400" spc="-10" dirty="0">
                <a:cs typeface="Tahoma"/>
              </a:rPr>
              <a:t>Netflix</a:t>
            </a:r>
            <a:r>
              <a:rPr lang="en-US" sz="2400" spc="-6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search</a:t>
            </a:r>
            <a:r>
              <a:rPr lang="en-US" sz="2400" spc="-5" dirty="0">
                <a:cs typeface="Tahoma"/>
              </a:rPr>
              <a:t> </a:t>
            </a:r>
            <a:r>
              <a:rPr lang="en-US" sz="2400" spc="-10" dirty="0">
                <a:cs typeface="Tahoma"/>
              </a:rPr>
              <a:t>engine.</a:t>
            </a:r>
            <a:endParaRPr lang="en-US" sz="2400" dirty="0">
              <a:cs typeface="Tahoma"/>
            </a:endParaRPr>
          </a:p>
          <a:p>
            <a:pPr marL="0" marR="5080" indent="0" algn="just">
              <a:lnSpc>
                <a:spcPct val="152900"/>
              </a:lnSpc>
              <a:spcBef>
                <a:spcPts val="80"/>
              </a:spcBef>
              <a:buNone/>
            </a:pPr>
            <a:r>
              <a:rPr lang="en-US" sz="2400" spc="-10" dirty="0">
                <a:cs typeface="Tahoma"/>
              </a:rPr>
              <a:t>In</a:t>
            </a:r>
            <a:r>
              <a:rPr lang="en-US" sz="2400" spc="-4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2018,</a:t>
            </a:r>
            <a:r>
              <a:rPr lang="en-US" sz="2400" spc="4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they</a:t>
            </a:r>
            <a:r>
              <a:rPr lang="en-US" sz="2400" spc="3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released</a:t>
            </a:r>
            <a:r>
              <a:rPr lang="en-US" sz="2400" spc="7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an</a:t>
            </a:r>
            <a:r>
              <a:rPr lang="en-US" sz="2400" spc="5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interesting</a:t>
            </a:r>
            <a:r>
              <a:rPr lang="en-US" sz="2400" spc="40" dirty="0">
                <a:cs typeface="Tahoma"/>
              </a:rPr>
              <a:t> </a:t>
            </a:r>
            <a:r>
              <a:rPr lang="en-US" sz="2400" spc="-10" dirty="0">
                <a:cs typeface="Tahoma"/>
              </a:rPr>
              <a:t>report</a:t>
            </a:r>
            <a:r>
              <a:rPr lang="en-US" sz="2400" spc="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which</a:t>
            </a:r>
            <a:r>
              <a:rPr lang="en-US" sz="2400" spc="3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shows</a:t>
            </a:r>
            <a:r>
              <a:rPr lang="en-US" sz="2400" spc="3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that</a:t>
            </a:r>
            <a:r>
              <a:rPr lang="en-US" sz="2400" spc="-25" dirty="0">
                <a:cs typeface="Tahoma"/>
              </a:rPr>
              <a:t> the </a:t>
            </a:r>
            <a:r>
              <a:rPr lang="en-US" sz="2400" dirty="0">
                <a:cs typeface="Tahoma"/>
              </a:rPr>
              <a:t>number</a:t>
            </a:r>
            <a:r>
              <a:rPr lang="en-US" sz="2400" spc="1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of</a:t>
            </a:r>
            <a:r>
              <a:rPr lang="en-US" sz="2400" spc="-1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TV</a:t>
            </a:r>
            <a:r>
              <a:rPr lang="en-US" sz="2400" spc="7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shows</a:t>
            </a:r>
            <a:r>
              <a:rPr lang="en-US" sz="2400" spc="2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on</a:t>
            </a:r>
            <a:r>
              <a:rPr lang="en-US" sz="2400" spc="2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Netflix</a:t>
            </a:r>
            <a:r>
              <a:rPr lang="en-US" sz="2400" spc="2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has</a:t>
            </a:r>
            <a:r>
              <a:rPr lang="en-US" sz="2400" spc="2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nearly</a:t>
            </a:r>
            <a:r>
              <a:rPr lang="en-US" sz="2400" spc="15" dirty="0">
                <a:cs typeface="Tahoma"/>
              </a:rPr>
              <a:t> </a:t>
            </a:r>
            <a:r>
              <a:rPr lang="en-US" sz="2400" spc="-10" dirty="0">
                <a:cs typeface="Tahoma"/>
              </a:rPr>
              <a:t>tripled </a:t>
            </a:r>
            <a:r>
              <a:rPr lang="en-US" sz="2400" dirty="0">
                <a:cs typeface="Tahoma"/>
              </a:rPr>
              <a:t>since</a:t>
            </a:r>
            <a:r>
              <a:rPr lang="en-US" sz="2400" spc="4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2010.</a:t>
            </a:r>
            <a:r>
              <a:rPr lang="en-US" sz="2400" spc="10" dirty="0">
                <a:cs typeface="Tahoma"/>
              </a:rPr>
              <a:t> </a:t>
            </a:r>
            <a:r>
              <a:rPr lang="en-US" sz="2400" spc="-25" dirty="0">
                <a:cs typeface="Tahoma"/>
              </a:rPr>
              <a:t>The </a:t>
            </a:r>
            <a:r>
              <a:rPr lang="en-US" sz="2400" dirty="0">
                <a:cs typeface="Tahoma"/>
              </a:rPr>
              <a:t>streaming</a:t>
            </a:r>
            <a:r>
              <a:rPr lang="en-US" sz="2400" spc="21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service’s</a:t>
            </a:r>
            <a:r>
              <a:rPr lang="en-US" sz="2400" spc="33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number</a:t>
            </a:r>
            <a:r>
              <a:rPr lang="en-US" sz="2400" spc="14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of</a:t>
            </a:r>
            <a:r>
              <a:rPr lang="en-US" sz="2400" spc="23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movies</a:t>
            </a:r>
            <a:r>
              <a:rPr lang="en-US" sz="2400" spc="29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has</a:t>
            </a:r>
            <a:r>
              <a:rPr lang="en-US" sz="2400" spc="27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decreased</a:t>
            </a:r>
            <a:r>
              <a:rPr lang="en-US" sz="2400" spc="24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by</a:t>
            </a:r>
            <a:r>
              <a:rPr lang="en-US" sz="2400" spc="229" dirty="0">
                <a:cs typeface="Tahoma"/>
              </a:rPr>
              <a:t> </a:t>
            </a:r>
            <a:r>
              <a:rPr lang="en-US" sz="2400" spc="-20" dirty="0">
                <a:cs typeface="Tahoma"/>
              </a:rPr>
              <a:t>more</a:t>
            </a:r>
            <a:endParaRPr lang="en-US" sz="2400" dirty="0">
              <a:cs typeface="Tahoma"/>
            </a:endParaRPr>
          </a:p>
          <a:p>
            <a:pPr marL="0" marR="10160" indent="0" algn="just">
              <a:lnSpc>
                <a:spcPct val="146500"/>
              </a:lnSpc>
              <a:spcBef>
                <a:spcPts val="225"/>
              </a:spcBef>
              <a:buNone/>
            </a:pPr>
            <a:r>
              <a:rPr lang="en-US" sz="2400" dirty="0">
                <a:cs typeface="Tahoma"/>
              </a:rPr>
              <a:t>than</a:t>
            </a:r>
            <a:r>
              <a:rPr lang="en-US" sz="2400" spc="12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2,000</a:t>
            </a:r>
            <a:r>
              <a:rPr lang="en-US" sz="2400" spc="15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titles</a:t>
            </a:r>
            <a:r>
              <a:rPr lang="en-US" sz="2400" spc="16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since</a:t>
            </a:r>
            <a:r>
              <a:rPr lang="en-US" sz="2400" spc="14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2010,</a:t>
            </a:r>
            <a:r>
              <a:rPr lang="en-US" sz="2400" spc="15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while</a:t>
            </a:r>
            <a:r>
              <a:rPr lang="en-US" sz="2400" spc="9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its</a:t>
            </a:r>
            <a:r>
              <a:rPr lang="en-US" sz="2400" spc="12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number</a:t>
            </a:r>
            <a:r>
              <a:rPr lang="en-US" sz="2400" spc="9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of</a:t>
            </a:r>
            <a:r>
              <a:rPr lang="en-US" sz="2400" spc="11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TV</a:t>
            </a:r>
            <a:r>
              <a:rPr lang="en-US" sz="2400" spc="14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shows</a:t>
            </a:r>
            <a:r>
              <a:rPr lang="en-US" sz="2400" spc="140" dirty="0">
                <a:cs typeface="Tahoma"/>
              </a:rPr>
              <a:t> </a:t>
            </a:r>
            <a:r>
              <a:rPr lang="en-US" sz="2400" spc="-25" dirty="0">
                <a:cs typeface="Tahoma"/>
              </a:rPr>
              <a:t>has </a:t>
            </a:r>
            <a:r>
              <a:rPr lang="en-US" sz="2400" dirty="0">
                <a:cs typeface="Tahoma"/>
              </a:rPr>
              <a:t>nearly</a:t>
            </a:r>
            <a:r>
              <a:rPr lang="en-US" sz="2400" spc="29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tripled.</a:t>
            </a:r>
            <a:r>
              <a:rPr lang="en-US" sz="2400" spc="27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It</a:t>
            </a:r>
            <a:r>
              <a:rPr lang="en-US" sz="2400" spc="19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will</a:t>
            </a:r>
            <a:r>
              <a:rPr lang="en-US" sz="2400" spc="29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be</a:t>
            </a:r>
            <a:r>
              <a:rPr lang="en-US" sz="2400" spc="27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interesting</a:t>
            </a:r>
            <a:r>
              <a:rPr lang="en-US" sz="2400" spc="30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to</a:t>
            </a:r>
            <a:r>
              <a:rPr lang="en-US" sz="2400" spc="254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explore</a:t>
            </a:r>
            <a:r>
              <a:rPr lang="en-US" sz="2400" spc="280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what</a:t>
            </a:r>
            <a:r>
              <a:rPr lang="en-US" sz="2400" spc="28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all</a:t>
            </a:r>
            <a:r>
              <a:rPr lang="en-US" sz="2400" spc="300" dirty="0">
                <a:cs typeface="Tahoma"/>
              </a:rPr>
              <a:t>  </a:t>
            </a:r>
            <a:r>
              <a:rPr lang="en-US" sz="2400" spc="-10" dirty="0">
                <a:cs typeface="Tahoma"/>
              </a:rPr>
              <a:t>other </a:t>
            </a:r>
            <a:r>
              <a:rPr lang="en-US" sz="2400" dirty="0">
                <a:cs typeface="Tahoma"/>
              </a:rPr>
              <a:t>insights</a:t>
            </a:r>
            <a:r>
              <a:rPr lang="en-US" sz="2400" spc="-2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can</a:t>
            </a:r>
            <a:r>
              <a:rPr lang="en-US" sz="2400" spc="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be </a:t>
            </a:r>
            <a:r>
              <a:rPr lang="en-US" sz="2400" spc="-10" dirty="0">
                <a:cs typeface="Tahoma"/>
              </a:rPr>
              <a:t>obtained</a:t>
            </a:r>
            <a:r>
              <a:rPr lang="en-US" sz="2400" spc="-45" dirty="0">
                <a:cs typeface="Tahoma"/>
              </a:rPr>
              <a:t> </a:t>
            </a:r>
            <a:r>
              <a:rPr lang="en-US" sz="2400" spc="-30" dirty="0">
                <a:cs typeface="Tahoma"/>
              </a:rPr>
              <a:t>from</a:t>
            </a:r>
            <a:r>
              <a:rPr lang="en-US" sz="2400" spc="-90" dirty="0">
                <a:cs typeface="Tahoma"/>
              </a:rPr>
              <a:t> </a:t>
            </a:r>
            <a:r>
              <a:rPr lang="en-US" sz="2400" spc="-10" dirty="0">
                <a:cs typeface="Tahoma"/>
              </a:rPr>
              <a:t>the</a:t>
            </a:r>
            <a:r>
              <a:rPr lang="en-US" sz="2400" spc="-25" dirty="0">
                <a:cs typeface="Tahoma"/>
              </a:rPr>
              <a:t> </a:t>
            </a:r>
            <a:r>
              <a:rPr lang="en-US" sz="2400" dirty="0">
                <a:cs typeface="Tahoma"/>
              </a:rPr>
              <a:t>same</a:t>
            </a:r>
            <a:r>
              <a:rPr lang="en-US" sz="2400" spc="45" dirty="0">
                <a:cs typeface="Tahoma"/>
              </a:rPr>
              <a:t> </a:t>
            </a:r>
            <a:r>
              <a:rPr lang="en-US" sz="2400" spc="-10" dirty="0">
                <a:cs typeface="Tahoma"/>
              </a:rPr>
              <a:t>data-</a:t>
            </a:r>
            <a:r>
              <a:rPr lang="en-US" sz="2400" spc="-20" dirty="0">
                <a:cs typeface="Tahoma"/>
              </a:rPr>
              <a:t>set.</a:t>
            </a:r>
            <a:endParaRPr lang="en-US" sz="2400" dirty="0">
              <a:cs typeface="Tahoma"/>
            </a:endParaRPr>
          </a:p>
          <a:p>
            <a:endParaRPr lang="en-IN" sz="2400" dirty="0"/>
          </a:p>
        </p:txBody>
      </p:sp>
      <p:pic>
        <p:nvPicPr>
          <p:cNvPr id="4" name="object 7">
            <a:extLst>
              <a:ext uri="{FF2B5EF4-FFF2-40B4-BE49-F238E27FC236}">
                <a16:creationId xmlns:a16="http://schemas.microsoft.com/office/drawing/2014/main" id="{C48819FD-FAAA-275E-A11A-0B7C5B1A61B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4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A263-E781-B790-EF62-D62DAA00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+mn-lt"/>
                <a:cs typeface="Georgia"/>
              </a:rPr>
              <a:t>Data</a:t>
            </a:r>
            <a:r>
              <a:rPr lang="en-IN" sz="4000" b="1" spc="-100" dirty="0">
                <a:solidFill>
                  <a:srgbClr val="C00000"/>
                </a:solidFill>
                <a:latin typeface="+mn-lt"/>
                <a:cs typeface="Georgia"/>
              </a:rPr>
              <a:t> </a:t>
            </a:r>
            <a:r>
              <a:rPr lang="en-IN" sz="4000" b="1" spc="-10" dirty="0">
                <a:solidFill>
                  <a:srgbClr val="C00000"/>
                </a:solidFill>
                <a:latin typeface="+mn-lt"/>
                <a:cs typeface="Georgia"/>
              </a:rPr>
              <a:t>Summary</a:t>
            </a:r>
            <a:endParaRPr lang="en-IN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5D11-2C27-F9CA-5933-C186FBCC1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8305" indent="-395605">
              <a:lnSpc>
                <a:spcPct val="100000"/>
              </a:lnSpc>
              <a:spcBef>
                <a:spcPts val="505"/>
              </a:spcBef>
              <a:buSzPct val="104761"/>
              <a:buFont typeface="Tahoma"/>
              <a:buChar char="●"/>
              <a:tabLst>
                <a:tab pos="408305" algn="l"/>
              </a:tabLst>
            </a:pPr>
            <a:r>
              <a:rPr lang="en-US" sz="2000" b="1" i="1" dirty="0" err="1">
                <a:solidFill>
                  <a:srgbClr val="741B46"/>
                </a:solidFill>
                <a:cs typeface="Arial"/>
              </a:rPr>
              <a:t>show_id</a:t>
            </a:r>
            <a:r>
              <a:rPr lang="en-US" sz="2000" b="1" i="1" spc="-70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b="1" i="1" dirty="0">
                <a:solidFill>
                  <a:srgbClr val="741B46"/>
                </a:solidFill>
                <a:cs typeface="Arial"/>
              </a:rPr>
              <a:t>:</a:t>
            </a:r>
            <a:r>
              <a:rPr lang="en-US" sz="2000" b="1" i="1" spc="-280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i="1" dirty="0">
                <a:cs typeface="Arial"/>
              </a:rPr>
              <a:t>Unique ID</a:t>
            </a:r>
            <a:r>
              <a:rPr lang="en-US" sz="2000" i="1" spc="-45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for</a:t>
            </a:r>
            <a:r>
              <a:rPr lang="en-US" sz="2000" i="1" spc="-75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every</a:t>
            </a:r>
            <a:r>
              <a:rPr lang="en-US" sz="2000" i="1" spc="-35" dirty="0">
                <a:cs typeface="Arial"/>
              </a:rPr>
              <a:t> </a:t>
            </a:r>
            <a:r>
              <a:rPr lang="en-US" sz="2000" i="1" spc="-10" dirty="0">
                <a:cs typeface="Arial"/>
              </a:rPr>
              <a:t>Movie</a:t>
            </a:r>
            <a:r>
              <a:rPr lang="en-US" sz="2000" i="1" spc="-50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/</a:t>
            </a:r>
            <a:r>
              <a:rPr lang="en-US" sz="2000" i="1" spc="-30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Tv</a:t>
            </a:r>
            <a:r>
              <a:rPr lang="en-US" sz="2000" i="1" spc="-10" dirty="0">
                <a:cs typeface="Arial"/>
              </a:rPr>
              <a:t> </a:t>
            </a:r>
            <a:r>
              <a:rPr lang="en-US" sz="2000" i="1" spc="-20" dirty="0">
                <a:cs typeface="Arial"/>
              </a:rPr>
              <a:t>Show</a:t>
            </a:r>
            <a:endParaRPr lang="en-US" sz="2000" dirty="0">
              <a:cs typeface="Arial"/>
            </a:endParaRPr>
          </a:p>
          <a:p>
            <a:pPr marL="408305" indent="-386715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408305" algn="l"/>
              </a:tabLst>
            </a:pPr>
            <a:r>
              <a:rPr lang="en-US" sz="2000" b="1" i="1" dirty="0">
                <a:solidFill>
                  <a:srgbClr val="741B46"/>
                </a:solidFill>
                <a:cs typeface="Arial"/>
              </a:rPr>
              <a:t>type</a:t>
            </a:r>
            <a:r>
              <a:rPr lang="en-US" sz="2000" b="1" i="1" spc="-55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b="1" i="1" dirty="0">
                <a:solidFill>
                  <a:srgbClr val="741B46"/>
                </a:solidFill>
                <a:cs typeface="Arial"/>
              </a:rPr>
              <a:t>:</a:t>
            </a:r>
            <a:r>
              <a:rPr lang="en-US" sz="2000" b="1" i="1" spc="-280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i="1" dirty="0">
                <a:cs typeface="Arial"/>
              </a:rPr>
              <a:t>A</a:t>
            </a:r>
            <a:r>
              <a:rPr lang="en-US" sz="2000" i="1" spc="-20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Movie</a:t>
            </a:r>
            <a:r>
              <a:rPr lang="en-US" sz="2000" i="1" spc="-40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or</a:t>
            </a:r>
            <a:r>
              <a:rPr lang="en-US" sz="2000" i="1" spc="-35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TV</a:t>
            </a:r>
            <a:r>
              <a:rPr lang="en-US" sz="2000" i="1" spc="-20" dirty="0">
                <a:cs typeface="Arial"/>
              </a:rPr>
              <a:t> Show</a:t>
            </a:r>
            <a:endParaRPr lang="en-US" sz="2000" dirty="0">
              <a:cs typeface="Arial"/>
            </a:endParaRPr>
          </a:p>
          <a:p>
            <a:pPr marL="408305" indent="-386715">
              <a:lnSpc>
                <a:spcPct val="100000"/>
              </a:lnSpc>
              <a:spcBef>
                <a:spcPts val="385"/>
              </a:spcBef>
              <a:buFont typeface="Tahoma"/>
              <a:buChar char="●"/>
              <a:tabLst>
                <a:tab pos="408305" algn="l"/>
              </a:tabLst>
            </a:pPr>
            <a:r>
              <a:rPr lang="en-US" sz="2000" b="1" i="1" dirty="0">
                <a:solidFill>
                  <a:srgbClr val="741B46"/>
                </a:solidFill>
                <a:cs typeface="Arial"/>
              </a:rPr>
              <a:t>title</a:t>
            </a:r>
            <a:r>
              <a:rPr lang="en-US" sz="2000" b="1" i="1" spc="-45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b="1" i="1" dirty="0">
                <a:solidFill>
                  <a:srgbClr val="741B46"/>
                </a:solidFill>
                <a:cs typeface="Arial"/>
              </a:rPr>
              <a:t>:</a:t>
            </a:r>
            <a:r>
              <a:rPr lang="en-US" sz="2000" b="1" i="1" spc="-254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i="1" dirty="0">
                <a:cs typeface="Arial"/>
              </a:rPr>
              <a:t>Title</a:t>
            </a:r>
            <a:r>
              <a:rPr lang="en-US" sz="2000" i="1" spc="-40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of</a:t>
            </a:r>
            <a:r>
              <a:rPr lang="en-US" sz="2000" i="1" spc="-20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the</a:t>
            </a:r>
            <a:r>
              <a:rPr lang="en-US" sz="2000" i="1" spc="-40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Movie</a:t>
            </a:r>
            <a:r>
              <a:rPr lang="en-US" sz="2000" i="1" spc="-40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/</a:t>
            </a:r>
            <a:r>
              <a:rPr lang="en-US" sz="2000" i="1" spc="-20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Tv</a:t>
            </a:r>
            <a:r>
              <a:rPr lang="en-US" sz="2000" i="1" spc="-15" dirty="0">
                <a:cs typeface="Arial"/>
              </a:rPr>
              <a:t> </a:t>
            </a:r>
            <a:r>
              <a:rPr lang="en-US" sz="2000" i="1" spc="-20" dirty="0">
                <a:cs typeface="Arial"/>
              </a:rPr>
              <a:t>Show</a:t>
            </a:r>
            <a:endParaRPr lang="en-US" sz="2000" dirty="0">
              <a:cs typeface="Arial"/>
            </a:endParaRPr>
          </a:p>
          <a:p>
            <a:pPr marL="408305" indent="-386715">
              <a:lnSpc>
                <a:spcPct val="100000"/>
              </a:lnSpc>
              <a:spcBef>
                <a:spcPts val="409"/>
              </a:spcBef>
              <a:buFont typeface="Tahoma"/>
              <a:buChar char="●"/>
              <a:tabLst>
                <a:tab pos="408305" algn="l"/>
              </a:tabLst>
            </a:pPr>
            <a:r>
              <a:rPr lang="en-US" sz="2000" b="1" i="1" dirty="0">
                <a:solidFill>
                  <a:srgbClr val="741B46"/>
                </a:solidFill>
                <a:cs typeface="Arial"/>
              </a:rPr>
              <a:t>director</a:t>
            </a:r>
            <a:r>
              <a:rPr lang="en-US" sz="2000" b="1" i="1" spc="-120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b="1" i="1" dirty="0">
                <a:solidFill>
                  <a:srgbClr val="741B46"/>
                </a:solidFill>
                <a:cs typeface="Arial"/>
              </a:rPr>
              <a:t>:</a:t>
            </a:r>
            <a:r>
              <a:rPr lang="en-US" sz="2000" b="1" i="1" spc="-235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i="1" dirty="0">
                <a:cs typeface="Arial"/>
              </a:rPr>
              <a:t>Director of</a:t>
            </a:r>
            <a:r>
              <a:rPr lang="en-US" sz="2000" i="1" spc="-25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the</a:t>
            </a:r>
            <a:r>
              <a:rPr lang="en-US" sz="2000" i="1" spc="-25" dirty="0">
                <a:cs typeface="Arial"/>
              </a:rPr>
              <a:t> </a:t>
            </a:r>
            <a:r>
              <a:rPr lang="en-US" sz="2000" i="1" spc="-20" dirty="0">
                <a:cs typeface="Arial"/>
              </a:rPr>
              <a:t>Movie</a:t>
            </a:r>
            <a:endParaRPr lang="en-US" sz="2000" dirty="0">
              <a:cs typeface="Arial"/>
            </a:endParaRPr>
          </a:p>
          <a:p>
            <a:pPr marL="408305" indent="-386715">
              <a:lnSpc>
                <a:spcPct val="100000"/>
              </a:lnSpc>
              <a:spcBef>
                <a:spcPts val="405"/>
              </a:spcBef>
              <a:buFont typeface="Tahoma"/>
              <a:buChar char="●"/>
              <a:tabLst>
                <a:tab pos="408305" algn="l"/>
              </a:tabLst>
            </a:pPr>
            <a:r>
              <a:rPr lang="en-US" sz="2000" b="1" i="1" dirty="0">
                <a:solidFill>
                  <a:srgbClr val="741B46"/>
                </a:solidFill>
                <a:cs typeface="Arial"/>
              </a:rPr>
              <a:t>cast</a:t>
            </a:r>
            <a:r>
              <a:rPr lang="en-US" sz="2000" b="1" i="1" spc="-100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b="1" i="1" dirty="0">
                <a:solidFill>
                  <a:srgbClr val="741B46"/>
                </a:solidFill>
                <a:cs typeface="Arial"/>
              </a:rPr>
              <a:t>:</a:t>
            </a:r>
            <a:r>
              <a:rPr lang="en-US" sz="2000" b="1" i="1" spc="-235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i="1" dirty="0">
                <a:cs typeface="Arial"/>
              </a:rPr>
              <a:t>Actors</a:t>
            </a:r>
            <a:r>
              <a:rPr lang="en-US" sz="2000" i="1" spc="-70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involved</a:t>
            </a:r>
            <a:r>
              <a:rPr lang="en-US" sz="2000" i="1" spc="-35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in</a:t>
            </a:r>
            <a:r>
              <a:rPr lang="en-US" sz="2000" i="1" spc="-5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the</a:t>
            </a:r>
            <a:r>
              <a:rPr lang="en-US" sz="2000" i="1" spc="-5" dirty="0">
                <a:cs typeface="Arial"/>
              </a:rPr>
              <a:t> </a:t>
            </a:r>
            <a:r>
              <a:rPr lang="en-US" sz="2000" i="1" spc="-10" dirty="0">
                <a:cs typeface="Arial"/>
              </a:rPr>
              <a:t>movie</a:t>
            </a:r>
            <a:r>
              <a:rPr lang="en-US" sz="2000" i="1" spc="-30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/</a:t>
            </a:r>
            <a:r>
              <a:rPr lang="en-US" sz="2000" i="1" spc="-25" dirty="0">
                <a:cs typeface="Arial"/>
              </a:rPr>
              <a:t> </a:t>
            </a:r>
            <a:r>
              <a:rPr lang="en-US" sz="2000" i="1" spc="-20" dirty="0">
                <a:cs typeface="Arial"/>
              </a:rPr>
              <a:t>show</a:t>
            </a:r>
            <a:endParaRPr lang="en-US" sz="2000" dirty="0">
              <a:cs typeface="Arial"/>
            </a:endParaRPr>
          </a:p>
          <a:p>
            <a:pPr marL="408305" indent="-386715">
              <a:lnSpc>
                <a:spcPct val="100000"/>
              </a:lnSpc>
              <a:spcBef>
                <a:spcPts val="390"/>
              </a:spcBef>
              <a:buFont typeface="Tahoma"/>
              <a:buChar char="●"/>
              <a:tabLst>
                <a:tab pos="408305" algn="l"/>
              </a:tabLst>
            </a:pPr>
            <a:r>
              <a:rPr lang="en-US" sz="2000" b="1" i="1" dirty="0">
                <a:solidFill>
                  <a:srgbClr val="741B46"/>
                </a:solidFill>
                <a:cs typeface="Arial"/>
              </a:rPr>
              <a:t>country</a:t>
            </a:r>
            <a:r>
              <a:rPr lang="en-US" sz="2000" b="1" i="1" spc="-125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b="1" i="1" dirty="0">
                <a:solidFill>
                  <a:srgbClr val="741B46"/>
                </a:solidFill>
                <a:cs typeface="Arial"/>
              </a:rPr>
              <a:t>:</a:t>
            </a:r>
            <a:r>
              <a:rPr lang="en-US" sz="2000" b="1" i="1" spc="-235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i="1" dirty="0">
                <a:cs typeface="Arial"/>
              </a:rPr>
              <a:t>Country</a:t>
            </a:r>
            <a:r>
              <a:rPr lang="en-US" sz="2000" i="1" spc="-25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where</a:t>
            </a:r>
            <a:r>
              <a:rPr lang="en-US" sz="2000" i="1" spc="-55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the</a:t>
            </a:r>
            <a:r>
              <a:rPr lang="en-US" sz="2000" i="1" spc="-35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movie</a:t>
            </a:r>
            <a:r>
              <a:rPr lang="en-US" sz="2000" i="1" spc="-5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/</a:t>
            </a:r>
            <a:r>
              <a:rPr lang="en-US" sz="2000" i="1" spc="-10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show</a:t>
            </a:r>
            <a:r>
              <a:rPr lang="en-US" sz="2000" i="1" spc="-30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was</a:t>
            </a:r>
            <a:r>
              <a:rPr lang="en-US" sz="2000" i="1" spc="-50" dirty="0">
                <a:cs typeface="Arial"/>
              </a:rPr>
              <a:t> </a:t>
            </a:r>
            <a:r>
              <a:rPr lang="en-US" sz="2000" i="1" spc="-10" dirty="0">
                <a:cs typeface="Arial"/>
              </a:rPr>
              <a:t>produced</a:t>
            </a:r>
            <a:endParaRPr lang="en-US" sz="2000" dirty="0">
              <a:cs typeface="Arial"/>
            </a:endParaRPr>
          </a:p>
          <a:p>
            <a:pPr marL="408305" indent="-386715">
              <a:lnSpc>
                <a:spcPct val="100000"/>
              </a:lnSpc>
              <a:spcBef>
                <a:spcPts val="409"/>
              </a:spcBef>
              <a:buFont typeface="Tahoma"/>
              <a:buChar char="●"/>
              <a:tabLst>
                <a:tab pos="408305" algn="l"/>
              </a:tabLst>
            </a:pPr>
            <a:r>
              <a:rPr lang="en-US" sz="2000" b="1" i="1" dirty="0" err="1">
                <a:solidFill>
                  <a:srgbClr val="741B46"/>
                </a:solidFill>
                <a:cs typeface="Arial"/>
              </a:rPr>
              <a:t>date_added</a:t>
            </a:r>
            <a:r>
              <a:rPr lang="en-US" sz="2000" b="1" i="1" spc="-105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b="1" i="1" dirty="0">
                <a:solidFill>
                  <a:srgbClr val="741B46"/>
                </a:solidFill>
                <a:cs typeface="Arial"/>
              </a:rPr>
              <a:t>:</a:t>
            </a:r>
            <a:r>
              <a:rPr lang="en-US" sz="2000" b="1" i="1" spc="-235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i="1" dirty="0">
                <a:solidFill>
                  <a:srgbClr val="1F1F1F"/>
                </a:solidFill>
                <a:cs typeface="Arial"/>
              </a:rPr>
              <a:t>Date</a:t>
            </a:r>
            <a:r>
              <a:rPr lang="en-US" sz="2000" i="1" spc="-25" dirty="0">
                <a:solidFill>
                  <a:srgbClr val="1F1F1F"/>
                </a:solidFill>
                <a:cs typeface="Arial"/>
              </a:rPr>
              <a:t> </a:t>
            </a:r>
            <a:r>
              <a:rPr lang="en-US" sz="2000" i="1" dirty="0">
                <a:solidFill>
                  <a:srgbClr val="1F1F1F"/>
                </a:solidFill>
                <a:cs typeface="Arial"/>
              </a:rPr>
              <a:t>it</a:t>
            </a:r>
            <a:r>
              <a:rPr lang="en-US" sz="2000" i="1" spc="-5" dirty="0">
                <a:solidFill>
                  <a:srgbClr val="1F1F1F"/>
                </a:solidFill>
                <a:cs typeface="Arial"/>
              </a:rPr>
              <a:t> </a:t>
            </a:r>
            <a:r>
              <a:rPr lang="en-US" sz="2000" i="1" dirty="0">
                <a:solidFill>
                  <a:srgbClr val="1F1F1F"/>
                </a:solidFill>
                <a:cs typeface="Arial"/>
              </a:rPr>
              <a:t>was</a:t>
            </a:r>
            <a:r>
              <a:rPr lang="en-US" sz="2000" i="1" spc="-50" dirty="0">
                <a:solidFill>
                  <a:srgbClr val="1F1F1F"/>
                </a:solidFill>
                <a:cs typeface="Arial"/>
              </a:rPr>
              <a:t> </a:t>
            </a:r>
            <a:r>
              <a:rPr lang="en-US" sz="2000" i="1" dirty="0">
                <a:solidFill>
                  <a:srgbClr val="1F1F1F"/>
                </a:solidFill>
                <a:cs typeface="Arial"/>
              </a:rPr>
              <a:t>added on</a:t>
            </a:r>
            <a:r>
              <a:rPr lang="en-US" sz="2000" i="1" spc="-25" dirty="0">
                <a:solidFill>
                  <a:srgbClr val="1F1F1F"/>
                </a:solidFill>
                <a:cs typeface="Arial"/>
              </a:rPr>
              <a:t> </a:t>
            </a:r>
            <a:r>
              <a:rPr lang="en-US" sz="2000" i="1" spc="-10" dirty="0">
                <a:solidFill>
                  <a:srgbClr val="1F1F1F"/>
                </a:solidFill>
                <a:cs typeface="Arial"/>
              </a:rPr>
              <a:t>Netflix</a:t>
            </a:r>
            <a:endParaRPr lang="en-US" sz="2000" dirty="0">
              <a:cs typeface="Arial"/>
            </a:endParaRPr>
          </a:p>
          <a:p>
            <a:pPr marL="408305" indent="-386715">
              <a:lnSpc>
                <a:spcPct val="100000"/>
              </a:lnSpc>
              <a:spcBef>
                <a:spcPts val="409"/>
              </a:spcBef>
              <a:buFont typeface="Tahoma"/>
              <a:buChar char="●"/>
              <a:tabLst>
                <a:tab pos="408305" algn="l"/>
              </a:tabLst>
            </a:pPr>
            <a:r>
              <a:rPr lang="en-US" sz="2000" b="1" i="1" dirty="0" err="1">
                <a:solidFill>
                  <a:srgbClr val="741B46"/>
                </a:solidFill>
                <a:cs typeface="Arial"/>
              </a:rPr>
              <a:t>release_year</a:t>
            </a:r>
            <a:r>
              <a:rPr lang="en-US" sz="2000" b="1" i="1" spc="-130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b="1" i="1" dirty="0">
                <a:solidFill>
                  <a:srgbClr val="741B46"/>
                </a:solidFill>
                <a:cs typeface="Arial"/>
              </a:rPr>
              <a:t>:</a:t>
            </a:r>
            <a:r>
              <a:rPr lang="en-US" sz="2000" b="1" i="1" spc="-235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i="1" spc="-10" dirty="0">
                <a:cs typeface="Arial"/>
              </a:rPr>
              <a:t>Actual</a:t>
            </a:r>
            <a:r>
              <a:rPr lang="en-US" sz="2000" i="1" spc="-65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Release</a:t>
            </a:r>
            <a:r>
              <a:rPr lang="en-US" sz="2000" i="1" spc="-50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year</a:t>
            </a:r>
            <a:r>
              <a:rPr lang="en-US" sz="2000" i="1" spc="-5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of</a:t>
            </a:r>
            <a:r>
              <a:rPr lang="en-US" sz="2000" i="1" spc="-20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the</a:t>
            </a:r>
            <a:r>
              <a:rPr lang="en-US" sz="2000" i="1" spc="-25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movie</a:t>
            </a:r>
            <a:r>
              <a:rPr lang="en-US" sz="2000" i="1" spc="-5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/ </a:t>
            </a:r>
            <a:r>
              <a:rPr lang="en-US" sz="2000" i="1" spc="-20" dirty="0">
                <a:cs typeface="Arial"/>
              </a:rPr>
              <a:t>show</a:t>
            </a:r>
            <a:endParaRPr lang="en-US" sz="2000" dirty="0">
              <a:cs typeface="Arial"/>
            </a:endParaRPr>
          </a:p>
          <a:p>
            <a:pPr marL="408305" indent="-386715">
              <a:lnSpc>
                <a:spcPct val="100000"/>
              </a:lnSpc>
              <a:spcBef>
                <a:spcPts val="385"/>
              </a:spcBef>
              <a:buFont typeface="Tahoma"/>
              <a:buChar char="●"/>
              <a:tabLst>
                <a:tab pos="408305" algn="l"/>
              </a:tabLst>
            </a:pPr>
            <a:r>
              <a:rPr lang="en-US" sz="2000" b="1" i="1" dirty="0">
                <a:solidFill>
                  <a:srgbClr val="741B46"/>
                </a:solidFill>
                <a:cs typeface="Arial"/>
              </a:rPr>
              <a:t>rating</a:t>
            </a:r>
            <a:r>
              <a:rPr lang="en-US" sz="2000" b="1" i="1" spc="-65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b="1" i="1" dirty="0">
                <a:solidFill>
                  <a:srgbClr val="741B46"/>
                </a:solidFill>
                <a:cs typeface="Arial"/>
              </a:rPr>
              <a:t>:</a:t>
            </a:r>
            <a:r>
              <a:rPr lang="en-US" sz="2000" b="1" i="1" spc="-235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i="1" dirty="0">
                <a:cs typeface="Arial"/>
              </a:rPr>
              <a:t>TV</a:t>
            </a:r>
            <a:r>
              <a:rPr lang="en-US" sz="2000" i="1" spc="-30" dirty="0">
                <a:cs typeface="Arial"/>
              </a:rPr>
              <a:t> </a:t>
            </a:r>
            <a:r>
              <a:rPr lang="en-US" sz="2000" i="1" spc="-10" dirty="0">
                <a:cs typeface="Arial"/>
              </a:rPr>
              <a:t>Rating</a:t>
            </a:r>
            <a:r>
              <a:rPr lang="en-US" sz="2000" i="1" spc="-25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of</a:t>
            </a:r>
            <a:r>
              <a:rPr lang="en-US" sz="2000" i="1" spc="-30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the </a:t>
            </a:r>
            <a:r>
              <a:rPr lang="en-US" sz="2000" i="1" spc="-10" dirty="0">
                <a:cs typeface="Arial"/>
              </a:rPr>
              <a:t>movie </a:t>
            </a:r>
            <a:r>
              <a:rPr lang="en-US" sz="2000" i="1" dirty="0">
                <a:cs typeface="Arial"/>
              </a:rPr>
              <a:t>/</a:t>
            </a:r>
            <a:r>
              <a:rPr lang="en-US" sz="2000" i="1" spc="-5" dirty="0">
                <a:cs typeface="Arial"/>
              </a:rPr>
              <a:t> </a:t>
            </a:r>
            <a:r>
              <a:rPr lang="en-US" sz="2000" i="1" spc="-20" dirty="0">
                <a:cs typeface="Arial"/>
              </a:rPr>
              <a:t>show</a:t>
            </a:r>
            <a:endParaRPr lang="en-US" sz="2000" dirty="0">
              <a:cs typeface="Arial"/>
            </a:endParaRPr>
          </a:p>
          <a:p>
            <a:pPr marL="408305" indent="-386715">
              <a:lnSpc>
                <a:spcPct val="100000"/>
              </a:lnSpc>
              <a:spcBef>
                <a:spcPts val="409"/>
              </a:spcBef>
              <a:buFont typeface="Tahoma"/>
              <a:buChar char="●"/>
              <a:tabLst>
                <a:tab pos="408305" algn="l"/>
              </a:tabLst>
            </a:pPr>
            <a:r>
              <a:rPr lang="en-US" sz="2000" b="1" i="1" dirty="0">
                <a:solidFill>
                  <a:srgbClr val="741B46"/>
                </a:solidFill>
                <a:cs typeface="Arial"/>
              </a:rPr>
              <a:t>duration</a:t>
            </a:r>
            <a:r>
              <a:rPr lang="en-US" sz="2000" b="1" i="1" spc="-130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b="1" i="1" dirty="0">
                <a:solidFill>
                  <a:srgbClr val="741B46"/>
                </a:solidFill>
                <a:cs typeface="Arial"/>
              </a:rPr>
              <a:t>:</a:t>
            </a:r>
            <a:r>
              <a:rPr lang="en-US" sz="2000" b="1" i="1" spc="-229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i="1" spc="-20" dirty="0">
                <a:cs typeface="Arial"/>
              </a:rPr>
              <a:t>Total</a:t>
            </a:r>
            <a:r>
              <a:rPr lang="en-US" sz="2000" i="1" spc="-45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Duration</a:t>
            </a:r>
            <a:r>
              <a:rPr lang="en-US" sz="2000" i="1" spc="-50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-</a:t>
            </a:r>
            <a:r>
              <a:rPr lang="en-US" sz="2000" i="1" spc="-25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in minutes</a:t>
            </a:r>
            <a:r>
              <a:rPr lang="en-US" sz="2000" i="1" spc="-25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or</a:t>
            </a:r>
            <a:r>
              <a:rPr lang="en-US" sz="2000" i="1" spc="-50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number</a:t>
            </a:r>
            <a:r>
              <a:rPr lang="en-US" sz="2000" i="1" spc="-25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of</a:t>
            </a:r>
            <a:r>
              <a:rPr lang="en-US" sz="2000" i="1" spc="-40" dirty="0">
                <a:cs typeface="Arial"/>
              </a:rPr>
              <a:t> </a:t>
            </a:r>
            <a:r>
              <a:rPr lang="en-US" sz="2000" i="1" spc="-10" dirty="0">
                <a:cs typeface="Arial"/>
              </a:rPr>
              <a:t>seasons</a:t>
            </a:r>
            <a:endParaRPr lang="en-US" sz="2000" dirty="0">
              <a:cs typeface="Arial"/>
            </a:endParaRPr>
          </a:p>
          <a:p>
            <a:pPr marL="408305" indent="-386715">
              <a:lnSpc>
                <a:spcPct val="100000"/>
              </a:lnSpc>
              <a:spcBef>
                <a:spcPts val="409"/>
              </a:spcBef>
              <a:buFont typeface="Tahoma"/>
              <a:buChar char="●"/>
              <a:tabLst>
                <a:tab pos="408305" algn="l"/>
              </a:tabLst>
            </a:pPr>
            <a:r>
              <a:rPr lang="en-US" sz="2000" b="1" i="1" dirty="0" err="1">
                <a:solidFill>
                  <a:srgbClr val="741B46"/>
                </a:solidFill>
                <a:cs typeface="Arial"/>
              </a:rPr>
              <a:t>listed_in</a:t>
            </a:r>
            <a:r>
              <a:rPr lang="en-US" sz="2000" b="1" i="1" spc="-95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b="1" i="1" dirty="0">
                <a:solidFill>
                  <a:srgbClr val="741B46"/>
                </a:solidFill>
                <a:cs typeface="Arial"/>
              </a:rPr>
              <a:t>:</a:t>
            </a:r>
            <a:r>
              <a:rPr lang="en-US" sz="2000" b="1" i="1" spc="-204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i="1" spc="-10" dirty="0">
                <a:cs typeface="Arial"/>
              </a:rPr>
              <a:t>Genres</a:t>
            </a:r>
            <a:endParaRPr lang="en-US" sz="2000" dirty="0">
              <a:cs typeface="Arial"/>
            </a:endParaRPr>
          </a:p>
          <a:p>
            <a:pPr marL="408305" indent="-386715">
              <a:lnSpc>
                <a:spcPct val="100000"/>
              </a:lnSpc>
              <a:spcBef>
                <a:spcPts val="384"/>
              </a:spcBef>
              <a:buFont typeface="Tahoma"/>
              <a:buChar char="●"/>
              <a:tabLst>
                <a:tab pos="408305" algn="l"/>
              </a:tabLst>
            </a:pPr>
            <a:r>
              <a:rPr lang="en-US" sz="2000" b="1" i="1" spc="-10" dirty="0">
                <a:solidFill>
                  <a:srgbClr val="741B46"/>
                </a:solidFill>
                <a:cs typeface="Arial"/>
              </a:rPr>
              <a:t>description:</a:t>
            </a:r>
            <a:r>
              <a:rPr lang="en-US" sz="2000" b="1" i="1" spc="-210" dirty="0">
                <a:solidFill>
                  <a:srgbClr val="741B46"/>
                </a:solidFill>
                <a:cs typeface="Arial"/>
              </a:rPr>
              <a:t> </a:t>
            </a:r>
            <a:r>
              <a:rPr lang="en-US" sz="2000" i="1" dirty="0">
                <a:cs typeface="Arial"/>
              </a:rPr>
              <a:t>The</a:t>
            </a:r>
            <a:r>
              <a:rPr lang="en-US" sz="2000" i="1" spc="-65" dirty="0">
                <a:cs typeface="Arial"/>
              </a:rPr>
              <a:t> </a:t>
            </a:r>
            <a:r>
              <a:rPr lang="en-US" sz="2000" i="1" spc="-10" dirty="0">
                <a:cs typeface="Arial"/>
              </a:rPr>
              <a:t>Summary</a:t>
            </a:r>
            <a:r>
              <a:rPr lang="en-US" sz="2000" i="1" spc="-15" dirty="0">
                <a:cs typeface="Arial"/>
              </a:rPr>
              <a:t> </a:t>
            </a:r>
            <a:r>
              <a:rPr lang="en-US" sz="2000" i="1" spc="-10" dirty="0">
                <a:cs typeface="Arial"/>
              </a:rPr>
              <a:t>description</a:t>
            </a:r>
            <a:endParaRPr lang="en-US" sz="2000" dirty="0">
              <a:cs typeface="Arial"/>
            </a:endParaRPr>
          </a:p>
          <a:p>
            <a:endParaRPr lang="en-IN" sz="2000" dirty="0"/>
          </a:p>
        </p:txBody>
      </p:sp>
      <p:pic>
        <p:nvPicPr>
          <p:cNvPr id="4" name="object 7">
            <a:extLst>
              <a:ext uri="{FF2B5EF4-FFF2-40B4-BE49-F238E27FC236}">
                <a16:creationId xmlns:a16="http://schemas.microsoft.com/office/drawing/2014/main" id="{EC0E6199-2997-2E4E-CD0A-E92E266C0F2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1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7DBB-FB7D-C128-7921-253F6BA3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dirty="0">
                <a:solidFill>
                  <a:srgbClr val="C00000"/>
                </a:solidFill>
                <a:latin typeface="+mn-lt"/>
                <a:cs typeface="Arial"/>
              </a:rPr>
              <a:t>Basic</a:t>
            </a:r>
            <a:r>
              <a:rPr lang="en-IN" sz="4000" b="1" i="0" spc="-105" dirty="0">
                <a:solidFill>
                  <a:srgbClr val="C00000"/>
                </a:solidFill>
                <a:latin typeface="+mn-lt"/>
                <a:cs typeface="Arial"/>
              </a:rPr>
              <a:t> </a:t>
            </a:r>
            <a:r>
              <a:rPr lang="en-IN" sz="4000" b="1" i="0" dirty="0">
                <a:solidFill>
                  <a:srgbClr val="C00000"/>
                </a:solidFill>
                <a:latin typeface="+mn-lt"/>
                <a:cs typeface="Arial"/>
              </a:rPr>
              <a:t>Data</a:t>
            </a:r>
            <a:r>
              <a:rPr lang="en-IN" sz="4000" b="1" i="0" spc="-75" dirty="0">
                <a:solidFill>
                  <a:srgbClr val="C00000"/>
                </a:solidFill>
                <a:latin typeface="+mn-lt"/>
                <a:cs typeface="Arial"/>
              </a:rPr>
              <a:t> </a:t>
            </a:r>
            <a:r>
              <a:rPr lang="en-IN" sz="4000" b="1" i="0" spc="-10" dirty="0">
                <a:solidFill>
                  <a:srgbClr val="C00000"/>
                </a:solidFill>
                <a:latin typeface="+mn-lt"/>
                <a:cs typeface="Arial"/>
              </a:rPr>
              <a:t>Exploration</a:t>
            </a:r>
            <a:endParaRPr lang="en-IN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A4C3-4987-F5EE-18B5-8EF3C90B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360045" indent="-347345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60045" algn="l"/>
              </a:tabLst>
            </a:pPr>
            <a:r>
              <a:rPr lang="en-US" sz="2800" i="1" dirty="0">
                <a:cs typeface="Georgia"/>
              </a:rPr>
              <a:t>The</a:t>
            </a:r>
            <a:r>
              <a:rPr lang="en-US" sz="2800" i="1" spc="5" dirty="0">
                <a:cs typeface="Georgia"/>
              </a:rPr>
              <a:t> </a:t>
            </a:r>
            <a:r>
              <a:rPr lang="en-US" sz="2800" i="1" dirty="0">
                <a:cs typeface="Georgia"/>
              </a:rPr>
              <a:t>dataset</a:t>
            </a:r>
            <a:r>
              <a:rPr lang="en-US" sz="2800" i="1" spc="-20" dirty="0">
                <a:cs typeface="Georgia"/>
              </a:rPr>
              <a:t> </a:t>
            </a:r>
            <a:r>
              <a:rPr lang="en-US" sz="2800" i="1" dirty="0">
                <a:cs typeface="Georgia"/>
              </a:rPr>
              <a:t>has</a:t>
            </a:r>
            <a:r>
              <a:rPr lang="en-US" sz="2800" i="1" spc="-10" dirty="0">
                <a:cs typeface="Georgia"/>
              </a:rPr>
              <a:t> </a:t>
            </a:r>
            <a:r>
              <a:rPr lang="en-US" sz="2800" b="1" i="1" dirty="0">
                <a:cs typeface="Georgia"/>
              </a:rPr>
              <a:t>7787</a:t>
            </a:r>
            <a:r>
              <a:rPr lang="en-US" sz="2800" b="1" i="1" spc="-80" dirty="0">
                <a:cs typeface="Georgia"/>
              </a:rPr>
              <a:t> </a:t>
            </a:r>
            <a:r>
              <a:rPr lang="en-US" sz="2800" b="1" i="1" spc="-10" dirty="0">
                <a:cs typeface="Georgia"/>
              </a:rPr>
              <a:t>observations</a:t>
            </a:r>
            <a:r>
              <a:rPr lang="en-US" sz="2800" b="1" i="1" spc="-75" dirty="0">
                <a:cs typeface="Georgia"/>
              </a:rPr>
              <a:t> </a:t>
            </a:r>
            <a:r>
              <a:rPr lang="en-US" sz="2800" b="1" i="1" dirty="0">
                <a:cs typeface="Georgia"/>
              </a:rPr>
              <a:t>and</a:t>
            </a:r>
            <a:r>
              <a:rPr lang="en-US" sz="2800" b="1" i="1" spc="-60" dirty="0">
                <a:cs typeface="Georgia"/>
              </a:rPr>
              <a:t> </a:t>
            </a:r>
            <a:r>
              <a:rPr lang="en-US" sz="2800" b="1" i="1" dirty="0">
                <a:cs typeface="Georgia"/>
              </a:rPr>
              <a:t>12 </a:t>
            </a:r>
            <a:r>
              <a:rPr lang="en-US" sz="2800" b="1" i="1" spc="-10" dirty="0">
                <a:cs typeface="Georgia"/>
              </a:rPr>
              <a:t>features(columns).</a:t>
            </a:r>
            <a:endParaRPr lang="en-US" sz="2800" dirty="0">
              <a:cs typeface="Georgia"/>
            </a:endParaRPr>
          </a:p>
          <a:p>
            <a:pPr marL="360045" indent="-347345">
              <a:lnSpc>
                <a:spcPts val="1735"/>
              </a:lnSpc>
              <a:spcBef>
                <a:spcPts val="200"/>
              </a:spcBef>
              <a:buFont typeface="Tahoma"/>
              <a:buChar char="●"/>
              <a:tabLst>
                <a:tab pos="360045" algn="l"/>
              </a:tabLst>
            </a:pPr>
            <a:r>
              <a:rPr lang="en-US" sz="2800" i="1" dirty="0">
                <a:cs typeface="Georgia"/>
              </a:rPr>
              <a:t>The</a:t>
            </a:r>
            <a:r>
              <a:rPr lang="en-US" sz="2800" i="1" spc="-70" dirty="0">
                <a:cs typeface="Georgia"/>
              </a:rPr>
              <a:t> </a:t>
            </a:r>
            <a:r>
              <a:rPr lang="en-US" sz="2800" i="1" dirty="0">
                <a:cs typeface="Georgia"/>
              </a:rPr>
              <a:t>dataset</a:t>
            </a:r>
            <a:r>
              <a:rPr lang="en-US" sz="2800" i="1" spc="-55" dirty="0">
                <a:cs typeface="Georgia"/>
              </a:rPr>
              <a:t> </a:t>
            </a:r>
            <a:r>
              <a:rPr lang="en-US" sz="2800" i="1" spc="-10" dirty="0">
                <a:cs typeface="Georgia"/>
              </a:rPr>
              <a:t>consists</a:t>
            </a:r>
            <a:r>
              <a:rPr lang="en-US" sz="2800" i="1" spc="-55" dirty="0">
                <a:cs typeface="Georgia"/>
              </a:rPr>
              <a:t> </a:t>
            </a:r>
            <a:r>
              <a:rPr lang="en-US" sz="2800" i="1" dirty="0">
                <a:cs typeface="Georgia"/>
              </a:rPr>
              <a:t>of</a:t>
            </a:r>
            <a:r>
              <a:rPr lang="en-US" sz="2800" i="1" spc="-35" dirty="0">
                <a:cs typeface="Georgia"/>
              </a:rPr>
              <a:t> </a:t>
            </a:r>
            <a:r>
              <a:rPr lang="en-US" sz="2800" b="1" i="1" spc="-10" dirty="0">
                <a:cs typeface="Georgia"/>
              </a:rPr>
              <a:t>eleven</a:t>
            </a:r>
            <a:r>
              <a:rPr lang="en-US" sz="2800" b="1" i="1" spc="-25" dirty="0">
                <a:cs typeface="Georgia"/>
              </a:rPr>
              <a:t> </a:t>
            </a:r>
            <a:r>
              <a:rPr lang="en-US" sz="2800" b="1" i="1" spc="-10" dirty="0">
                <a:cs typeface="Georgia"/>
              </a:rPr>
              <a:t>textual</a:t>
            </a:r>
            <a:r>
              <a:rPr lang="en-US" sz="2800" b="1" i="1" spc="-65" dirty="0">
                <a:cs typeface="Georgia"/>
              </a:rPr>
              <a:t> </a:t>
            </a:r>
            <a:r>
              <a:rPr lang="en-US" sz="2800" b="1" i="1" dirty="0">
                <a:cs typeface="Georgia"/>
              </a:rPr>
              <a:t>columns</a:t>
            </a:r>
            <a:r>
              <a:rPr lang="en-US" sz="2800" b="1" i="1" spc="-40" dirty="0">
                <a:cs typeface="Georgia"/>
              </a:rPr>
              <a:t> </a:t>
            </a:r>
            <a:r>
              <a:rPr lang="en-US" sz="2800" b="1" i="1" dirty="0">
                <a:cs typeface="Georgia"/>
              </a:rPr>
              <a:t>and</a:t>
            </a:r>
            <a:r>
              <a:rPr lang="en-US" sz="2800" b="1" i="1" spc="-55" dirty="0">
                <a:cs typeface="Georgia"/>
              </a:rPr>
              <a:t> </a:t>
            </a:r>
            <a:r>
              <a:rPr lang="en-US" sz="2800" b="1" i="1" dirty="0">
                <a:cs typeface="Georgia"/>
              </a:rPr>
              <a:t>one </a:t>
            </a:r>
            <a:r>
              <a:rPr lang="en-US" sz="2800" b="1" i="1" spc="-10" dirty="0">
                <a:cs typeface="Georgia"/>
              </a:rPr>
              <a:t>numeric</a:t>
            </a:r>
            <a:r>
              <a:rPr lang="en-US" sz="2800" b="1" i="1" spc="-40" dirty="0">
                <a:cs typeface="Georgia"/>
              </a:rPr>
              <a:t> </a:t>
            </a:r>
            <a:r>
              <a:rPr lang="en-US" sz="2800" b="1" i="1" spc="-10" dirty="0">
                <a:cs typeface="Georgia"/>
              </a:rPr>
              <a:t>column(‘</a:t>
            </a:r>
            <a:r>
              <a:rPr lang="en-US" sz="2800" b="1" i="1" spc="-10" dirty="0" err="1">
                <a:cs typeface="Georgia"/>
              </a:rPr>
              <a:t>release_year</a:t>
            </a:r>
            <a:r>
              <a:rPr lang="en-US" sz="2800" b="1" i="1" spc="-10" dirty="0">
                <a:cs typeface="Georgia"/>
              </a:rPr>
              <a:t>’</a:t>
            </a:r>
            <a:r>
              <a:rPr lang="en-US" sz="2800" b="1" i="1" spc="50" dirty="0">
                <a:cs typeface="Georgia"/>
              </a:rPr>
              <a:t> </a:t>
            </a:r>
            <a:r>
              <a:rPr lang="en-US" sz="2800" b="1" i="1" spc="-50" dirty="0">
                <a:cs typeface="Georgia"/>
              </a:rPr>
              <a:t>)</a:t>
            </a:r>
            <a:endParaRPr lang="en-US" sz="2800" dirty="0">
              <a:cs typeface="Georgia"/>
            </a:endParaRPr>
          </a:p>
          <a:p>
            <a:pPr marL="360045" indent="-347345">
              <a:lnSpc>
                <a:spcPts val="1795"/>
              </a:lnSpc>
              <a:buFont typeface="Tahoma"/>
              <a:buChar char="●"/>
              <a:tabLst>
                <a:tab pos="360045" algn="l"/>
              </a:tabLst>
            </a:pPr>
            <a:r>
              <a:rPr lang="en-US" sz="2800" i="1" dirty="0">
                <a:cs typeface="Georgia"/>
              </a:rPr>
              <a:t>No </a:t>
            </a:r>
            <a:r>
              <a:rPr lang="en-US" sz="2800" i="1" spc="-10" dirty="0">
                <a:cs typeface="Georgia"/>
              </a:rPr>
              <a:t>Duplicate</a:t>
            </a:r>
            <a:r>
              <a:rPr lang="en-US" sz="2800" i="1" spc="-25" dirty="0">
                <a:cs typeface="Georgia"/>
              </a:rPr>
              <a:t> </a:t>
            </a:r>
            <a:r>
              <a:rPr lang="en-US" sz="2800" i="1" spc="-10" dirty="0">
                <a:cs typeface="Georgia"/>
              </a:rPr>
              <a:t>values.</a:t>
            </a:r>
            <a:endParaRPr lang="en-US" sz="2800" dirty="0">
              <a:cs typeface="Georgia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4FA2CFD9-7085-97D0-BA56-6D9722A994C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888" y="3383280"/>
            <a:ext cx="8351520" cy="3310128"/>
          </a:xfrm>
          <a:prstGeom prst="rect">
            <a:avLst/>
          </a:prstGeom>
        </p:spPr>
      </p:pic>
      <p:pic>
        <p:nvPicPr>
          <p:cNvPr id="6" name="object 7">
            <a:extLst>
              <a:ext uri="{FF2B5EF4-FFF2-40B4-BE49-F238E27FC236}">
                <a16:creationId xmlns:a16="http://schemas.microsoft.com/office/drawing/2014/main" id="{E4F49321-FA40-A7CD-A819-39259FAC0A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4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55BC-1E70-FCC4-2145-4EBF3D6A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+mn-lt"/>
                <a:cs typeface="Arial"/>
              </a:rPr>
              <a:t>EDA</a:t>
            </a:r>
            <a:r>
              <a:rPr lang="en-IN" sz="4000" b="1" spc="-660" dirty="0">
                <a:solidFill>
                  <a:srgbClr val="C00000"/>
                </a:solidFill>
                <a:latin typeface="+mn-lt"/>
                <a:cs typeface="Arial"/>
              </a:rPr>
              <a:t> </a:t>
            </a:r>
            <a:r>
              <a:rPr lang="en-IN" sz="4000" b="1" dirty="0">
                <a:solidFill>
                  <a:srgbClr val="C00000"/>
                </a:solidFill>
                <a:latin typeface="+mn-lt"/>
                <a:cs typeface="Arial"/>
              </a:rPr>
              <a:t>(Checking</a:t>
            </a:r>
            <a:r>
              <a:rPr lang="en-IN" sz="4000" b="1" spc="-105" dirty="0">
                <a:solidFill>
                  <a:srgbClr val="C00000"/>
                </a:solidFill>
                <a:latin typeface="+mn-lt"/>
                <a:cs typeface="Arial"/>
              </a:rPr>
              <a:t> </a:t>
            </a:r>
            <a:r>
              <a:rPr lang="en-IN" sz="4000" b="1" dirty="0" err="1">
                <a:solidFill>
                  <a:srgbClr val="C00000"/>
                </a:solidFill>
                <a:latin typeface="+mn-lt"/>
                <a:cs typeface="Arial"/>
              </a:rPr>
              <a:t>NaN</a:t>
            </a:r>
            <a:r>
              <a:rPr lang="en-IN" sz="4000" b="1" spc="-45" dirty="0">
                <a:solidFill>
                  <a:srgbClr val="C00000"/>
                </a:solidFill>
                <a:latin typeface="+mn-lt"/>
                <a:cs typeface="Arial"/>
              </a:rPr>
              <a:t> </a:t>
            </a:r>
            <a:r>
              <a:rPr lang="en-IN" sz="4000" b="1" spc="-10" dirty="0">
                <a:solidFill>
                  <a:srgbClr val="C00000"/>
                </a:solidFill>
                <a:latin typeface="+mn-lt"/>
                <a:cs typeface="Arial"/>
              </a:rPr>
              <a:t>values)</a:t>
            </a:r>
            <a:endParaRPr lang="en-IN" sz="40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1C541E6-AF71-952A-972E-E03D77EC0A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1681" y="1825625"/>
            <a:ext cx="676656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9468D-79C2-587B-D52E-841F35D00C24}"/>
              </a:ext>
            </a:extLst>
          </p:cNvPr>
          <p:cNvSpPr txBox="1"/>
          <p:nvPr/>
        </p:nvSpPr>
        <p:spPr>
          <a:xfrm>
            <a:off x="7691120" y="1194033"/>
            <a:ext cx="5862320" cy="5452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225"/>
              </a:spcBef>
              <a:buFont typeface="Tahoma"/>
              <a:buChar char="●"/>
              <a:tabLst>
                <a:tab pos="356870" algn="l"/>
              </a:tabLst>
            </a:pPr>
            <a:r>
              <a:rPr lang="en-US" sz="2000" b="1" dirty="0">
                <a:solidFill>
                  <a:srgbClr val="124F5C"/>
                </a:solidFill>
                <a:cs typeface="Arial"/>
              </a:rPr>
              <a:t>Null</a:t>
            </a:r>
            <a:r>
              <a:rPr lang="en-US" sz="2000" b="1" spc="-100" dirty="0">
                <a:solidFill>
                  <a:srgbClr val="124F5C"/>
                </a:solidFill>
                <a:cs typeface="Arial"/>
              </a:rPr>
              <a:t> </a:t>
            </a:r>
            <a:r>
              <a:rPr lang="en-US" sz="2000" b="1" dirty="0">
                <a:solidFill>
                  <a:srgbClr val="124F5C"/>
                </a:solidFill>
                <a:cs typeface="Arial"/>
              </a:rPr>
              <a:t>values</a:t>
            </a:r>
            <a:r>
              <a:rPr lang="en-US" sz="2000" b="1" spc="-80" dirty="0">
                <a:solidFill>
                  <a:srgbClr val="124F5C"/>
                </a:solidFill>
                <a:cs typeface="Arial"/>
              </a:rPr>
              <a:t> </a:t>
            </a:r>
            <a:r>
              <a:rPr lang="en-US" sz="2000" b="1" dirty="0">
                <a:solidFill>
                  <a:srgbClr val="124F5C"/>
                </a:solidFill>
                <a:cs typeface="Arial"/>
              </a:rPr>
              <a:t>present</a:t>
            </a:r>
            <a:r>
              <a:rPr lang="en-US" sz="2000" b="1" spc="-75" dirty="0">
                <a:solidFill>
                  <a:srgbClr val="124F5C"/>
                </a:solidFill>
                <a:cs typeface="Arial"/>
              </a:rPr>
              <a:t> </a:t>
            </a:r>
            <a:r>
              <a:rPr lang="en-US" sz="2000" b="1" spc="-25" dirty="0">
                <a:solidFill>
                  <a:srgbClr val="124F5C"/>
                </a:solidFill>
                <a:cs typeface="Arial"/>
              </a:rPr>
              <a:t>in</a:t>
            </a:r>
            <a:endParaRPr lang="en-US" sz="2000" dirty="0"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120"/>
              </a:spcBef>
            </a:pPr>
            <a:r>
              <a:rPr lang="en-US" sz="2000" b="1" dirty="0">
                <a:solidFill>
                  <a:srgbClr val="124F5C"/>
                </a:solidFill>
                <a:cs typeface="Arial"/>
              </a:rPr>
              <a:t>this</a:t>
            </a:r>
            <a:r>
              <a:rPr lang="en-US" sz="2000" b="1" spc="-80" dirty="0">
                <a:solidFill>
                  <a:srgbClr val="124F5C"/>
                </a:solidFill>
                <a:cs typeface="Arial"/>
              </a:rPr>
              <a:t> </a:t>
            </a:r>
            <a:r>
              <a:rPr lang="en-US" sz="2000" b="1" spc="-10" dirty="0">
                <a:solidFill>
                  <a:srgbClr val="124F5C"/>
                </a:solidFill>
                <a:cs typeface="Arial"/>
              </a:rPr>
              <a:t>columns</a:t>
            </a:r>
            <a:endParaRPr lang="en-US" sz="2000" dirty="0">
              <a:cs typeface="Arial"/>
            </a:endParaRPr>
          </a:p>
          <a:p>
            <a:pPr marL="802005" lvl="1" indent="-332105">
              <a:lnSpc>
                <a:spcPct val="100000"/>
              </a:lnSpc>
              <a:spcBef>
                <a:spcPts val="75"/>
              </a:spcBef>
              <a:buChar char="○"/>
              <a:tabLst>
                <a:tab pos="802005" algn="l"/>
              </a:tabLst>
            </a:pPr>
            <a:r>
              <a:rPr lang="en-US" sz="2000" spc="-10" dirty="0">
                <a:solidFill>
                  <a:srgbClr val="124F5C"/>
                </a:solidFill>
                <a:cs typeface="Tahoma"/>
              </a:rPr>
              <a:t>director</a:t>
            </a:r>
            <a:endParaRPr lang="en-US" sz="2000" dirty="0">
              <a:cs typeface="Tahoma"/>
            </a:endParaRPr>
          </a:p>
          <a:p>
            <a:pPr marL="802005" lvl="1" indent="-332105">
              <a:lnSpc>
                <a:spcPct val="100000"/>
              </a:lnSpc>
              <a:buChar char="○"/>
              <a:tabLst>
                <a:tab pos="802005" algn="l"/>
              </a:tabLst>
            </a:pPr>
            <a:r>
              <a:rPr lang="en-US" sz="2000" spc="-20" dirty="0">
                <a:solidFill>
                  <a:srgbClr val="124F5C"/>
                </a:solidFill>
                <a:cs typeface="Tahoma"/>
              </a:rPr>
              <a:t>cast</a:t>
            </a:r>
            <a:endParaRPr lang="en-US" sz="2000" dirty="0">
              <a:cs typeface="Tahoma"/>
            </a:endParaRPr>
          </a:p>
          <a:p>
            <a:pPr marL="802005" lvl="1" indent="-332105">
              <a:lnSpc>
                <a:spcPct val="100000"/>
              </a:lnSpc>
              <a:buChar char="○"/>
              <a:tabLst>
                <a:tab pos="802005" algn="l"/>
              </a:tabLst>
            </a:pPr>
            <a:r>
              <a:rPr lang="en-US" sz="2000" spc="-10" dirty="0">
                <a:solidFill>
                  <a:srgbClr val="124F5C"/>
                </a:solidFill>
                <a:cs typeface="Tahoma"/>
              </a:rPr>
              <a:t>country</a:t>
            </a:r>
            <a:endParaRPr lang="en-US" sz="2000" dirty="0">
              <a:cs typeface="Tahoma"/>
            </a:endParaRPr>
          </a:p>
          <a:p>
            <a:pPr marL="802005" lvl="1" indent="-332105">
              <a:lnSpc>
                <a:spcPct val="100000"/>
              </a:lnSpc>
              <a:spcBef>
                <a:spcPts val="5"/>
              </a:spcBef>
              <a:buChar char="○"/>
              <a:tabLst>
                <a:tab pos="802005" algn="l"/>
              </a:tabLst>
            </a:pPr>
            <a:r>
              <a:rPr lang="en-US" sz="2000" spc="-10" dirty="0">
                <a:solidFill>
                  <a:srgbClr val="124F5C"/>
                </a:solidFill>
                <a:cs typeface="Tahoma"/>
              </a:rPr>
              <a:t>Rating</a:t>
            </a:r>
          </a:p>
          <a:p>
            <a:pPr marL="802005" lvl="1" indent="-332105">
              <a:lnSpc>
                <a:spcPct val="100000"/>
              </a:lnSpc>
              <a:spcBef>
                <a:spcPts val="5"/>
              </a:spcBef>
              <a:buChar char="○"/>
              <a:tabLst>
                <a:tab pos="802005" algn="l"/>
              </a:tabLst>
            </a:pPr>
            <a:endParaRPr lang="en-US" sz="2000" dirty="0">
              <a:cs typeface="Tahoma"/>
            </a:endParaRPr>
          </a:p>
          <a:p>
            <a:pPr marL="344805" indent="-332105">
              <a:spcBef>
                <a:spcPts val="170"/>
              </a:spcBef>
              <a:buFont typeface="Tahoma"/>
              <a:buChar char="●"/>
              <a:tabLst>
                <a:tab pos="344805" algn="l"/>
              </a:tabLst>
            </a:pPr>
            <a:r>
              <a:rPr lang="en-US" sz="2000" b="1" dirty="0">
                <a:solidFill>
                  <a:srgbClr val="124F5C"/>
                </a:solidFill>
                <a:cs typeface="Arial"/>
              </a:rPr>
              <a:t>No</a:t>
            </a:r>
            <a:r>
              <a:rPr lang="en-US" sz="2000" b="1" spc="-35" dirty="0">
                <a:solidFill>
                  <a:srgbClr val="124F5C"/>
                </a:solidFill>
                <a:cs typeface="Arial"/>
              </a:rPr>
              <a:t> </a:t>
            </a:r>
            <a:r>
              <a:rPr lang="en-US" sz="2000" b="1" spc="-10" dirty="0">
                <a:solidFill>
                  <a:srgbClr val="124F5C"/>
                </a:solidFill>
                <a:cs typeface="Arial"/>
              </a:rPr>
              <a:t>missing</a:t>
            </a:r>
            <a:r>
              <a:rPr lang="en-US" sz="2000" b="1" spc="-70" dirty="0">
                <a:solidFill>
                  <a:srgbClr val="124F5C"/>
                </a:solidFill>
                <a:cs typeface="Arial"/>
              </a:rPr>
              <a:t> </a:t>
            </a:r>
            <a:r>
              <a:rPr lang="en-US" sz="2000" b="1" dirty="0">
                <a:solidFill>
                  <a:srgbClr val="124F5C"/>
                </a:solidFill>
                <a:cs typeface="Arial"/>
              </a:rPr>
              <a:t>value</a:t>
            </a:r>
            <a:r>
              <a:rPr lang="en-US" sz="2000" b="1" spc="-50" dirty="0">
                <a:solidFill>
                  <a:srgbClr val="124F5C"/>
                </a:solidFill>
                <a:cs typeface="Arial"/>
              </a:rPr>
              <a:t> </a:t>
            </a:r>
            <a:r>
              <a:rPr lang="en-US" sz="2000" b="1" spc="-10" dirty="0">
                <a:solidFill>
                  <a:srgbClr val="124F5C"/>
                </a:solidFill>
                <a:cs typeface="Arial"/>
              </a:rPr>
              <a:t>present</a:t>
            </a:r>
            <a:endParaRPr lang="en-US" sz="2000" dirty="0">
              <a:cs typeface="Arial"/>
            </a:endParaRPr>
          </a:p>
          <a:p>
            <a:pPr marL="356870"/>
            <a:r>
              <a:rPr lang="en-US" sz="2000" b="1" dirty="0">
                <a:solidFill>
                  <a:srgbClr val="124F5C"/>
                </a:solidFill>
                <a:cs typeface="Arial"/>
              </a:rPr>
              <a:t>in</a:t>
            </a:r>
            <a:r>
              <a:rPr lang="en-US" sz="2000" b="1" spc="-80" dirty="0">
                <a:solidFill>
                  <a:srgbClr val="124F5C"/>
                </a:solidFill>
                <a:cs typeface="Arial"/>
              </a:rPr>
              <a:t> </a:t>
            </a:r>
            <a:r>
              <a:rPr lang="en-US" sz="2000" b="1" dirty="0">
                <a:solidFill>
                  <a:srgbClr val="124F5C"/>
                </a:solidFill>
                <a:cs typeface="Arial"/>
              </a:rPr>
              <a:t>this</a:t>
            </a:r>
            <a:r>
              <a:rPr lang="en-US" sz="2000" b="1" spc="-30" dirty="0">
                <a:solidFill>
                  <a:srgbClr val="124F5C"/>
                </a:solidFill>
                <a:cs typeface="Arial"/>
              </a:rPr>
              <a:t> </a:t>
            </a:r>
            <a:r>
              <a:rPr lang="en-US" sz="2000" b="1" spc="-10" dirty="0">
                <a:solidFill>
                  <a:srgbClr val="124F5C"/>
                </a:solidFill>
                <a:cs typeface="Arial"/>
              </a:rPr>
              <a:t>columns</a:t>
            </a:r>
            <a:endParaRPr lang="en-US" sz="2000" dirty="0">
              <a:cs typeface="Arial"/>
            </a:endParaRPr>
          </a:p>
          <a:p>
            <a:pPr marL="812800" lvl="1" indent="-342900">
              <a:lnSpc>
                <a:spcPts val="1635"/>
              </a:lnSpc>
              <a:buFont typeface="Courier New" panose="02070309020205020404" pitchFamily="49" charset="0"/>
              <a:buChar char="o"/>
              <a:tabLst>
                <a:tab pos="624840" algn="l"/>
              </a:tabLst>
            </a:pPr>
            <a:r>
              <a:rPr lang="en-US" sz="2000" spc="-10" dirty="0" err="1">
                <a:solidFill>
                  <a:srgbClr val="124F5C"/>
                </a:solidFill>
                <a:cs typeface="Tahoma"/>
              </a:rPr>
              <a:t>show_id</a:t>
            </a:r>
            <a:r>
              <a:rPr lang="en-US" sz="2000" spc="-45" dirty="0">
                <a:solidFill>
                  <a:srgbClr val="124F5C"/>
                </a:solidFill>
                <a:cs typeface="Tahoma"/>
              </a:rPr>
              <a:t> </a:t>
            </a:r>
          </a:p>
          <a:p>
            <a:pPr marL="812800" indent="-342900">
              <a:lnSpc>
                <a:spcPct val="100000"/>
              </a:lnSpc>
              <a:spcBef>
                <a:spcPts val="215"/>
              </a:spcBef>
              <a:buFont typeface="Courier New" panose="02070309020205020404" pitchFamily="49" charset="0"/>
              <a:buChar char="o"/>
            </a:pPr>
            <a:r>
              <a:rPr lang="en-US" sz="2000" spc="-40" dirty="0">
                <a:solidFill>
                  <a:srgbClr val="124F5C"/>
                </a:solidFill>
                <a:cs typeface="Tahoma"/>
              </a:rPr>
              <a:t>type</a:t>
            </a:r>
            <a:r>
              <a:rPr lang="en-US" sz="2000" spc="-65" dirty="0">
                <a:solidFill>
                  <a:srgbClr val="124F5C"/>
                </a:solidFill>
                <a:cs typeface="Tahoma"/>
              </a:rPr>
              <a:t> </a:t>
            </a:r>
          </a:p>
          <a:p>
            <a:pPr marL="812800" indent="-342900">
              <a:lnSpc>
                <a:spcPct val="100000"/>
              </a:lnSpc>
              <a:spcBef>
                <a:spcPts val="215"/>
              </a:spcBef>
              <a:buFont typeface="Courier New" panose="02070309020205020404" pitchFamily="49" charset="0"/>
              <a:buChar char="o"/>
            </a:pPr>
            <a:r>
              <a:rPr lang="en-US" sz="2000" spc="-10" dirty="0">
                <a:solidFill>
                  <a:srgbClr val="124F5C"/>
                </a:solidFill>
                <a:cs typeface="Tahoma"/>
              </a:rPr>
              <a:t>title</a:t>
            </a:r>
          </a:p>
          <a:p>
            <a:pPr marL="812800" indent="-342900">
              <a:lnSpc>
                <a:spcPct val="100000"/>
              </a:lnSpc>
              <a:spcBef>
                <a:spcPts val="215"/>
              </a:spcBef>
              <a:buFont typeface="Courier New" panose="02070309020205020404" pitchFamily="49" charset="0"/>
              <a:buChar char="o"/>
            </a:pPr>
            <a:r>
              <a:rPr lang="en-US" sz="2000" spc="-10" dirty="0" err="1">
                <a:solidFill>
                  <a:srgbClr val="124F5C"/>
                </a:solidFill>
                <a:cs typeface="Tahoma"/>
              </a:rPr>
              <a:t>date_added</a:t>
            </a:r>
            <a:r>
              <a:rPr lang="en-US" sz="2000" dirty="0">
                <a:solidFill>
                  <a:srgbClr val="124F5C"/>
                </a:solidFill>
                <a:cs typeface="Tahoma"/>
              </a:rPr>
              <a:t>	</a:t>
            </a:r>
          </a:p>
          <a:p>
            <a:pPr marL="812800" indent="-342900">
              <a:lnSpc>
                <a:spcPct val="100000"/>
              </a:lnSpc>
              <a:spcBef>
                <a:spcPts val="215"/>
              </a:spcBef>
              <a:buFont typeface="Courier New" panose="02070309020205020404" pitchFamily="49" charset="0"/>
              <a:buChar char="o"/>
            </a:pPr>
            <a:r>
              <a:rPr lang="en-US" sz="2000" spc="-10" dirty="0" err="1">
                <a:solidFill>
                  <a:srgbClr val="124F5C"/>
                </a:solidFill>
                <a:cs typeface="Tahoma"/>
              </a:rPr>
              <a:t>release_year</a:t>
            </a:r>
            <a:r>
              <a:rPr lang="en-US" sz="2000" dirty="0">
                <a:solidFill>
                  <a:srgbClr val="124F5C"/>
                </a:solidFill>
                <a:cs typeface="Tahoma"/>
              </a:rPr>
              <a:t>	</a:t>
            </a:r>
          </a:p>
          <a:p>
            <a:pPr marL="812800" indent="-342900">
              <a:lnSpc>
                <a:spcPct val="100000"/>
              </a:lnSpc>
              <a:spcBef>
                <a:spcPts val="215"/>
              </a:spcBef>
              <a:buFont typeface="Courier New" panose="02070309020205020404" pitchFamily="49" charset="0"/>
              <a:buChar char="o"/>
            </a:pPr>
            <a:r>
              <a:rPr lang="en-US" sz="2000" spc="-10" dirty="0">
                <a:solidFill>
                  <a:srgbClr val="124F5C"/>
                </a:solidFill>
                <a:cs typeface="Tahoma"/>
              </a:rPr>
              <a:t>duration</a:t>
            </a:r>
            <a:endParaRPr lang="en-US" sz="2000" dirty="0">
              <a:cs typeface="Tahoma"/>
            </a:endParaRPr>
          </a:p>
          <a:p>
            <a:pPr marL="812800" indent="-342900">
              <a:lnSpc>
                <a:spcPct val="100000"/>
              </a:lnSpc>
              <a:spcBef>
                <a:spcPts val="215"/>
              </a:spcBef>
              <a:buFont typeface="Courier New" panose="02070309020205020404" pitchFamily="49" charset="0"/>
              <a:buChar char="o"/>
            </a:pPr>
            <a:r>
              <a:rPr lang="en-US" sz="2000" spc="-10" dirty="0" err="1">
                <a:solidFill>
                  <a:srgbClr val="124F5C"/>
                </a:solidFill>
                <a:cs typeface="Tahoma"/>
              </a:rPr>
              <a:t>listed_in</a:t>
            </a:r>
            <a:r>
              <a:rPr lang="en-US" sz="2000" spc="-80" dirty="0">
                <a:solidFill>
                  <a:srgbClr val="124F5C"/>
                </a:solidFill>
                <a:cs typeface="Tahoma"/>
              </a:rPr>
              <a:t> </a:t>
            </a:r>
          </a:p>
          <a:p>
            <a:pPr marL="812800" indent="-342900">
              <a:lnSpc>
                <a:spcPct val="100000"/>
              </a:lnSpc>
              <a:spcBef>
                <a:spcPts val="215"/>
              </a:spcBef>
              <a:buFont typeface="Courier New" panose="02070309020205020404" pitchFamily="49" charset="0"/>
              <a:buChar char="o"/>
            </a:pPr>
            <a:r>
              <a:rPr lang="en-US" sz="2000" spc="-10" dirty="0">
                <a:solidFill>
                  <a:srgbClr val="124F5C"/>
                </a:solidFill>
                <a:cs typeface="Tahoma"/>
              </a:rPr>
              <a:t>description</a:t>
            </a:r>
            <a:endParaRPr lang="en-US" sz="2000" dirty="0">
              <a:cs typeface="Tahoma"/>
            </a:endParaRPr>
          </a:p>
        </p:txBody>
      </p:sp>
      <p:pic>
        <p:nvPicPr>
          <p:cNvPr id="3" name="object 7">
            <a:extLst>
              <a:ext uri="{FF2B5EF4-FFF2-40B4-BE49-F238E27FC236}">
                <a16:creationId xmlns:a16="http://schemas.microsoft.com/office/drawing/2014/main" id="{8648E930-7E95-2F8A-F683-ACDF6739069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5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89F7-7EB7-C2C3-54BF-728340F2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+mn-lt"/>
              </a:rPr>
              <a:t>Data</a:t>
            </a:r>
            <a:r>
              <a:rPr lang="en-IN" sz="4000" b="1" spc="-95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IN" sz="4000" b="1" spc="-10" dirty="0">
                <a:solidFill>
                  <a:srgbClr val="C00000"/>
                </a:solidFill>
                <a:latin typeface="+mn-lt"/>
              </a:rPr>
              <a:t>Cleaning</a:t>
            </a:r>
            <a:endParaRPr lang="en-IN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A741-AFB2-C0B8-609C-61AF9B3A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3695" indent="-335280">
              <a:lnSpc>
                <a:spcPct val="100000"/>
              </a:lnSpc>
              <a:spcBef>
                <a:spcPts val="509"/>
              </a:spcBef>
              <a:buChar char="●"/>
              <a:tabLst>
                <a:tab pos="353695" algn="l"/>
              </a:tabLst>
            </a:pPr>
            <a:r>
              <a:rPr lang="en-US" sz="1600" dirty="0">
                <a:cs typeface="Tahoma"/>
              </a:rPr>
              <a:t>Removing</a:t>
            </a:r>
            <a:r>
              <a:rPr lang="en-US" sz="1600" spc="-25" dirty="0">
                <a:cs typeface="Tahoma"/>
              </a:rPr>
              <a:t> </a:t>
            </a:r>
            <a:r>
              <a:rPr lang="en-US" sz="1600" dirty="0">
                <a:cs typeface="Tahoma"/>
              </a:rPr>
              <a:t>unnecessary</a:t>
            </a:r>
            <a:r>
              <a:rPr lang="en-US" sz="1600" spc="10" dirty="0">
                <a:cs typeface="Tahoma"/>
              </a:rPr>
              <a:t> </a:t>
            </a:r>
            <a:r>
              <a:rPr lang="en-US" sz="1600" dirty="0">
                <a:cs typeface="Tahoma"/>
              </a:rPr>
              <a:t>columns</a:t>
            </a:r>
            <a:r>
              <a:rPr lang="en-US" sz="1600" spc="225" dirty="0">
                <a:cs typeface="Tahoma"/>
              </a:rPr>
              <a:t> </a:t>
            </a:r>
            <a:r>
              <a:rPr lang="en-US" sz="2400" b="1" i="1" dirty="0">
                <a:cs typeface="Georgia"/>
              </a:rPr>
              <a:t>like</a:t>
            </a:r>
            <a:r>
              <a:rPr lang="en-US" sz="2400" b="1" i="1" spc="-55" dirty="0">
                <a:cs typeface="Georgia"/>
              </a:rPr>
              <a:t> </a:t>
            </a:r>
            <a:r>
              <a:rPr lang="en-US" sz="1800" b="1" i="1" spc="-10" dirty="0">
                <a:cs typeface="Georgia"/>
              </a:rPr>
              <a:t>'</a:t>
            </a:r>
            <a:r>
              <a:rPr lang="en-US" sz="1800" b="1" i="1" spc="-10" dirty="0" err="1">
                <a:cs typeface="Georgia"/>
              </a:rPr>
              <a:t>director','cast</a:t>
            </a:r>
            <a:r>
              <a:rPr lang="en-US" sz="1800" b="1" i="1" spc="-10" dirty="0">
                <a:cs typeface="Georgia"/>
              </a:rPr>
              <a:t>'</a:t>
            </a:r>
            <a:endParaRPr lang="en-US" sz="1800" dirty="0">
              <a:cs typeface="Georgia"/>
            </a:endParaRPr>
          </a:p>
          <a:p>
            <a:pPr marL="353695" indent="-335280">
              <a:lnSpc>
                <a:spcPct val="100000"/>
              </a:lnSpc>
              <a:spcBef>
                <a:spcPts val="250"/>
              </a:spcBef>
              <a:buChar char="●"/>
              <a:tabLst>
                <a:tab pos="353695" algn="l"/>
              </a:tabLst>
            </a:pPr>
            <a:r>
              <a:rPr lang="en-US" sz="1400" dirty="0">
                <a:cs typeface="Tahoma"/>
              </a:rPr>
              <a:t>Dropping</a:t>
            </a:r>
            <a:r>
              <a:rPr lang="en-US" sz="1400" spc="-15" dirty="0">
                <a:cs typeface="Tahoma"/>
              </a:rPr>
              <a:t> </a:t>
            </a:r>
            <a:r>
              <a:rPr lang="en-US" sz="1400" dirty="0">
                <a:cs typeface="Tahoma"/>
              </a:rPr>
              <a:t>all</a:t>
            </a:r>
            <a:r>
              <a:rPr lang="en-US" sz="1400" spc="-30" dirty="0">
                <a:cs typeface="Tahoma"/>
              </a:rPr>
              <a:t> </a:t>
            </a:r>
            <a:r>
              <a:rPr lang="en-US" sz="1400" dirty="0">
                <a:cs typeface="Tahoma"/>
              </a:rPr>
              <a:t>the</a:t>
            </a:r>
            <a:r>
              <a:rPr lang="en-US" sz="1400" spc="-40" dirty="0">
                <a:cs typeface="Tahoma"/>
              </a:rPr>
              <a:t> </a:t>
            </a:r>
            <a:r>
              <a:rPr lang="en-US" sz="1400" dirty="0" err="1">
                <a:cs typeface="Tahoma"/>
              </a:rPr>
              <a:t>NaN</a:t>
            </a:r>
            <a:r>
              <a:rPr lang="en-US" sz="1400" spc="35" dirty="0">
                <a:cs typeface="Tahoma"/>
              </a:rPr>
              <a:t> </a:t>
            </a:r>
            <a:r>
              <a:rPr lang="en-US" sz="1400" spc="-10" dirty="0">
                <a:cs typeface="Tahoma"/>
              </a:rPr>
              <a:t>containing</a:t>
            </a:r>
            <a:r>
              <a:rPr lang="en-US" sz="1400" spc="-50" dirty="0">
                <a:cs typeface="Tahoma"/>
              </a:rPr>
              <a:t> </a:t>
            </a:r>
            <a:r>
              <a:rPr lang="en-US" sz="1400" dirty="0" err="1">
                <a:cs typeface="Tahoma"/>
              </a:rPr>
              <a:t>date_added</a:t>
            </a:r>
            <a:r>
              <a:rPr lang="en-US" sz="1400" spc="70" dirty="0">
                <a:cs typeface="Tahoma"/>
              </a:rPr>
              <a:t> </a:t>
            </a:r>
            <a:r>
              <a:rPr lang="en-US" sz="1400" spc="-10" dirty="0">
                <a:cs typeface="Tahoma"/>
              </a:rPr>
              <a:t>observations</a:t>
            </a:r>
            <a:r>
              <a:rPr lang="en-US" sz="1000" spc="-10" dirty="0">
                <a:cs typeface="Tahoma"/>
              </a:rPr>
              <a:t>(</a:t>
            </a:r>
            <a:r>
              <a:rPr lang="en-US" sz="1000" i="1" spc="-10" dirty="0">
                <a:cs typeface="Arial"/>
              </a:rPr>
              <a:t>Only</a:t>
            </a:r>
            <a:r>
              <a:rPr lang="en-US" sz="1000" i="1" spc="105" dirty="0">
                <a:cs typeface="Arial"/>
              </a:rPr>
              <a:t> </a:t>
            </a:r>
            <a:r>
              <a:rPr lang="en-US" sz="1000" i="1" dirty="0">
                <a:cs typeface="Arial"/>
              </a:rPr>
              <a:t>10</a:t>
            </a:r>
            <a:r>
              <a:rPr lang="en-US" sz="1000" i="1" spc="-20" dirty="0">
                <a:cs typeface="Arial"/>
              </a:rPr>
              <a:t> </a:t>
            </a:r>
            <a:r>
              <a:rPr lang="en-US" sz="1000" i="1" spc="-10" dirty="0">
                <a:cs typeface="Arial"/>
              </a:rPr>
              <a:t>observations</a:t>
            </a:r>
            <a:r>
              <a:rPr lang="en-US" sz="1000" i="1" spc="-70" dirty="0">
                <a:cs typeface="Arial"/>
              </a:rPr>
              <a:t> </a:t>
            </a:r>
            <a:r>
              <a:rPr lang="en-US" sz="1000" i="1" dirty="0">
                <a:cs typeface="Arial"/>
              </a:rPr>
              <a:t>was</a:t>
            </a:r>
            <a:r>
              <a:rPr lang="en-US" sz="1000" i="1" spc="-35" dirty="0">
                <a:cs typeface="Arial"/>
              </a:rPr>
              <a:t> </a:t>
            </a:r>
            <a:r>
              <a:rPr lang="en-US" sz="1000" i="1" dirty="0">
                <a:cs typeface="Arial"/>
              </a:rPr>
              <a:t>there</a:t>
            </a:r>
            <a:r>
              <a:rPr lang="en-US" sz="1000" i="1" spc="-65" dirty="0">
                <a:cs typeface="Arial"/>
              </a:rPr>
              <a:t> </a:t>
            </a:r>
            <a:r>
              <a:rPr lang="en-US" sz="1000" i="1" spc="-50" dirty="0">
                <a:cs typeface="Arial"/>
              </a:rPr>
              <a:t>)</a:t>
            </a:r>
            <a:endParaRPr lang="en-US" sz="1000" dirty="0"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05"/>
              </a:spcBef>
              <a:buChar char="●"/>
              <a:tabLst>
                <a:tab pos="353695" algn="l"/>
              </a:tabLst>
            </a:pPr>
            <a:r>
              <a:rPr lang="en-US" sz="1600" dirty="0">
                <a:cs typeface="Tahoma"/>
              </a:rPr>
              <a:t>Created</a:t>
            </a:r>
            <a:r>
              <a:rPr lang="en-US" sz="1600" spc="-40" dirty="0">
                <a:cs typeface="Tahoma"/>
              </a:rPr>
              <a:t> </a:t>
            </a:r>
            <a:r>
              <a:rPr lang="en-US" sz="1600" dirty="0">
                <a:cs typeface="Tahoma"/>
              </a:rPr>
              <a:t>4</a:t>
            </a:r>
            <a:r>
              <a:rPr lang="en-US" sz="1600" spc="40" dirty="0">
                <a:cs typeface="Tahoma"/>
              </a:rPr>
              <a:t> </a:t>
            </a:r>
            <a:r>
              <a:rPr lang="en-US" sz="1600" spc="-10" dirty="0">
                <a:cs typeface="Tahoma"/>
              </a:rPr>
              <a:t>new</a:t>
            </a:r>
            <a:r>
              <a:rPr lang="en-US" sz="1600" spc="-75" dirty="0">
                <a:cs typeface="Tahoma"/>
              </a:rPr>
              <a:t> </a:t>
            </a:r>
            <a:r>
              <a:rPr lang="en-US" sz="1600" spc="-10" dirty="0">
                <a:cs typeface="Tahoma"/>
              </a:rPr>
              <a:t>columns</a:t>
            </a:r>
            <a:endParaRPr lang="en-US" sz="1600" dirty="0">
              <a:cs typeface="Tahoma"/>
            </a:endParaRPr>
          </a:p>
          <a:p>
            <a:pPr marL="810895" lvl="1" indent="-340995">
              <a:lnSpc>
                <a:spcPct val="100000"/>
              </a:lnSpc>
              <a:spcBef>
                <a:spcPts val="765"/>
              </a:spcBef>
              <a:buFont typeface="Tahoma"/>
              <a:buChar char="○"/>
              <a:tabLst>
                <a:tab pos="810895" algn="l"/>
              </a:tabLst>
            </a:pPr>
            <a:r>
              <a:rPr lang="en-US" sz="1600" b="1" spc="-10" dirty="0" err="1">
                <a:cs typeface="Arial"/>
              </a:rPr>
              <a:t>No_of_categories</a:t>
            </a:r>
            <a:r>
              <a:rPr lang="en-US" sz="1600" b="1" spc="-10" dirty="0">
                <a:cs typeface="Arial"/>
              </a:rPr>
              <a:t> </a:t>
            </a:r>
            <a:r>
              <a:rPr lang="en-US" sz="1600" dirty="0">
                <a:cs typeface="Tahoma"/>
              </a:rPr>
              <a:t>based</a:t>
            </a:r>
            <a:r>
              <a:rPr lang="en-US" sz="1600" spc="40" dirty="0">
                <a:cs typeface="Tahoma"/>
              </a:rPr>
              <a:t> </a:t>
            </a:r>
            <a:r>
              <a:rPr lang="en-US" sz="1600" dirty="0">
                <a:cs typeface="Tahoma"/>
              </a:rPr>
              <a:t>on </a:t>
            </a:r>
            <a:r>
              <a:rPr lang="en-US" sz="1600" i="1" spc="-10" dirty="0" err="1">
                <a:cs typeface="Arial"/>
              </a:rPr>
              <a:t>listed_in</a:t>
            </a:r>
            <a:endParaRPr lang="en-US" sz="1600" dirty="0">
              <a:cs typeface="Arial"/>
            </a:endParaRPr>
          </a:p>
          <a:p>
            <a:pPr marL="810895" lvl="1" indent="-340995">
              <a:lnSpc>
                <a:spcPct val="100000"/>
              </a:lnSpc>
              <a:spcBef>
                <a:spcPts val="1010"/>
              </a:spcBef>
              <a:buFont typeface="Tahoma"/>
              <a:buChar char="○"/>
              <a:tabLst>
                <a:tab pos="810895" algn="l"/>
              </a:tabLst>
            </a:pPr>
            <a:r>
              <a:rPr lang="en-US" sz="1600" i="1" spc="-10" dirty="0" err="1">
                <a:cs typeface="Arial"/>
              </a:rPr>
              <a:t>Date_added_month</a:t>
            </a:r>
            <a:r>
              <a:rPr lang="en-US" sz="1600" i="1" spc="-35" dirty="0">
                <a:cs typeface="Arial"/>
              </a:rPr>
              <a:t> </a:t>
            </a:r>
            <a:r>
              <a:rPr lang="en-US" sz="1600" dirty="0">
                <a:cs typeface="Tahoma"/>
              </a:rPr>
              <a:t>based</a:t>
            </a:r>
            <a:r>
              <a:rPr lang="en-US" sz="1600" spc="65" dirty="0">
                <a:cs typeface="Tahoma"/>
              </a:rPr>
              <a:t> </a:t>
            </a:r>
            <a:r>
              <a:rPr lang="en-US" sz="1600" dirty="0">
                <a:cs typeface="Tahoma"/>
              </a:rPr>
              <a:t>on</a:t>
            </a:r>
            <a:r>
              <a:rPr lang="en-US" sz="1600" spc="20" dirty="0">
                <a:cs typeface="Tahoma"/>
              </a:rPr>
              <a:t> </a:t>
            </a:r>
            <a:r>
              <a:rPr lang="en-US" sz="1600" i="1" spc="-10" dirty="0" err="1">
                <a:cs typeface="Arial"/>
              </a:rPr>
              <a:t>date_added</a:t>
            </a:r>
            <a:endParaRPr lang="en-US" sz="1600" dirty="0">
              <a:cs typeface="Arial"/>
            </a:endParaRPr>
          </a:p>
          <a:p>
            <a:endParaRPr lang="en-IN" sz="3200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F05D944F-F702-FA97-66FB-541D958E960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9399" y="3570223"/>
            <a:ext cx="8915400" cy="3060192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:a16="http://schemas.microsoft.com/office/drawing/2014/main" id="{DEBFF8B5-1C88-49A1-7DBE-FEC405AF2FA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0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D7E4-F203-232E-D910-EEE54D2F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Arial"/>
                <a:cs typeface="Arial"/>
              </a:rPr>
              <a:t>Production</a:t>
            </a:r>
            <a:r>
              <a:rPr lang="en-IN" sz="4000" b="1" spc="-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IN" sz="4000" b="1" dirty="0">
                <a:solidFill>
                  <a:srgbClr val="C00000"/>
                </a:solidFill>
                <a:latin typeface="Arial"/>
                <a:cs typeface="Arial"/>
              </a:rPr>
              <a:t>Yearly</a:t>
            </a:r>
            <a:r>
              <a:rPr lang="en-IN" sz="40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IN" sz="4000" b="1" spc="-10" dirty="0">
                <a:solidFill>
                  <a:srgbClr val="C00000"/>
                </a:solidFill>
                <a:latin typeface="Arial"/>
                <a:cs typeface="Arial"/>
              </a:rPr>
              <a:t>Growth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F8057-E194-3DFA-2034-9D5F41004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78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800" dirty="0">
              <a:cs typeface="Tahoma"/>
            </a:endParaRPr>
          </a:p>
          <a:p>
            <a:pPr marL="0" indent="0">
              <a:buNone/>
            </a:pPr>
            <a:endParaRPr lang="en-US" dirty="0">
              <a:cs typeface="Tahoma"/>
            </a:endParaRPr>
          </a:p>
          <a:p>
            <a:pPr marL="0" indent="0">
              <a:buNone/>
            </a:pPr>
            <a:endParaRPr lang="en-US" sz="2800" dirty="0">
              <a:cs typeface="Tahoma"/>
            </a:endParaRPr>
          </a:p>
          <a:p>
            <a:pPr marL="0" indent="0">
              <a:buNone/>
            </a:pPr>
            <a:endParaRPr lang="en-US" dirty="0">
              <a:cs typeface="Tahoma"/>
            </a:endParaRPr>
          </a:p>
          <a:p>
            <a:pPr marL="0" indent="0">
              <a:buNone/>
            </a:pPr>
            <a:endParaRPr lang="en-US" sz="2800" dirty="0">
              <a:cs typeface="Tahoma"/>
            </a:endParaRPr>
          </a:p>
          <a:p>
            <a:pPr marL="0" indent="0">
              <a:buNone/>
            </a:pPr>
            <a:endParaRPr lang="en-US" sz="2800" dirty="0">
              <a:cs typeface="Tahoma"/>
            </a:endParaRPr>
          </a:p>
          <a:p>
            <a:pPr marL="0" indent="0">
              <a:buNone/>
            </a:pPr>
            <a:endParaRPr lang="en-US" dirty="0">
              <a:cs typeface="Tahoma"/>
            </a:endParaRPr>
          </a:p>
          <a:p>
            <a:pPr marL="0" indent="0">
              <a:buNone/>
            </a:pPr>
            <a:endParaRPr lang="en-US" sz="2800" dirty="0">
              <a:cs typeface="Tahoma"/>
            </a:endParaRPr>
          </a:p>
          <a:p>
            <a:pPr marL="0" indent="0">
              <a:buNone/>
            </a:pPr>
            <a:endParaRPr lang="en-US" sz="2800" dirty="0">
              <a:cs typeface="Tahoma"/>
            </a:endParaRPr>
          </a:p>
          <a:p>
            <a:pPr marL="0" indent="0">
              <a:buNone/>
            </a:pPr>
            <a:endParaRPr lang="en-US" sz="2800" dirty="0">
              <a:cs typeface="Tahoma"/>
            </a:endParaRPr>
          </a:p>
          <a:p>
            <a:pPr marL="0" indent="0">
              <a:buNone/>
            </a:pPr>
            <a:r>
              <a:rPr lang="en-US" sz="2800" dirty="0">
                <a:cs typeface="Tahoma"/>
              </a:rPr>
              <a:t>Can</a:t>
            </a:r>
            <a:r>
              <a:rPr lang="en-US" sz="2800" spc="5" dirty="0">
                <a:cs typeface="Tahoma"/>
              </a:rPr>
              <a:t> </a:t>
            </a:r>
            <a:r>
              <a:rPr lang="en-US" sz="2800" dirty="0">
                <a:cs typeface="Tahoma"/>
              </a:rPr>
              <a:t>you</a:t>
            </a:r>
            <a:r>
              <a:rPr lang="en-US" sz="2800" spc="-40" dirty="0">
                <a:cs typeface="Tahoma"/>
              </a:rPr>
              <a:t> </a:t>
            </a:r>
            <a:r>
              <a:rPr lang="en-US" sz="2800" dirty="0">
                <a:cs typeface="Tahoma"/>
              </a:rPr>
              <a:t>say</a:t>
            </a:r>
            <a:r>
              <a:rPr lang="en-US" sz="2800" spc="5" dirty="0">
                <a:cs typeface="Tahoma"/>
              </a:rPr>
              <a:t> </a:t>
            </a:r>
            <a:r>
              <a:rPr lang="en-US" sz="2800" dirty="0">
                <a:cs typeface="Tahoma"/>
              </a:rPr>
              <a:t>what’s</a:t>
            </a:r>
            <a:r>
              <a:rPr lang="en-US" sz="2800" spc="-40" dirty="0">
                <a:cs typeface="Tahoma"/>
              </a:rPr>
              <a:t> </a:t>
            </a:r>
            <a:r>
              <a:rPr lang="en-US" sz="2800" dirty="0">
                <a:cs typeface="Tahoma"/>
              </a:rPr>
              <a:t>the</a:t>
            </a:r>
            <a:r>
              <a:rPr lang="en-US" sz="2800" spc="-75" dirty="0">
                <a:cs typeface="Tahoma"/>
              </a:rPr>
              <a:t> </a:t>
            </a:r>
            <a:r>
              <a:rPr lang="en-US" sz="2800" dirty="0">
                <a:cs typeface="Tahoma"/>
              </a:rPr>
              <a:t>reason</a:t>
            </a:r>
            <a:r>
              <a:rPr lang="en-US" sz="2800" spc="-5" dirty="0">
                <a:cs typeface="Tahoma"/>
              </a:rPr>
              <a:t> </a:t>
            </a:r>
            <a:r>
              <a:rPr lang="en-US" sz="2800" dirty="0">
                <a:cs typeface="Tahoma"/>
              </a:rPr>
              <a:t>of</a:t>
            </a:r>
            <a:r>
              <a:rPr lang="en-US" sz="2800" spc="-90" dirty="0">
                <a:cs typeface="Tahoma"/>
              </a:rPr>
              <a:t> </a:t>
            </a:r>
            <a:r>
              <a:rPr lang="en-US" sz="2800" spc="-50" dirty="0">
                <a:cs typeface="Tahoma"/>
              </a:rPr>
              <a:t>that</a:t>
            </a:r>
            <a:r>
              <a:rPr lang="en-US" sz="2800" spc="-100" dirty="0">
                <a:cs typeface="Tahoma"/>
              </a:rPr>
              <a:t> </a:t>
            </a:r>
            <a:r>
              <a:rPr lang="en-US" sz="2800" dirty="0">
                <a:cs typeface="Tahoma"/>
              </a:rPr>
              <a:t>boom</a:t>
            </a:r>
            <a:r>
              <a:rPr lang="en-US" sz="2800" spc="-60" dirty="0">
                <a:cs typeface="Tahoma"/>
              </a:rPr>
              <a:t> </a:t>
            </a:r>
            <a:r>
              <a:rPr lang="en-US" sz="2800" spc="-10" dirty="0">
                <a:cs typeface="Tahoma"/>
              </a:rPr>
              <a:t>growth?</a:t>
            </a:r>
            <a:endParaRPr lang="en-US" sz="2800" dirty="0">
              <a:cs typeface="Tahoma"/>
            </a:endParaRPr>
          </a:p>
          <a:p>
            <a:endParaRPr lang="en-IN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2C193075-6CB8-32D3-742B-39C31D23E84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" y="1413986"/>
            <a:ext cx="7860792" cy="4264152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:a16="http://schemas.microsoft.com/office/drawing/2014/main" id="{F53A1428-BBDF-BBEF-2C0C-D21998D1AF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8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CB78-00DB-3964-19BA-D9D7DB25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Arial"/>
                <a:cs typeface="Arial"/>
              </a:rPr>
              <a:t>Checking</a:t>
            </a:r>
            <a:r>
              <a:rPr lang="en-IN" sz="4000" b="1" spc="-1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IN" sz="4000" b="1" spc="-10" dirty="0">
                <a:solidFill>
                  <a:srgbClr val="C00000"/>
                </a:solidFill>
                <a:latin typeface="Arial"/>
                <a:cs typeface="Arial"/>
              </a:rPr>
              <a:t>Outliers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744E2B6C-1EBC-F200-0BF7-C743C3BF70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4500" y="1690688"/>
            <a:ext cx="8763000" cy="3067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C938F5-088C-E8A6-C0F0-A720A5D54ABF}"/>
              </a:ext>
            </a:extLst>
          </p:cNvPr>
          <p:cNvSpPr txBox="1"/>
          <p:nvPr/>
        </p:nvSpPr>
        <p:spPr>
          <a:xfrm>
            <a:off x="444500" y="5167312"/>
            <a:ext cx="8892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dirty="0">
                <a:cs typeface="Tahoma"/>
              </a:rPr>
              <a:t>Replaced</a:t>
            </a:r>
            <a:r>
              <a:rPr lang="en-US" sz="2000" spc="35" dirty="0">
                <a:cs typeface="Tahoma"/>
              </a:rPr>
              <a:t> </a:t>
            </a:r>
            <a:r>
              <a:rPr lang="en-US" sz="2000" dirty="0">
                <a:cs typeface="Tahoma"/>
              </a:rPr>
              <a:t>outliers</a:t>
            </a:r>
            <a:r>
              <a:rPr lang="en-US" sz="2000" spc="-60" dirty="0">
                <a:cs typeface="Tahoma"/>
              </a:rPr>
              <a:t> </a:t>
            </a:r>
            <a:r>
              <a:rPr lang="en-US" sz="2000" dirty="0">
                <a:cs typeface="Tahoma"/>
              </a:rPr>
              <a:t>values</a:t>
            </a:r>
            <a:r>
              <a:rPr lang="en-US" sz="2000" spc="75" dirty="0">
                <a:cs typeface="Tahoma"/>
              </a:rPr>
              <a:t> </a:t>
            </a:r>
            <a:r>
              <a:rPr lang="en-US" sz="2000" spc="-55" dirty="0">
                <a:cs typeface="Tahoma"/>
              </a:rPr>
              <a:t>with</a:t>
            </a:r>
            <a:r>
              <a:rPr lang="en-US" sz="2000" spc="-90" dirty="0">
                <a:cs typeface="Tahoma"/>
              </a:rPr>
              <a:t> </a:t>
            </a:r>
            <a:r>
              <a:rPr lang="en-US" sz="2000" dirty="0">
                <a:cs typeface="Tahoma"/>
              </a:rPr>
              <a:t>mean</a:t>
            </a:r>
            <a:r>
              <a:rPr lang="en-US" sz="2000" spc="-35" dirty="0">
                <a:cs typeface="Tahoma"/>
              </a:rPr>
              <a:t> </a:t>
            </a:r>
            <a:r>
              <a:rPr lang="en-US" sz="2000" dirty="0">
                <a:cs typeface="Tahoma"/>
              </a:rPr>
              <a:t>value</a:t>
            </a:r>
            <a:r>
              <a:rPr lang="en-US" sz="2000" spc="-20" dirty="0">
                <a:cs typeface="Tahoma"/>
              </a:rPr>
              <a:t> </a:t>
            </a:r>
            <a:r>
              <a:rPr lang="en-US" sz="2000" dirty="0">
                <a:cs typeface="Tahoma"/>
              </a:rPr>
              <a:t>of </a:t>
            </a:r>
            <a:r>
              <a:rPr lang="en-US" sz="2000" i="1" spc="-10" dirty="0" err="1">
                <a:cs typeface="Arial"/>
              </a:rPr>
              <a:t>release_year</a:t>
            </a:r>
            <a:endParaRPr lang="en-US" sz="2000" dirty="0">
              <a:cs typeface="Arial"/>
            </a:endParaRPr>
          </a:p>
        </p:txBody>
      </p:sp>
      <p:pic>
        <p:nvPicPr>
          <p:cNvPr id="3" name="object 7">
            <a:extLst>
              <a:ext uri="{FF2B5EF4-FFF2-40B4-BE49-F238E27FC236}">
                <a16:creationId xmlns:a16="http://schemas.microsoft.com/office/drawing/2014/main" id="{561C4CC3-074E-BD50-A7F0-7AC866B8197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2743" y="182439"/>
            <a:ext cx="737688" cy="8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5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1252</Words>
  <Application>Microsoft Office PowerPoint</Application>
  <PresentationFormat>Widescreen</PresentationFormat>
  <Paragraphs>182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Comic Sans MS</vt:lpstr>
      <vt:lpstr>Courier New</vt:lpstr>
      <vt:lpstr>Georgia</vt:lpstr>
      <vt:lpstr>Tahoma</vt:lpstr>
      <vt:lpstr>Times New Roman</vt:lpstr>
      <vt:lpstr>Office Theme</vt:lpstr>
      <vt:lpstr>1_Office Theme</vt:lpstr>
      <vt:lpstr>Capstone Project - 4</vt:lpstr>
      <vt:lpstr>Table Of Contents</vt:lpstr>
      <vt:lpstr>Problem Statement</vt:lpstr>
      <vt:lpstr>Data Summary</vt:lpstr>
      <vt:lpstr>Basic Data Exploration</vt:lpstr>
      <vt:lpstr>EDA (Checking NaN values)</vt:lpstr>
      <vt:lpstr>Data Cleaning</vt:lpstr>
      <vt:lpstr>Production Yearly Growth</vt:lpstr>
      <vt:lpstr>Checking Outliers</vt:lpstr>
      <vt:lpstr>TV shows or Movies ??</vt:lpstr>
      <vt:lpstr>Countries producing most no of contents</vt:lpstr>
      <vt:lpstr>How many no of categories are present there in each content ?</vt:lpstr>
      <vt:lpstr>Top 10 Category For Contents</vt:lpstr>
      <vt:lpstr>Movie wise density plot</vt:lpstr>
      <vt:lpstr>TV-Shows wise density plot</vt:lpstr>
      <vt:lpstr>TOP Content Based On Rating</vt:lpstr>
      <vt:lpstr>Word Cloud</vt:lpstr>
      <vt:lpstr>Applying WordCloud on Title</vt:lpstr>
      <vt:lpstr>Barplot based on release month</vt:lpstr>
      <vt:lpstr>Before &amp; After Stemming most occurred words in description</vt:lpstr>
      <vt:lpstr>Before &amp; After Stemming most occurred words in listed_in</vt:lpstr>
      <vt:lpstr>Feature Selection &amp; ML algo used</vt:lpstr>
      <vt:lpstr>1. Silhouette Score</vt:lpstr>
      <vt:lpstr>2. Elbow Method</vt:lpstr>
      <vt:lpstr>3 &amp; 4 DBSCAN &amp; Dendrogram</vt:lpstr>
      <vt:lpstr>5 Agglomerative Clustering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- 4</dc:title>
  <dc:creator>Ashwini R</dc:creator>
  <cp:lastModifiedBy>Ashwini R</cp:lastModifiedBy>
  <cp:revision>2</cp:revision>
  <dcterms:created xsi:type="dcterms:W3CDTF">2023-12-27T12:20:32Z</dcterms:created>
  <dcterms:modified xsi:type="dcterms:W3CDTF">2023-12-28T05:37:55Z</dcterms:modified>
</cp:coreProperties>
</file>