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2vw+4ZT6/KRTzB1w35LbpdXfO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 Id="rId3" Type="http://schemas.openxmlformats.org/officeDocument/2006/relationships/image" Target="../media/image10.png"/><Relationship Id="rId4"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2.png"/><Relationship Id="rId13" Type="http://schemas.openxmlformats.org/officeDocument/2006/relationships/image" Target="../media/image16.png"/><Relationship Id="rId12"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5.png"/><Relationship Id="rId15" Type="http://schemas.openxmlformats.org/officeDocument/2006/relationships/image" Target="../media/image17.png"/><Relationship Id="rId14" Type="http://schemas.openxmlformats.org/officeDocument/2006/relationships/image" Target="../media/image7.png"/><Relationship Id="rId16"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2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28"/>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6300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a:off x="666089" y="2285491"/>
            <a:ext cx="10928350" cy="23850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92" name="Shape 92"/>
        <p:cNvGrpSpPr/>
        <p:nvPr/>
      </p:nvGrpSpPr>
      <p:grpSpPr>
        <a:xfrm>
          <a:off x="0" y="0"/>
          <a:ext cx="0" cy="0"/>
          <a:chOff x="0" y="0"/>
          <a:chExt cx="0" cy="0"/>
        </a:xfrm>
      </p:grpSpPr>
      <p:pic>
        <p:nvPicPr>
          <p:cNvPr id="93" name="Google Shape;93;p29"/>
          <p:cNvPicPr preferRelativeResize="0"/>
          <p:nvPr/>
        </p:nvPicPr>
        <p:blipFill rotWithShape="1">
          <a:blip r:embed="rId2">
            <a:alphaModFix/>
          </a:blip>
          <a:srcRect b="0" l="0" r="0" t="0"/>
          <a:stretch/>
        </p:blipFill>
        <p:spPr>
          <a:xfrm>
            <a:off x="0" y="5991818"/>
            <a:ext cx="11060906" cy="866179"/>
          </a:xfrm>
          <a:prstGeom prst="rect">
            <a:avLst/>
          </a:prstGeom>
          <a:noFill/>
          <a:ln>
            <a:noFill/>
          </a:ln>
        </p:spPr>
      </p:pic>
      <p:pic>
        <p:nvPicPr>
          <p:cNvPr id="94" name="Google Shape;94;p29"/>
          <p:cNvPicPr preferRelativeResize="0"/>
          <p:nvPr/>
        </p:nvPicPr>
        <p:blipFill rotWithShape="1">
          <a:blip r:embed="rId3">
            <a:alphaModFix/>
          </a:blip>
          <a:srcRect b="0" l="0" r="0" t="0"/>
          <a:stretch/>
        </p:blipFill>
        <p:spPr>
          <a:xfrm>
            <a:off x="11178540" y="152400"/>
            <a:ext cx="807720" cy="807720"/>
          </a:xfrm>
          <a:prstGeom prst="rect">
            <a:avLst/>
          </a:prstGeom>
          <a:noFill/>
          <a:ln>
            <a:noFill/>
          </a:ln>
        </p:spPr>
      </p:pic>
      <p:pic>
        <p:nvPicPr>
          <p:cNvPr id="95" name="Google Shape;95;p29"/>
          <p:cNvPicPr preferRelativeResize="0"/>
          <p:nvPr/>
        </p:nvPicPr>
        <p:blipFill rotWithShape="1">
          <a:blip r:embed="rId4">
            <a:alphaModFix/>
          </a:blip>
          <a:srcRect b="0" l="0" r="0" t="0"/>
          <a:stretch/>
        </p:blipFill>
        <p:spPr>
          <a:xfrm>
            <a:off x="1750982" y="3150198"/>
            <a:ext cx="7714303" cy="989602"/>
          </a:xfrm>
          <a:prstGeom prst="rect">
            <a:avLst/>
          </a:prstGeom>
          <a:noFill/>
          <a:ln>
            <a:noFill/>
          </a:ln>
        </p:spPr>
      </p:pic>
      <p:sp>
        <p:nvSpPr>
          <p:cNvPr id="96" name="Google Shape;96;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99" name="Shape 99"/>
        <p:cNvGrpSpPr/>
        <p:nvPr/>
      </p:nvGrpSpPr>
      <p:grpSpPr>
        <a:xfrm>
          <a:off x="0" y="0"/>
          <a:ext cx="0" cy="0"/>
          <a:chOff x="0" y="0"/>
          <a:chExt cx="0" cy="0"/>
        </a:xfrm>
      </p:grpSpPr>
      <p:pic>
        <p:nvPicPr>
          <p:cNvPr id="100" name="Google Shape;100;p39"/>
          <p:cNvPicPr preferRelativeResize="0"/>
          <p:nvPr/>
        </p:nvPicPr>
        <p:blipFill rotWithShape="1">
          <a:blip r:embed="rId2">
            <a:alphaModFix/>
          </a:blip>
          <a:srcRect b="0" l="0" r="0" t="0"/>
          <a:stretch/>
        </p:blipFill>
        <p:spPr>
          <a:xfrm>
            <a:off x="306059" y="322017"/>
            <a:ext cx="492589" cy="304467"/>
          </a:xfrm>
          <a:prstGeom prst="rect">
            <a:avLst/>
          </a:prstGeom>
          <a:noFill/>
          <a:ln>
            <a:noFill/>
          </a:ln>
        </p:spPr>
      </p:pic>
      <p:pic>
        <p:nvPicPr>
          <p:cNvPr id="101" name="Google Shape;101;p39"/>
          <p:cNvPicPr preferRelativeResize="0"/>
          <p:nvPr/>
        </p:nvPicPr>
        <p:blipFill rotWithShape="1">
          <a:blip r:embed="rId3">
            <a:alphaModFix/>
          </a:blip>
          <a:srcRect b="0" l="0" r="0" t="0"/>
          <a:stretch/>
        </p:blipFill>
        <p:spPr>
          <a:xfrm>
            <a:off x="525779" y="74637"/>
            <a:ext cx="866990" cy="894372"/>
          </a:xfrm>
          <a:prstGeom prst="rect">
            <a:avLst/>
          </a:prstGeom>
          <a:noFill/>
          <a:ln>
            <a:noFill/>
          </a:ln>
        </p:spPr>
      </p:pic>
      <p:pic>
        <p:nvPicPr>
          <p:cNvPr id="102" name="Google Shape;102;p39"/>
          <p:cNvPicPr preferRelativeResize="0"/>
          <p:nvPr/>
        </p:nvPicPr>
        <p:blipFill rotWithShape="1">
          <a:blip r:embed="rId4">
            <a:alphaModFix/>
          </a:blip>
          <a:srcRect b="0" l="0" r="0" t="0"/>
          <a:stretch/>
        </p:blipFill>
        <p:spPr>
          <a:xfrm>
            <a:off x="864108" y="74637"/>
            <a:ext cx="1118425" cy="894372"/>
          </a:xfrm>
          <a:prstGeom prst="rect">
            <a:avLst/>
          </a:prstGeom>
          <a:noFill/>
          <a:ln>
            <a:noFill/>
          </a:ln>
        </p:spPr>
      </p:pic>
      <p:pic>
        <p:nvPicPr>
          <p:cNvPr id="103" name="Google Shape;103;p39"/>
          <p:cNvPicPr preferRelativeResize="0"/>
          <p:nvPr/>
        </p:nvPicPr>
        <p:blipFill rotWithShape="1">
          <a:blip r:embed="rId5">
            <a:alphaModFix/>
          </a:blip>
          <a:srcRect b="0" l="0" r="0" t="0"/>
          <a:stretch/>
        </p:blipFill>
        <p:spPr>
          <a:xfrm>
            <a:off x="1453895" y="74637"/>
            <a:ext cx="662749" cy="894372"/>
          </a:xfrm>
          <a:prstGeom prst="rect">
            <a:avLst/>
          </a:prstGeom>
          <a:noFill/>
          <a:ln>
            <a:noFill/>
          </a:ln>
        </p:spPr>
      </p:pic>
      <p:pic>
        <p:nvPicPr>
          <p:cNvPr id="104" name="Google Shape;104;p39"/>
          <p:cNvPicPr preferRelativeResize="0"/>
          <p:nvPr/>
        </p:nvPicPr>
        <p:blipFill rotWithShape="1">
          <a:blip r:embed="rId6">
            <a:alphaModFix/>
          </a:blip>
          <a:srcRect b="0" l="0" r="0" t="0"/>
          <a:stretch/>
        </p:blipFill>
        <p:spPr>
          <a:xfrm>
            <a:off x="1588008" y="74637"/>
            <a:ext cx="732828" cy="894372"/>
          </a:xfrm>
          <a:prstGeom prst="rect">
            <a:avLst/>
          </a:prstGeom>
          <a:noFill/>
          <a:ln>
            <a:noFill/>
          </a:ln>
        </p:spPr>
      </p:pic>
      <p:pic>
        <p:nvPicPr>
          <p:cNvPr id="105" name="Google Shape;105;p39"/>
          <p:cNvPicPr preferRelativeResize="0"/>
          <p:nvPr/>
        </p:nvPicPr>
        <p:blipFill rotWithShape="1">
          <a:blip r:embed="rId7">
            <a:alphaModFix/>
          </a:blip>
          <a:srcRect b="0" l="0" r="0" t="0"/>
          <a:stretch/>
        </p:blipFill>
        <p:spPr>
          <a:xfrm>
            <a:off x="1792224" y="74637"/>
            <a:ext cx="912672" cy="894372"/>
          </a:xfrm>
          <a:prstGeom prst="rect">
            <a:avLst/>
          </a:prstGeom>
          <a:noFill/>
          <a:ln>
            <a:noFill/>
          </a:ln>
        </p:spPr>
      </p:pic>
      <p:pic>
        <p:nvPicPr>
          <p:cNvPr id="106" name="Google Shape;106;p39"/>
          <p:cNvPicPr preferRelativeResize="0"/>
          <p:nvPr/>
        </p:nvPicPr>
        <p:blipFill rotWithShape="1">
          <a:blip r:embed="rId8">
            <a:alphaModFix/>
          </a:blip>
          <a:srcRect b="0" l="0" r="0" t="0"/>
          <a:stretch/>
        </p:blipFill>
        <p:spPr>
          <a:xfrm>
            <a:off x="2267711" y="74637"/>
            <a:ext cx="1026972" cy="894372"/>
          </a:xfrm>
          <a:prstGeom prst="rect">
            <a:avLst/>
          </a:prstGeom>
          <a:noFill/>
          <a:ln>
            <a:noFill/>
          </a:ln>
        </p:spPr>
      </p:pic>
      <p:pic>
        <p:nvPicPr>
          <p:cNvPr id="107" name="Google Shape;107;p39"/>
          <p:cNvPicPr preferRelativeResize="0"/>
          <p:nvPr/>
        </p:nvPicPr>
        <p:blipFill rotWithShape="1">
          <a:blip r:embed="rId9">
            <a:alphaModFix/>
          </a:blip>
          <a:srcRect b="0" l="0" r="0" t="0"/>
          <a:stretch/>
        </p:blipFill>
        <p:spPr>
          <a:xfrm>
            <a:off x="2766060" y="74637"/>
            <a:ext cx="664260" cy="894372"/>
          </a:xfrm>
          <a:prstGeom prst="rect">
            <a:avLst/>
          </a:prstGeom>
          <a:noFill/>
          <a:ln>
            <a:noFill/>
          </a:ln>
        </p:spPr>
      </p:pic>
      <p:pic>
        <p:nvPicPr>
          <p:cNvPr id="108" name="Google Shape;108;p39"/>
          <p:cNvPicPr preferRelativeResize="0"/>
          <p:nvPr/>
        </p:nvPicPr>
        <p:blipFill rotWithShape="1">
          <a:blip r:embed="rId10">
            <a:alphaModFix/>
          </a:blip>
          <a:srcRect b="0" l="0" r="0" t="0"/>
          <a:stretch/>
        </p:blipFill>
        <p:spPr>
          <a:xfrm>
            <a:off x="2901695" y="74637"/>
            <a:ext cx="732828" cy="894372"/>
          </a:xfrm>
          <a:prstGeom prst="rect">
            <a:avLst/>
          </a:prstGeom>
          <a:noFill/>
          <a:ln>
            <a:noFill/>
          </a:ln>
        </p:spPr>
      </p:pic>
      <p:pic>
        <p:nvPicPr>
          <p:cNvPr id="109" name="Google Shape;109;p39"/>
          <p:cNvPicPr preferRelativeResize="0"/>
          <p:nvPr/>
        </p:nvPicPr>
        <p:blipFill rotWithShape="1">
          <a:blip r:embed="rId11">
            <a:alphaModFix/>
          </a:blip>
          <a:srcRect b="0" l="0" r="0" t="0"/>
          <a:stretch/>
        </p:blipFill>
        <p:spPr>
          <a:xfrm>
            <a:off x="3134867" y="74637"/>
            <a:ext cx="822782" cy="894372"/>
          </a:xfrm>
          <a:prstGeom prst="rect">
            <a:avLst/>
          </a:prstGeom>
          <a:noFill/>
          <a:ln>
            <a:noFill/>
          </a:ln>
        </p:spPr>
      </p:pic>
      <p:pic>
        <p:nvPicPr>
          <p:cNvPr id="110" name="Google Shape;110;p39"/>
          <p:cNvPicPr preferRelativeResize="0"/>
          <p:nvPr/>
        </p:nvPicPr>
        <p:blipFill rotWithShape="1">
          <a:blip r:embed="rId12">
            <a:alphaModFix/>
          </a:blip>
          <a:srcRect b="0" l="0" r="0" t="0"/>
          <a:stretch/>
        </p:blipFill>
        <p:spPr>
          <a:xfrm>
            <a:off x="3429000" y="74637"/>
            <a:ext cx="754202" cy="894372"/>
          </a:xfrm>
          <a:prstGeom prst="rect">
            <a:avLst/>
          </a:prstGeom>
          <a:noFill/>
          <a:ln>
            <a:noFill/>
          </a:ln>
        </p:spPr>
      </p:pic>
      <p:pic>
        <p:nvPicPr>
          <p:cNvPr id="111" name="Google Shape;111;p39"/>
          <p:cNvPicPr preferRelativeResize="0"/>
          <p:nvPr/>
        </p:nvPicPr>
        <p:blipFill rotWithShape="1">
          <a:blip r:embed="rId10">
            <a:alphaModFix/>
          </a:blip>
          <a:srcRect b="0" l="0" r="0" t="0"/>
          <a:stretch/>
        </p:blipFill>
        <p:spPr>
          <a:xfrm>
            <a:off x="3654551" y="74637"/>
            <a:ext cx="732828" cy="894372"/>
          </a:xfrm>
          <a:prstGeom prst="rect">
            <a:avLst/>
          </a:prstGeom>
          <a:noFill/>
          <a:ln>
            <a:noFill/>
          </a:ln>
        </p:spPr>
      </p:pic>
      <p:pic>
        <p:nvPicPr>
          <p:cNvPr id="112" name="Google Shape;112;p39"/>
          <p:cNvPicPr preferRelativeResize="0"/>
          <p:nvPr/>
        </p:nvPicPr>
        <p:blipFill rotWithShape="1">
          <a:blip r:embed="rId13">
            <a:alphaModFix/>
          </a:blip>
          <a:srcRect b="0" l="0" r="0" t="0"/>
          <a:stretch/>
        </p:blipFill>
        <p:spPr>
          <a:xfrm>
            <a:off x="3858768" y="74637"/>
            <a:ext cx="641426" cy="894372"/>
          </a:xfrm>
          <a:prstGeom prst="rect">
            <a:avLst/>
          </a:prstGeom>
          <a:noFill/>
          <a:ln>
            <a:noFill/>
          </a:ln>
        </p:spPr>
      </p:pic>
      <p:pic>
        <p:nvPicPr>
          <p:cNvPr id="113" name="Google Shape;113;p39"/>
          <p:cNvPicPr preferRelativeResize="0"/>
          <p:nvPr/>
        </p:nvPicPr>
        <p:blipFill rotWithShape="1">
          <a:blip r:embed="rId14">
            <a:alphaModFix/>
          </a:blip>
          <a:srcRect b="0" l="0" r="0" t="0"/>
          <a:stretch/>
        </p:blipFill>
        <p:spPr>
          <a:xfrm>
            <a:off x="3971543" y="74637"/>
            <a:ext cx="732828" cy="894372"/>
          </a:xfrm>
          <a:prstGeom prst="rect">
            <a:avLst/>
          </a:prstGeom>
          <a:noFill/>
          <a:ln>
            <a:noFill/>
          </a:ln>
        </p:spPr>
      </p:pic>
      <p:pic>
        <p:nvPicPr>
          <p:cNvPr id="114" name="Google Shape;114;p39"/>
          <p:cNvPicPr preferRelativeResize="0"/>
          <p:nvPr/>
        </p:nvPicPr>
        <p:blipFill rotWithShape="1">
          <a:blip r:embed="rId15">
            <a:alphaModFix/>
          </a:blip>
          <a:srcRect b="0" l="0" r="0" t="0"/>
          <a:stretch/>
        </p:blipFill>
        <p:spPr>
          <a:xfrm>
            <a:off x="4175760" y="74637"/>
            <a:ext cx="687158" cy="894372"/>
          </a:xfrm>
          <a:prstGeom prst="rect">
            <a:avLst/>
          </a:prstGeom>
          <a:noFill/>
          <a:ln>
            <a:noFill/>
          </a:ln>
        </p:spPr>
      </p:pic>
      <p:pic>
        <p:nvPicPr>
          <p:cNvPr id="115" name="Google Shape;115;p39"/>
          <p:cNvPicPr preferRelativeResize="0"/>
          <p:nvPr/>
        </p:nvPicPr>
        <p:blipFill rotWithShape="1">
          <a:blip r:embed="rId16">
            <a:alphaModFix/>
          </a:blip>
          <a:srcRect b="0" l="0" r="0" t="0"/>
          <a:stretch/>
        </p:blipFill>
        <p:spPr>
          <a:xfrm>
            <a:off x="4334256" y="74637"/>
            <a:ext cx="641426" cy="894372"/>
          </a:xfrm>
          <a:prstGeom prst="rect">
            <a:avLst/>
          </a:prstGeom>
          <a:noFill/>
          <a:ln>
            <a:noFill/>
          </a:ln>
        </p:spPr>
      </p:pic>
      <p:pic>
        <p:nvPicPr>
          <p:cNvPr id="116" name="Google Shape;116;p39"/>
          <p:cNvPicPr preferRelativeResize="0"/>
          <p:nvPr/>
        </p:nvPicPr>
        <p:blipFill rotWithShape="1">
          <a:blip r:embed="rId15">
            <a:alphaModFix/>
          </a:blip>
          <a:srcRect b="0" l="0" r="0" t="0"/>
          <a:stretch/>
        </p:blipFill>
        <p:spPr>
          <a:xfrm>
            <a:off x="4447031" y="74637"/>
            <a:ext cx="687158" cy="894372"/>
          </a:xfrm>
          <a:prstGeom prst="rect">
            <a:avLst/>
          </a:prstGeom>
          <a:noFill/>
          <a:ln>
            <a:noFill/>
          </a:ln>
        </p:spPr>
      </p:pic>
      <p:sp>
        <p:nvSpPr>
          <p:cNvPr id="117" name="Google Shape;117;p39"/>
          <p:cNvSpPr txBox="1"/>
          <p:nvPr>
            <p:ph type="ctrTitle"/>
          </p:nvPr>
        </p:nvSpPr>
        <p:spPr>
          <a:xfrm>
            <a:off x="304901" y="176911"/>
            <a:ext cx="11582196"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22" name="Shape 122"/>
        <p:cNvGrpSpPr/>
        <p:nvPr/>
      </p:nvGrpSpPr>
      <p:grpSpPr>
        <a:xfrm>
          <a:off x="0" y="0"/>
          <a:ext cx="0" cy="0"/>
          <a:chOff x="0" y="0"/>
          <a:chExt cx="0" cy="0"/>
        </a:xfrm>
      </p:grpSpPr>
      <p:pic>
        <p:nvPicPr>
          <p:cNvPr id="123" name="Google Shape;123;p40"/>
          <p:cNvPicPr preferRelativeResize="0"/>
          <p:nvPr/>
        </p:nvPicPr>
        <p:blipFill rotWithShape="1">
          <a:blip r:embed="rId2">
            <a:alphaModFix/>
          </a:blip>
          <a:srcRect b="0" l="0" r="0" t="0"/>
          <a:stretch/>
        </p:blipFill>
        <p:spPr>
          <a:xfrm>
            <a:off x="253686" y="308312"/>
            <a:ext cx="2161654" cy="293074"/>
          </a:xfrm>
          <a:prstGeom prst="rect">
            <a:avLst/>
          </a:prstGeom>
          <a:noFill/>
          <a:ln>
            <a:noFill/>
          </a:ln>
        </p:spPr>
      </p:pic>
      <p:pic>
        <p:nvPicPr>
          <p:cNvPr id="124" name="Google Shape;124;p40"/>
          <p:cNvPicPr preferRelativeResize="0"/>
          <p:nvPr/>
        </p:nvPicPr>
        <p:blipFill rotWithShape="1">
          <a:blip r:embed="rId3">
            <a:alphaModFix/>
          </a:blip>
          <a:srcRect b="0" l="0" r="0" t="0"/>
          <a:stretch/>
        </p:blipFill>
        <p:spPr>
          <a:xfrm>
            <a:off x="2269236" y="109778"/>
            <a:ext cx="1711198" cy="784682"/>
          </a:xfrm>
          <a:prstGeom prst="rect">
            <a:avLst/>
          </a:prstGeom>
          <a:noFill/>
          <a:ln>
            <a:noFill/>
          </a:ln>
        </p:spPr>
      </p:pic>
      <p:pic>
        <p:nvPicPr>
          <p:cNvPr id="125" name="Google Shape;125;p40"/>
          <p:cNvPicPr preferRelativeResize="0"/>
          <p:nvPr/>
        </p:nvPicPr>
        <p:blipFill rotWithShape="1">
          <a:blip r:embed="rId4">
            <a:alphaModFix/>
          </a:blip>
          <a:srcRect b="0" l="0" r="0" t="0"/>
          <a:stretch/>
        </p:blipFill>
        <p:spPr>
          <a:xfrm>
            <a:off x="3611879" y="109778"/>
            <a:ext cx="1095590" cy="784682"/>
          </a:xfrm>
          <a:prstGeom prst="rect">
            <a:avLst/>
          </a:prstGeom>
          <a:noFill/>
          <a:ln>
            <a:noFill/>
          </a:ln>
        </p:spPr>
      </p:pic>
      <p:pic>
        <p:nvPicPr>
          <p:cNvPr id="126" name="Google Shape;126;p40"/>
          <p:cNvPicPr preferRelativeResize="0"/>
          <p:nvPr/>
        </p:nvPicPr>
        <p:blipFill rotWithShape="1">
          <a:blip r:embed="rId5">
            <a:alphaModFix/>
          </a:blip>
          <a:srcRect b="0" l="0" r="0" t="0"/>
          <a:stretch/>
        </p:blipFill>
        <p:spPr>
          <a:xfrm>
            <a:off x="4302252" y="109778"/>
            <a:ext cx="2061845" cy="784682"/>
          </a:xfrm>
          <a:prstGeom prst="rect">
            <a:avLst/>
          </a:prstGeom>
          <a:noFill/>
          <a:ln>
            <a:noFill/>
          </a:ln>
        </p:spPr>
      </p:pic>
      <p:pic>
        <p:nvPicPr>
          <p:cNvPr id="127" name="Google Shape;127;p40"/>
          <p:cNvPicPr preferRelativeResize="0"/>
          <p:nvPr/>
        </p:nvPicPr>
        <p:blipFill rotWithShape="1">
          <a:blip r:embed="rId6">
            <a:alphaModFix/>
          </a:blip>
          <a:srcRect b="0" l="0" r="0" t="0"/>
          <a:stretch/>
        </p:blipFill>
        <p:spPr>
          <a:xfrm>
            <a:off x="6001511" y="109778"/>
            <a:ext cx="1549654" cy="784682"/>
          </a:xfrm>
          <a:prstGeom prst="rect">
            <a:avLst/>
          </a:prstGeom>
          <a:noFill/>
          <a:ln>
            <a:noFill/>
          </a:ln>
        </p:spPr>
      </p:pic>
      <p:pic>
        <p:nvPicPr>
          <p:cNvPr id="128" name="Google Shape;128;p40"/>
          <p:cNvPicPr preferRelativeResize="0"/>
          <p:nvPr/>
        </p:nvPicPr>
        <p:blipFill rotWithShape="1">
          <a:blip r:embed="rId7">
            <a:alphaModFix/>
          </a:blip>
          <a:srcRect b="0" l="0" r="0" t="0"/>
          <a:stretch/>
        </p:blipFill>
        <p:spPr>
          <a:xfrm>
            <a:off x="7187184" y="109778"/>
            <a:ext cx="1651889" cy="784682"/>
          </a:xfrm>
          <a:prstGeom prst="rect">
            <a:avLst/>
          </a:prstGeom>
          <a:noFill/>
          <a:ln>
            <a:noFill/>
          </a:ln>
        </p:spPr>
      </p:pic>
      <p:sp>
        <p:nvSpPr>
          <p:cNvPr id="129" name="Google Shape;129;p40"/>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6300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4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41"/>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6300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27"/>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rgbClr val="C6300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7"/>
          <p:cNvSpPr txBox="1"/>
          <p:nvPr>
            <p:ph idx="1" type="body"/>
          </p:nvPr>
        </p:nvSpPr>
        <p:spPr>
          <a:xfrm>
            <a:off x="666089" y="2285491"/>
            <a:ext cx="10928350" cy="23850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3" name="Google Shape;83;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5.jpg"/><Relationship Id="rId4"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jpg"/><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0.jp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jpg"/><Relationship Id="rId4" Type="http://schemas.openxmlformats.org/officeDocument/2006/relationships/image" Target="../media/image36.jpg"/><Relationship Id="rId5" Type="http://schemas.openxmlformats.org/officeDocument/2006/relationships/image" Target="../media/image38.jpg"/><Relationship Id="rId6" Type="http://schemas.openxmlformats.org/officeDocument/2006/relationships/image" Target="../media/image48.jpg"/><Relationship Id="rId7" Type="http://schemas.openxmlformats.org/officeDocument/2006/relationships/image" Target="../media/image4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5.jpg"/><Relationship Id="rId4" Type="http://schemas.openxmlformats.org/officeDocument/2006/relationships/image" Target="../media/image42.jpg"/><Relationship Id="rId5" Type="http://schemas.openxmlformats.org/officeDocument/2006/relationships/image" Target="../media/image47.jpg"/><Relationship Id="rId6" Type="http://schemas.openxmlformats.org/officeDocument/2006/relationships/image" Target="../media/image10.png"/><Relationship Id="rId7" Type="http://schemas.openxmlformats.org/officeDocument/2006/relationships/image" Target="../media/image41.jpg"/><Relationship Id="rId8" Type="http://schemas.openxmlformats.org/officeDocument/2006/relationships/image" Target="../media/image4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jpg"/><Relationship Id="rId4" Type="http://schemas.openxmlformats.org/officeDocument/2006/relationships/image" Target="../media/image3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0.png"/><Relationship Id="rId4"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24000" y="1122363"/>
            <a:ext cx="9144000" cy="13160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ahoma"/>
              <a:buNone/>
            </a:pPr>
            <a:r>
              <a:rPr b="0" lang="en-US" sz="6000">
                <a:latin typeface="Tahoma"/>
                <a:ea typeface="Tahoma"/>
                <a:cs typeface="Tahoma"/>
                <a:sym typeface="Tahoma"/>
              </a:rPr>
              <a:t>CAPSTONE PROJECT - 3</a:t>
            </a:r>
            <a:endParaRPr/>
          </a:p>
        </p:txBody>
      </p:sp>
      <p:sp>
        <p:nvSpPr>
          <p:cNvPr id="145" name="Google Shape;145;p1"/>
          <p:cNvSpPr txBox="1"/>
          <p:nvPr>
            <p:ph idx="1" type="subTitle"/>
          </p:nvPr>
        </p:nvSpPr>
        <p:spPr>
          <a:xfrm>
            <a:off x="934720" y="2753360"/>
            <a:ext cx="9144000" cy="290576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Coronavirus Tweet Sentiment Analysis</a:t>
            </a:r>
            <a:endParaRPr sz="2400">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943735"/>
              </a:buClr>
              <a:buSzPts val="2400"/>
              <a:buNone/>
            </a:pPr>
            <a:r>
              <a:t/>
            </a:r>
            <a:endParaRPr/>
          </a:p>
          <a:p>
            <a:pPr indent="0" lvl="0" marL="12065" rtl="0" algn="ctr">
              <a:lnSpc>
                <a:spcPct val="100000"/>
              </a:lnSpc>
              <a:spcBef>
                <a:spcPts val="45"/>
              </a:spcBef>
              <a:spcAft>
                <a:spcPts val="0"/>
              </a:spcAft>
              <a:buClr>
                <a:schemeClr val="dk1"/>
              </a:buClr>
              <a:buSzPts val="2400"/>
              <a:buNone/>
            </a:pPr>
            <a:r>
              <a:t/>
            </a:r>
            <a:endParaRPr>
              <a:latin typeface="Calibri"/>
              <a:ea typeface="Calibri"/>
              <a:cs typeface="Calibri"/>
              <a:sym typeface="Calibri"/>
            </a:endParaRPr>
          </a:p>
          <a:p>
            <a:pPr indent="0" lvl="0" marL="12065" rtl="0" algn="ctr">
              <a:lnSpc>
                <a:spcPct val="100000"/>
              </a:lnSpc>
              <a:spcBef>
                <a:spcPts val="45"/>
              </a:spcBef>
              <a:spcAft>
                <a:spcPts val="0"/>
              </a:spcAft>
              <a:buClr>
                <a:schemeClr val="dk1"/>
              </a:buClr>
              <a:buSzPts val="2400"/>
              <a:buNone/>
            </a:pPr>
            <a:r>
              <a:rPr lang="en-US"/>
              <a:t> </a:t>
            </a:r>
            <a:r>
              <a:rPr lang="en-US" sz="2400">
                <a:latin typeface="Times New Roman"/>
                <a:ea typeface="Times New Roman"/>
                <a:cs typeface="Times New Roman"/>
                <a:sym typeface="Times New Roman"/>
              </a:rPr>
              <a:t>Presented By:</a:t>
            </a:r>
            <a:endParaRPr>
              <a:latin typeface="Times New Roman"/>
              <a:ea typeface="Times New Roman"/>
              <a:cs typeface="Times New Roman"/>
              <a:sym typeface="Times New Roman"/>
            </a:endParaRPr>
          </a:p>
          <a:p>
            <a:pPr indent="445135" lvl="0" marL="3212465" rtl="0" algn="l">
              <a:lnSpc>
                <a:spcPct val="100000"/>
              </a:lnSpc>
              <a:spcBef>
                <a:spcPts val="45"/>
              </a:spcBef>
              <a:spcAft>
                <a:spcPts val="0"/>
              </a:spcAft>
              <a:buClr>
                <a:schemeClr val="dk1"/>
              </a:buClr>
              <a:buSzPts val="2400"/>
              <a:buNone/>
            </a:pPr>
            <a:r>
              <a:rPr b="1" lang="en-US" sz="2400">
                <a:solidFill>
                  <a:srgbClr val="C00000"/>
                </a:solidFill>
                <a:latin typeface="Times New Roman"/>
                <a:ea typeface="Times New Roman"/>
                <a:cs typeface="Times New Roman"/>
                <a:sym typeface="Times New Roman"/>
              </a:rPr>
              <a:t>A</a:t>
            </a:r>
            <a:r>
              <a:rPr b="1" lang="en-US">
                <a:solidFill>
                  <a:srgbClr val="C00000"/>
                </a:solidFill>
                <a:latin typeface="Times New Roman"/>
                <a:ea typeface="Times New Roman"/>
                <a:cs typeface="Times New Roman"/>
                <a:sym typeface="Times New Roman"/>
              </a:rPr>
              <a:t>shwini R</a:t>
            </a:r>
            <a:endParaRPr/>
          </a:p>
          <a:p>
            <a:pPr indent="445134" lvl="0" marL="3669665" rtl="0" algn="l">
              <a:lnSpc>
                <a:spcPct val="100000"/>
              </a:lnSpc>
              <a:spcBef>
                <a:spcPts val="45"/>
              </a:spcBef>
              <a:spcAft>
                <a:spcPts val="0"/>
              </a:spcAft>
              <a:buClr>
                <a:srgbClr val="C00000"/>
              </a:buClr>
              <a:buSzPts val="2400"/>
              <a:buNone/>
            </a:pPr>
            <a:r>
              <a:rPr b="1" lang="en-US" sz="2400">
                <a:solidFill>
                  <a:srgbClr val="0C0C0C"/>
                </a:solidFill>
                <a:latin typeface="Times New Roman"/>
                <a:ea typeface="Times New Roman"/>
                <a:cs typeface="Times New Roman"/>
                <a:sym typeface="Times New Roman"/>
              </a:rPr>
              <a:t>a</a:t>
            </a:r>
            <a:r>
              <a:rPr b="1" lang="en-US">
                <a:solidFill>
                  <a:srgbClr val="0C0C0C"/>
                </a:solidFill>
                <a:latin typeface="Times New Roman"/>
                <a:ea typeface="Times New Roman"/>
                <a:cs typeface="Times New Roman"/>
                <a:sym typeface="Times New Roman"/>
              </a:rPr>
              <a:t>nd</a:t>
            </a:r>
            <a:endParaRPr/>
          </a:p>
          <a:p>
            <a:pPr indent="0" lvl="0" marL="3669665" rtl="0" algn="l">
              <a:lnSpc>
                <a:spcPct val="100000"/>
              </a:lnSpc>
              <a:spcBef>
                <a:spcPts val="45"/>
              </a:spcBef>
              <a:spcAft>
                <a:spcPts val="0"/>
              </a:spcAft>
              <a:buClr>
                <a:srgbClr val="C00000"/>
              </a:buClr>
              <a:buSzPts val="2400"/>
              <a:buNone/>
            </a:pPr>
            <a:r>
              <a:rPr b="1" lang="en-US">
                <a:solidFill>
                  <a:srgbClr val="C00000"/>
                </a:solidFill>
                <a:latin typeface="Times New Roman"/>
                <a:ea typeface="Times New Roman"/>
                <a:cs typeface="Times New Roman"/>
                <a:sym typeface="Times New Roman"/>
              </a:rPr>
              <a:t>Dhanraj S</a:t>
            </a:r>
            <a:endParaRPr b="1" sz="2400">
              <a:solidFill>
                <a:srgbClr val="C00000"/>
              </a:solidFill>
              <a:latin typeface="Times New Roman"/>
              <a:ea typeface="Times New Roman"/>
              <a:cs typeface="Times New Roman"/>
              <a:sym typeface="Times New Roman"/>
            </a:endParaRPr>
          </a:p>
          <a:p>
            <a:pPr indent="0" lvl="0" marL="12065" rtl="0" algn="ctr">
              <a:lnSpc>
                <a:spcPct val="100000"/>
              </a:lnSpc>
              <a:spcBef>
                <a:spcPts val="45"/>
              </a:spcBef>
              <a:spcAft>
                <a:spcPts val="0"/>
              </a:spcAft>
              <a:buClr>
                <a:schemeClr val="dk1"/>
              </a:buClr>
              <a:buSzPts val="2400"/>
              <a:buNone/>
            </a:pPr>
            <a:r>
              <a:t/>
            </a:r>
            <a:endParaRPr sz="24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Preprocessing</a:t>
            </a:r>
            <a:br>
              <a:rPr lang="en-US">
                <a:solidFill>
                  <a:srgbClr val="C00000"/>
                </a:solidFill>
              </a:rPr>
            </a:br>
            <a:r>
              <a:rPr b="1" lang="en-US" sz="2800">
                <a:solidFill>
                  <a:srgbClr val="1F3864"/>
                </a:solidFill>
              </a:rPr>
              <a:t>Extracting Future from Test</a:t>
            </a:r>
            <a:endParaRPr b="1" sz="2800">
              <a:solidFill>
                <a:srgbClr val="1F3864"/>
              </a:solidFill>
            </a:endParaRPr>
          </a:p>
        </p:txBody>
      </p:sp>
      <p:sp>
        <p:nvSpPr>
          <p:cNvPr id="207" name="Google Shape;20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Count Vectorizer – </a:t>
            </a:r>
            <a:r>
              <a:rPr lang="en-US" sz="2400">
                <a:solidFill>
                  <a:srgbClr val="0D0D0D"/>
                </a:solidFill>
                <a:latin typeface="Times New Roman"/>
                <a:ea typeface="Times New Roman"/>
                <a:cs typeface="Times New Roman"/>
                <a:sym typeface="Times New Roman"/>
              </a:rPr>
              <a:t>Count Vectorizer is a great tool provided by the scikit-learn library in Python. It is  used to transform a given text into a vector on the basis of the frequency (count) of each word that occurs in  the entire text.</a:t>
            </a:r>
            <a:endParaRPr/>
          </a:p>
          <a:p>
            <a:pPr indent="0" lvl="0" marL="0" rtl="0" algn="l">
              <a:lnSpc>
                <a:spcPct val="90000"/>
              </a:lnSpc>
              <a:spcBef>
                <a:spcPts val="1000"/>
              </a:spcBef>
              <a:spcAft>
                <a:spcPts val="0"/>
              </a:spcAft>
              <a:buClr>
                <a:schemeClr val="dk1"/>
              </a:buClr>
              <a:buSzPts val="2400"/>
              <a:buNone/>
            </a:pPr>
            <a:r>
              <a:t/>
            </a:r>
            <a:endParaRPr sz="2400">
              <a:solidFill>
                <a:srgbClr val="0D0D0D"/>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p>
        </p:txBody>
      </p:sp>
      <p:pic>
        <p:nvPicPr>
          <p:cNvPr id="208" name="Google Shape;208;p10"/>
          <p:cNvPicPr preferRelativeResize="0"/>
          <p:nvPr/>
        </p:nvPicPr>
        <p:blipFill rotWithShape="1">
          <a:blip r:embed="rId3">
            <a:alphaModFix/>
          </a:blip>
          <a:srcRect b="0" l="0" r="0" t="0"/>
          <a:stretch/>
        </p:blipFill>
        <p:spPr>
          <a:xfrm>
            <a:off x="2061972" y="3068320"/>
            <a:ext cx="8066532" cy="34327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838200" y="182881"/>
            <a:ext cx="10515600" cy="10058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Preprocessing</a:t>
            </a:r>
            <a:endParaRPr b="1" sz="4000">
              <a:solidFill>
                <a:srgbClr val="C00000"/>
              </a:solidFill>
              <a:latin typeface="Calibri"/>
              <a:ea typeface="Calibri"/>
              <a:cs typeface="Calibri"/>
              <a:sym typeface="Calibri"/>
            </a:endParaRPr>
          </a:p>
        </p:txBody>
      </p:sp>
      <p:sp>
        <p:nvSpPr>
          <p:cNvPr id="214" name="Google Shape;214;p11"/>
          <p:cNvSpPr txBox="1"/>
          <p:nvPr>
            <p:ph idx="1" type="body"/>
          </p:nvPr>
        </p:nvSpPr>
        <p:spPr>
          <a:xfrm>
            <a:off x="838200" y="1188720"/>
            <a:ext cx="10515600" cy="53041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F3864"/>
              </a:buClr>
              <a:buSzPts val="2400"/>
              <a:buNone/>
            </a:pPr>
            <a:r>
              <a:rPr lang="en-US" sz="2400">
                <a:solidFill>
                  <a:srgbClr val="1F3864"/>
                </a:solidFill>
              </a:rPr>
              <a:t>Extracting Future from Test</a:t>
            </a:r>
            <a:endParaRPr/>
          </a:p>
          <a:p>
            <a:pPr indent="0" lvl="0" marL="0" rtl="0" algn="l">
              <a:lnSpc>
                <a:spcPct val="90000"/>
              </a:lnSpc>
              <a:spcBef>
                <a:spcPts val="1000"/>
              </a:spcBef>
              <a:spcAft>
                <a:spcPts val="0"/>
              </a:spcAft>
              <a:buClr>
                <a:srgbClr val="0C0C0C"/>
              </a:buClr>
              <a:buSzPts val="2400"/>
              <a:buNone/>
            </a:pPr>
            <a:r>
              <a:rPr lang="en-US" sz="2400">
                <a:solidFill>
                  <a:srgbClr val="0C0C0C"/>
                </a:solidFill>
              </a:rPr>
              <a:t>TF-IDF</a:t>
            </a:r>
            <a:r>
              <a:rPr lang="en-US" sz="2400">
                <a:solidFill>
                  <a:srgbClr val="1F3864"/>
                </a:solidFill>
              </a:rPr>
              <a:t> - </a:t>
            </a:r>
            <a:r>
              <a:rPr lang="en-US" sz="2000">
                <a:solidFill>
                  <a:srgbClr val="202020"/>
                </a:solidFill>
                <a:latin typeface="Times New Roman"/>
                <a:ea typeface="Times New Roman"/>
                <a:cs typeface="Times New Roman"/>
                <a:sym typeface="Times New Roman"/>
              </a:rPr>
              <a:t>Count Vectorizer method is simple and works well, but the problem with that is that it treats all words equally. As a result, it cannot distinguish very common words or rare words. So, to solve this problem,  TF-IDF comes into the picture! Term frequency-inverse document frequency ( TF-IDF) gives a measure that  takes the importance of a word into consideration depending on how frequently it occurs in a document and a  corpus.</a:t>
            </a:r>
            <a:endParaRPr/>
          </a:p>
          <a:p>
            <a:pPr indent="0" lvl="0" marL="0" rtl="0" algn="l">
              <a:lnSpc>
                <a:spcPct val="90000"/>
              </a:lnSpc>
              <a:spcBef>
                <a:spcPts val="1000"/>
              </a:spcBef>
              <a:spcAft>
                <a:spcPts val="0"/>
              </a:spcAft>
              <a:buClr>
                <a:srgbClr val="202020"/>
              </a:buClr>
              <a:buSzPts val="2000"/>
              <a:buNone/>
            </a:pPr>
            <a:r>
              <a:rPr lang="en-US" sz="2000">
                <a:solidFill>
                  <a:srgbClr val="202020"/>
                </a:solidFill>
                <a:latin typeface="Times New Roman"/>
                <a:ea typeface="Times New Roman"/>
                <a:cs typeface="Times New Roman"/>
                <a:sym typeface="Times New Roman"/>
              </a:rPr>
              <a:t>TF – Term Frequency </a:t>
            </a:r>
            <a:endParaRPr/>
          </a:p>
          <a:p>
            <a:pPr indent="0" lvl="0" marL="0" rtl="0" algn="l">
              <a:lnSpc>
                <a:spcPct val="90000"/>
              </a:lnSpc>
              <a:spcBef>
                <a:spcPts val="1000"/>
              </a:spcBef>
              <a:spcAft>
                <a:spcPts val="0"/>
              </a:spcAft>
              <a:buClr>
                <a:srgbClr val="202020"/>
              </a:buClr>
              <a:buSzPts val="2000"/>
              <a:buNone/>
            </a:pPr>
            <a:r>
              <a:rPr lang="en-US" sz="2000">
                <a:solidFill>
                  <a:srgbClr val="202020"/>
                </a:solidFill>
                <a:latin typeface="Times New Roman"/>
                <a:ea typeface="Times New Roman"/>
                <a:cs typeface="Times New Roman"/>
                <a:sym typeface="Times New Roman"/>
              </a:rPr>
              <a:t>Term frequency denotes the frequency of a word in a document. It is the percentage of the number of times a word (x) occurs in a particular document (y) divided by the total</a:t>
            </a:r>
            <a:r>
              <a:rPr lang="en-US" sz="2000">
                <a:latin typeface="Times New Roman"/>
                <a:ea typeface="Times New Roman"/>
                <a:cs typeface="Times New Roman"/>
                <a:sym typeface="Times New Roman"/>
              </a:rPr>
              <a:t> </a:t>
            </a:r>
            <a:r>
              <a:rPr lang="en-US" sz="2000">
                <a:solidFill>
                  <a:srgbClr val="202020"/>
                </a:solidFill>
                <a:latin typeface="Times New Roman"/>
                <a:ea typeface="Times New Roman"/>
                <a:cs typeface="Times New Roman"/>
                <a:sym typeface="Times New Roman"/>
              </a:rPr>
              <a:t>number of words in that document</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solidFill>
                <a:srgbClr val="20202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p>
        </p:txBody>
      </p:sp>
      <p:pic>
        <p:nvPicPr>
          <p:cNvPr id="215" name="Google Shape;215;p11"/>
          <p:cNvPicPr preferRelativeResize="0"/>
          <p:nvPr/>
        </p:nvPicPr>
        <p:blipFill rotWithShape="1">
          <a:blip r:embed="rId3">
            <a:alphaModFix/>
          </a:blip>
          <a:srcRect b="0" l="0" r="0" t="0"/>
          <a:stretch/>
        </p:blipFill>
        <p:spPr>
          <a:xfrm>
            <a:off x="2993643" y="4439920"/>
            <a:ext cx="6691883" cy="20529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Preprocessing</a:t>
            </a:r>
            <a:br>
              <a:rPr lang="en-US"/>
            </a:br>
            <a:r>
              <a:rPr b="1" lang="en-US" sz="2800">
                <a:solidFill>
                  <a:srgbClr val="1F3864"/>
                </a:solidFill>
              </a:rPr>
              <a:t>Extracting Future From Text</a:t>
            </a:r>
            <a:endParaRPr b="1" sz="2800">
              <a:solidFill>
                <a:srgbClr val="1F3864"/>
              </a:solidFill>
            </a:endParaRPr>
          </a:p>
        </p:txBody>
      </p:sp>
      <p:sp>
        <p:nvSpPr>
          <p:cNvPr id="221" name="Google Shape;22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279400" rtl="0" algn="l">
              <a:lnSpc>
                <a:spcPct val="119500"/>
              </a:lnSpc>
              <a:spcBef>
                <a:spcPts val="0"/>
              </a:spcBef>
              <a:spcAft>
                <a:spcPts val="0"/>
              </a:spcAft>
              <a:buClr>
                <a:srgbClr val="202020"/>
              </a:buClr>
              <a:buSzPts val="2000"/>
              <a:buNone/>
            </a:pPr>
            <a:r>
              <a:rPr b="1" lang="en-US" sz="2000">
                <a:solidFill>
                  <a:srgbClr val="202020"/>
                </a:solidFill>
                <a:latin typeface="Times New Roman"/>
                <a:ea typeface="Times New Roman"/>
                <a:cs typeface="Times New Roman"/>
                <a:sym typeface="Times New Roman"/>
              </a:rPr>
              <a:t>Inverse Document Frequency </a:t>
            </a:r>
            <a:r>
              <a:rPr b="1" lang="en-US" sz="2000">
                <a:solidFill>
                  <a:srgbClr val="202020"/>
                </a:solidFill>
                <a:latin typeface="Tahoma"/>
                <a:ea typeface="Tahoma"/>
                <a:cs typeface="Tahoma"/>
                <a:sym typeface="Tahoma"/>
              </a:rPr>
              <a:t>- </a:t>
            </a:r>
            <a:r>
              <a:rPr lang="en-US" sz="2000">
                <a:solidFill>
                  <a:srgbClr val="202020"/>
                </a:solidFill>
                <a:latin typeface="Times New Roman"/>
                <a:ea typeface="Times New Roman"/>
                <a:cs typeface="Times New Roman"/>
                <a:sym typeface="Times New Roman"/>
              </a:rPr>
              <a:t>It measures the importance of the word in the corpus. It measures how  common a particular word is across all the documents in the corpus.</a:t>
            </a:r>
            <a:r>
              <a:rPr lang="en-US" sz="2000">
                <a:latin typeface="Times New Roman"/>
                <a:ea typeface="Times New Roman"/>
                <a:cs typeface="Times New Roman"/>
                <a:sym typeface="Times New Roman"/>
              </a:rPr>
              <a:t> </a:t>
            </a:r>
            <a:r>
              <a:rPr lang="en-US" sz="2000">
                <a:solidFill>
                  <a:srgbClr val="202020"/>
                </a:solidFill>
                <a:latin typeface="Times New Roman"/>
                <a:ea typeface="Times New Roman"/>
                <a:cs typeface="Times New Roman"/>
                <a:sym typeface="Times New Roman"/>
              </a:rPr>
              <a:t>It is the logarithmic ratio of no. of total documents to no. of a document with a particular word.</a:t>
            </a:r>
            <a:endParaRPr sz="2000">
              <a:latin typeface="Times New Roman"/>
              <a:ea typeface="Times New Roman"/>
              <a:cs typeface="Times New Roman"/>
              <a:sym typeface="Times New Roman"/>
            </a:endParaRPr>
          </a:p>
          <a:p>
            <a:pPr indent="0" lvl="0" marL="0" marR="5080" rtl="0" algn="l">
              <a:lnSpc>
                <a:spcPct val="100000"/>
              </a:lnSpc>
              <a:spcBef>
                <a:spcPts val="1000"/>
              </a:spcBef>
              <a:spcAft>
                <a:spcPts val="0"/>
              </a:spcAft>
              <a:buClr>
                <a:srgbClr val="202020"/>
              </a:buClr>
              <a:buSzPts val="2000"/>
              <a:buNone/>
            </a:pPr>
            <a:r>
              <a:rPr lang="en-US" sz="2000">
                <a:solidFill>
                  <a:srgbClr val="202020"/>
                </a:solidFill>
                <a:latin typeface="Times New Roman"/>
                <a:ea typeface="Times New Roman"/>
                <a:cs typeface="Times New Roman"/>
                <a:sym typeface="Times New Roman"/>
              </a:rPr>
              <a:t>The difference in the TF-IDF method is that each cell doesn’t indicate the term frequency, but contains  a weight value that signifies how important a word is for an individual text message or document</a:t>
            </a:r>
            <a:endParaRPr/>
          </a:p>
          <a:p>
            <a:pPr indent="0" lvl="0" marL="0" marR="5080" rtl="0" algn="l">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22" name="Google Shape;222;p12"/>
          <p:cNvPicPr preferRelativeResize="0"/>
          <p:nvPr/>
        </p:nvPicPr>
        <p:blipFill rotWithShape="1">
          <a:blip r:embed="rId3">
            <a:alphaModFix/>
          </a:blip>
          <a:srcRect b="0" l="0" r="0" t="0"/>
          <a:stretch/>
        </p:blipFill>
        <p:spPr>
          <a:xfrm>
            <a:off x="527812" y="3708400"/>
            <a:ext cx="5862828" cy="2176272"/>
          </a:xfrm>
          <a:prstGeom prst="rect">
            <a:avLst/>
          </a:prstGeom>
          <a:noFill/>
          <a:ln>
            <a:noFill/>
          </a:ln>
        </p:spPr>
      </p:pic>
      <p:pic>
        <p:nvPicPr>
          <p:cNvPr id="223" name="Google Shape;223;p12"/>
          <p:cNvPicPr preferRelativeResize="0"/>
          <p:nvPr/>
        </p:nvPicPr>
        <p:blipFill rotWithShape="1">
          <a:blip r:embed="rId4">
            <a:alphaModFix/>
          </a:blip>
          <a:srcRect b="0" l="0" r="0" t="0"/>
          <a:stretch/>
        </p:blipFill>
        <p:spPr>
          <a:xfrm>
            <a:off x="6553200" y="3708400"/>
            <a:ext cx="5085588" cy="2309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Training</a:t>
            </a:r>
            <a:endParaRPr b="1" sz="4000">
              <a:solidFill>
                <a:srgbClr val="C00000"/>
              </a:solidFill>
              <a:latin typeface="Calibri"/>
              <a:ea typeface="Calibri"/>
              <a:cs typeface="Calibri"/>
              <a:sym typeface="Calibri"/>
            </a:endParaRPr>
          </a:p>
        </p:txBody>
      </p:sp>
      <p:sp>
        <p:nvSpPr>
          <p:cNvPr id="229" name="Google Shape;22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2700" lvl="0" marL="12700" rtl="0" algn="l">
              <a:lnSpc>
                <a:spcPct val="10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Model Used</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Logistic Regression with Grid Search CV</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Decision Tree Classifier</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XG Boost Classifier</a:t>
            </a:r>
            <a:endParaRPr sz="2000">
              <a:latin typeface="Times New Roman"/>
              <a:ea typeface="Times New Roman"/>
              <a:cs typeface="Times New Roman"/>
              <a:sym typeface="Times New Roman"/>
            </a:endParaRPr>
          </a:p>
          <a:p>
            <a:pPr indent="-101600" lvl="0" marL="228600" rtl="0" algn="l">
              <a:lnSpc>
                <a:spcPct val="100000"/>
              </a:lnSpc>
              <a:spcBef>
                <a:spcPts val="1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KNN Classifier</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SVM Classifier</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30" name="Google Shape;230;p13"/>
          <p:cNvPicPr preferRelativeResize="0"/>
          <p:nvPr/>
        </p:nvPicPr>
        <p:blipFill rotWithShape="1">
          <a:blip r:embed="rId3">
            <a:alphaModFix/>
          </a:blip>
          <a:srcRect b="0" l="0" r="0" t="0"/>
          <a:stretch/>
        </p:blipFill>
        <p:spPr>
          <a:xfrm>
            <a:off x="7010400" y="2743199"/>
            <a:ext cx="4572000" cy="3730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Performance metrics of classification models</a:t>
            </a:r>
            <a:endParaRPr b="1" sz="4000">
              <a:solidFill>
                <a:srgbClr val="C00000"/>
              </a:solidFill>
              <a:latin typeface="Calibri"/>
              <a:ea typeface="Calibri"/>
              <a:cs typeface="Calibri"/>
              <a:sym typeface="Calibri"/>
            </a:endParaRPr>
          </a:p>
        </p:txBody>
      </p:sp>
      <p:pic>
        <p:nvPicPr>
          <p:cNvPr id="236" name="Google Shape;236;p14"/>
          <p:cNvPicPr preferRelativeResize="0"/>
          <p:nvPr>
            <p:ph idx="1" type="body"/>
          </p:nvPr>
        </p:nvPicPr>
        <p:blipFill rotWithShape="1">
          <a:blip r:embed="rId3">
            <a:alphaModFix/>
          </a:blip>
          <a:srcRect b="0" l="0" r="0" t="0"/>
          <a:stretch/>
        </p:blipFill>
        <p:spPr>
          <a:xfrm>
            <a:off x="838200" y="1591945"/>
            <a:ext cx="5465804" cy="4351338"/>
          </a:xfrm>
          <a:prstGeom prst="rect">
            <a:avLst/>
          </a:prstGeom>
          <a:noFill/>
          <a:ln>
            <a:noFill/>
          </a:ln>
        </p:spPr>
      </p:pic>
      <p:pic>
        <p:nvPicPr>
          <p:cNvPr id="237" name="Google Shape;237;p14"/>
          <p:cNvPicPr preferRelativeResize="0"/>
          <p:nvPr/>
        </p:nvPicPr>
        <p:blipFill rotWithShape="1">
          <a:blip r:embed="rId4">
            <a:alphaModFix/>
          </a:blip>
          <a:srcRect b="0" l="0" r="0" t="0"/>
          <a:stretch/>
        </p:blipFill>
        <p:spPr>
          <a:xfrm>
            <a:off x="7802880" y="1478280"/>
            <a:ext cx="3605783" cy="2987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Precision Accuracy And Recall</a:t>
            </a:r>
            <a:endParaRPr/>
          </a:p>
        </p:txBody>
      </p:sp>
      <p:sp>
        <p:nvSpPr>
          <p:cNvPr id="243" name="Google Shape;243;p15"/>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42C85"/>
              </a:buClr>
              <a:buSzPts val="2000"/>
              <a:buNone/>
            </a:pPr>
            <a:r>
              <a:rPr b="1" lang="en-US" sz="2000">
                <a:solidFill>
                  <a:srgbClr val="042C85"/>
                </a:solidFill>
                <a:latin typeface="Times New Roman"/>
                <a:ea typeface="Times New Roman"/>
                <a:cs typeface="Times New Roman"/>
                <a:sym typeface="Times New Roman"/>
              </a:rPr>
              <a:t>Precision</a:t>
            </a:r>
            <a:endParaRPr sz="2000">
              <a:latin typeface="Times New Roman"/>
              <a:ea typeface="Times New Roman"/>
              <a:cs typeface="Times New Roman"/>
              <a:sym typeface="Times New Roman"/>
            </a:endParaRPr>
          </a:p>
          <a:p>
            <a:pPr indent="0" lvl="0" marL="0" rtl="0" algn="l">
              <a:lnSpc>
                <a:spcPct val="100000"/>
              </a:lnSpc>
              <a:spcBef>
                <a:spcPts val="50"/>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Precision is the proportion of correct predictions among all predictions of a certain class. In other words, it is the</a:t>
            </a:r>
            <a:endParaRPr sz="2000">
              <a:latin typeface="Times New Roman"/>
              <a:ea typeface="Times New Roman"/>
              <a:cs typeface="Times New Roman"/>
              <a:sym typeface="Times New Roman"/>
            </a:endParaRPr>
          </a:p>
          <a:p>
            <a:pPr indent="0" lvl="0" marL="0" rtl="0" algn="l">
              <a:lnSpc>
                <a:spcPct val="100000"/>
              </a:lnSpc>
              <a:spcBef>
                <a:spcPts val="50"/>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proportion of true positives among all positive predictions.</a:t>
            </a:r>
            <a:endParaRPr/>
          </a:p>
          <a:p>
            <a:pPr indent="0" lvl="0" marL="0" rtl="0" algn="l">
              <a:lnSpc>
                <a:spcPct val="100000"/>
              </a:lnSpc>
              <a:spcBef>
                <a:spcPts val="5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100000"/>
              </a:lnSpc>
              <a:spcBef>
                <a:spcPts val="550"/>
              </a:spcBef>
              <a:spcAft>
                <a:spcPts val="0"/>
              </a:spcAft>
              <a:buClr>
                <a:schemeClr val="dk1"/>
              </a:buClr>
              <a:buSzPts val="2000"/>
              <a:buNone/>
            </a:pPr>
            <a:r>
              <a:t/>
            </a:r>
            <a:endParaRPr b="1" sz="2000">
              <a:solidFill>
                <a:srgbClr val="042C85"/>
              </a:solidFill>
              <a:latin typeface="Times New Roman"/>
              <a:ea typeface="Times New Roman"/>
              <a:cs typeface="Times New Roman"/>
              <a:sym typeface="Times New Roman"/>
            </a:endParaRPr>
          </a:p>
          <a:p>
            <a:pPr indent="0" lvl="0" marL="0" rtl="0" algn="l">
              <a:lnSpc>
                <a:spcPct val="100000"/>
              </a:lnSpc>
              <a:spcBef>
                <a:spcPts val="550"/>
              </a:spcBef>
              <a:spcAft>
                <a:spcPts val="0"/>
              </a:spcAft>
              <a:buClr>
                <a:srgbClr val="042C85"/>
              </a:buClr>
              <a:buSzPts val="2000"/>
              <a:buNone/>
            </a:pPr>
            <a:r>
              <a:rPr b="1" lang="en-US" sz="2000">
                <a:solidFill>
                  <a:srgbClr val="042C85"/>
                </a:solidFill>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p>
            <a:pPr indent="0" lvl="0" marL="0" rtl="0" algn="l">
              <a:lnSpc>
                <a:spcPct val="100000"/>
              </a:lnSpc>
              <a:spcBef>
                <a:spcPts val="254"/>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Accuracy is the proportion of examples that were correctly classified. More precisely, it is sum of the number of</a:t>
            </a:r>
            <a:endParaRPr sz="2000">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True positives and true negatives, divided by the number of examples in the dataset.</a:t>
            </a:r>
            <a:endParaRPr/>
          </a:p>
          <a:p>
            <a:pPr indent="0" lvl="0" marL="0" rtl="0" algn="l">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244" name="Google Shape;244;p15"/>
          <p:cNvPicPr preferRelativeResize="0"/>
          <p:nvPr/>
        </p:nvPicPr>
        <p:blipFill rotWithShape="1">
          <a:blip r:embed="rId3">
            <a:alphaModFix/>
          </a:blip>
          <a:srcRect b="0" l="0" r="0" t="0"/>
          <a:stretch/>
        </p:blipFill>
        <p:spPr>
          <a:xfrm>
            <a:off x="3962399" y="3373120"/>
            <a:ext cx="2722881" cy="675132"/>
          </a:xfrm>
          <a:prstGeom prst="rect">
            <a:avLst/>
          </a:prstGeom>
          <a:noFill/>
          <a:ln>
            <a:noFill/>
          </a:ln>
        </p:spPr>
      </p:pic>
      <p:pic>
        <p:nvPicPr>
          <p:cNvPr id="245" name="Google Shape;245;p15"/>
          <p:cNvPicPr preferRelativeResize="0"/>
          <p:nvPr/>
        </p:nvPicPr>
        <p:blipFill rotWithShape="1">
          <a:blip r:embed="rId4">
            <a:alphaModFix/>
          </a:blip>
          <a:srcRect b="0" l="0" r="0" t="0"/>
          <a:stretch/>
        </p:blipFill>
        <p:spPr>
          <a:xfrm>
            <a:off x="2722880" y="5591749"/>
            <a:ext cx="5201920" cy="6751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Precision Accuracy And Recall</a:t>
            </a:r>
            <a:endParaRPr/>
          </a:p>
        </p:txBody>
      </p:sp>
      <p:sp>
        <p:nvSpPr>
          <p:cNvPr id="251" name="Google Shape;25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42C85"/>
              </a:buClr>
              <a:buSzPts val="2400"/>
              <a:buNone/>
            </a:pPr>
            <a:r>
              <a:rPr b="1" lang="en-US" sz="2400">
                <a:solidFill>
                  <a:srgbClr val="042C85"/>
                </a:solidFill>
                <a:latin typeface="Times New Roman"/>
                <a:ea typeface="Times New Roman"/>
                <a:cs typeface="Times New Roman"/>
                <a:sym typeface="Times New Roman"/>
              </a:rPr>
              <a:t>Recall</a:t>
            </a:r>
            <a:endParaRPr sz="2400">
              <a:latin typeface="Times New Roman"/>
              <a:ea typeface="Times New Roman"/>
              <a:cs typeface="Times New Roman"/>
              <a:sym typeface="Times New Roman"/>
            </a:endParaRPr>
          </a:p>
          <a:p>
            <a:pPr indent="0" lvl="0" marL="0" marR="5080" rtl="0" algn="l">
              <a:lnSpc>
                <a:spcPct val="100000"/>
              </a:lnSpc>
              <a:spcBef>
                <a:spcPts val="1395"/>
              </a:spcBef>
              <a:spcAft>
                <a:spcPts val="0"/>
              </a:spcAft>
              <a:buClr>
                <a:srgbClr val="292929"/>
              </a:buClr>
              <a:buSzPts val="2400"/>
              <a:buNone/>
            </a:pPr>
            <a:r>
              <a:rPr lang="en-US" sz="2400">
                <a:solidFill>
                  <a:srgbClr val="292929"/>
                </a:solidFill>
                <a:latin typeface="Calibri"/>
                <a:ea typeface="Calibri"/>
                <a:cs typeface="Calibri"/>
                <a:sym typeface="Calibri"/>
              </a:rPr>
              <a:t>Recall is the proportion of examples of a certain class that have been predicted by the model as belonging to  that class. In other words, it is the proportion of true positives among all true examples.</a:t>
            </a:r>
            <a:endParaRPr/>
          </a:p>
          <a:p>
            <a:pPr indent="0" lvl="0" marL="0" marR="5080" rtl="0" algn="l">
              <a:lnSpc>
                <a:spcPct val="100000"/>
              </a:lnSpc>
              <a:spcBef>
                <a:spcPts val="1395"/>
              </a:spcBef>
              <a:spcAft>
                <a:spcPts val="0"/>
              </a:spcAft>
              <a:buClr>
                <a:schemeClr val="dk1"/>
              </a:buClr>
              <a:buSzPts val="2400"/>
              <a:buNone/>
            </a:pPr>
            <a:r>
              <a:t/>
            </a:r>
            <a:endParaRPr sz="2400">
              <a:latin typeface="Calibri"/>
              <a:ea typeface="Calibri"/>
              <a:cs typeface="Calibri"/>
              <a:sym typeface="Calibri"/>
            </a:endParaRPr>
          </a:p>
        </p:txBody>
      </p:sp>
      <p:pic>
        <p:nvPicPr>
          <p:cNvPr id="252" name="Google Shape;252;p16"/>
          <p:cNvPicPr preferRelativeResize="0"/>
          <p:nvPr/>
        </p:nvPicPr>
        <p:blipFill rotWithShape="1">
          <a:blip r:embed="rId3">
            <a:alphaModFix/>
          </a:blip>
          <a:srcRect b="0" l="0" r="0" t="0"/>
          <a:stretch/>
        </p:blipFill>
        <p:spPr>
          <a:xfrm>
            <a:off x="1996440" y="3662966"/>
            <a:ext cx="2752344" cy="676656"/>
          </a:xfrm>
          <a:prstGeom prst="rect">
            <a:avLst/>
          </a:prstGeom>
          <a:noFill/>
          <a:ln>
            <a:noFill/>
          </a:ln>
        </p:spPr>
      </p:pic>
      <p:pic>
        <p:nvPicPr>
          <p:cNvPr id="253" name="Google Shape;253;p16"/>
          <p:cNvPicPr preferRelativeResize="0"/>
          <p:nvPr/>
        </p:nvPicPr>
        <p:blipFill rotWithShape="1">
          <a:blip r:embed="rId4">
            <a:alphaModFix/>
          </a:blip>
          <a:srcRect b="0" l="0" r="0" t="0"/>
          <a:stretch/>
        </p:blipFill>
        <p:spPr>
          <a:xfrm>
            <a:off x="7005320" y="3244723"/>
            <a:ext cx="4572000" cy="3248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838200" y="365125"/>
            <a:ext cx="10515600" cy="1036955"/>
          </a:xfrm>
          <a:prstGeom prst="rect">
            <a:avLst/>
          </a:prstGeom>
          <a:noFill/>
          <a:ln>
            <a:noFill/>
          </a:ln>
        </p:spPr>
        <p:txBody>
          <a:bodyPr anchorCtr="0" anchor="ctr" bIns="45700" lIns="91425" spcFirstLastPara="1" rIns="91425" wrap="square" tIns="45700">
            <a:noAutofit/>
          </a:bodyPr>
          <a:lstStyle/>
          <a:p>
            <a:pPr indent="0" lvl="0" marL="12700" rtl="0" algn="l">
              <a:lnSpc>
                <a:spcPct val="10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Confusion Matrix (count vector)</a:t>
            </a:r>
            <a:br>
              <a:rPr lang="en-US" sz="2800"/>
            </a:br>
            <a:r>
              <a:rPr b="0" lang="en-US" sz="1600">
                <a:solidFill>
                  <a:srgbClr val="000000"/>
                </a:solidFill>
                <a:latin typeface="Times New Roman"/>
                <a:ea typeface="Times New Roman"/>
                <a:cs typeface="Times New Roman"/>
                <a:sym typeface="Times New Roman"/>
              </a:rPr>
              <a:t>A </a:t>
            </a:r>
            <a:r>
              <a:rPr b="0" lang="en-US" sz="1600">
                <a:solidFill>
                  <a:srgbClr val="000000"/>
                </a:solidFill>
                <a:latin typeface="Arial"/>
                <a:ea typeface="Arial"/>
                <a:cs typeface="Arial"/>
                <a:sym typeface="Arial"/>
              </a:rPr>
              <a:t>Confusion matrix </a:t>
            </a:r>
            <a:r>
              <a:rPr b="0" lang="en-US" sz="1600">
                <a:solidFill>
                  <a:srgbClr val="000000"/>
                </a:solidFill>
                <a:latin typeface="Times New Roman"/>
                <a:ea typeface="Times New Roman"/>
                <a:cs typeface="Times New Roman"/>
                <a:sym typeface="Times New Roman"/>
              </a:rPr>
              <a:t>is an N x N matrix </a:t>
            </a:r>
            <a:r>
              <a:rPr b="0" lang="en-US" sz="1600">
                <a:solidFill>
                  <a:srgbClr val="000000"/>
                </a:solidFill>
                <a:latin typeface="Arial"/>
                <a:ea typeface="Arial"/>
                <a:cs typeface="Arial"/>
                <a:sym typeface="Arial"/>
              </a:rPr>
              <a:t>used for </a:t>
            </a:r>
            <a:r>
              <a:rPr b="0" lang="en-US" sz="1600">
                <a:solidFill>
                  <a:srgbClr val="000000"/>
                </a:solidFill>
                <a:latin typeface="Times New Roman"/>
                <a:ea typeface="Times New Roman"/>
                <a:cs typeface="Times New Roman"/>
                <a:sym typeface="Times New Roman"/>
              </a:rPr>
              <a:t>evaluating the performance of a classification model, where N is the number of target  classes</a:t>
            </a:r>
            <a:endParaRPr sz="1600"/>
          </a:p>
        </p:txBody>
      </p:sp>
      <p:pic>
        <p:nvPicPr>
          <p:cNvPr id="259" name="Google Shape;259;p17"/>
          <p:cNvPicPr preferRelativeResize="0"/>
          <p:nvPr>
            <p:ph idx="1" type="body"/>
          </p:nvPr>
        </p:nvPicPr>
        <p:blipFill rotWithShape="1">
          <a:blip r:embed="rId3">
            <a:alphaModFix/>
          </a:blip>
          <a:srcRect b="0" l="0" r="0" t="0"/>
          <a:stretch/>
        </p:blipFill>
        <p:spPr>
          <a:xfrm>
            <a:off x="547687" y="1754664"/>
            <a:ext cx="4086225" cy="2419350"/>
          </a:xfrm>
          <a:prstGeom prst="rect">
            <a:avLst/>
          </a:prstGeom>
          <a:noFill/>
          <a:ln>
            <a:noFill/>
          </a:ln>
        </p:spPr>
      </p:pic>
      <p:pic>
        <p:nvPicPr>
          <p:cNvPr id="260" name="Google Shape;260;p17"/>
          <p:cNvPicPr preferRelativeResize="0"/>
          <p:nvPr/>
        </p:nvPicPr>
        <p:blipFill rotWithShape="1">
          <a:blip r:embed="rId4">
            <a:alphaModFix/>
          </a:blip>
          <a:srcRect b="0" l="0" r="0" t="0"/>
          <a:stretch/>
        </p:blipFill>
        <p:spPr>
          <a:xfrm>
            <a:off x="4706112" y="1754664"/>
            <a:ext cx="3759708" cy="2632126"/>
          </a:xfrm>
          <a:prstGeom prst="rect">
            <a:avLst/>
          </a:prstGeom>
          <a:noFill/>
          <a:ln>
            <a:noFill/>
          </a:ln>
        </p:spPr>
      </p:pic>
      <p:pic>
        <p:nvPicPr>
          <p:cNvPr id="261" name="Google Shape;261;p17"/>
          <p:cNvPicPr preferRelativeResize="0"/>
          <p:nvPr/>
        </p:nvPicPr>
        <p:blipFill rotWithShape="1">
          <a:blip r:embed="rId5">
            <a:alphaModFix/>
          </a:blip>
          <a:srcRect b="0" l="0" r="0" t="0"/>
          <a:stretch/>
        </p:blipFill>
        <p:spPr>
          <a:xfrm>
            <a:off x="8538020" y="1754664"/>
            <a:ext cx="3529583" cy="2537460"/>
          </a:xfrm>
          <a:prstGeom prst="rect">
            <a:avLst/>
          </a:prstGeom>
          <a:noFill/>
          <a:ln>
            <a:noFill/>
          </a:ln>
        </p:spPr>
      </p:pic>
      <p:pic>
        <p:nvPicPr>
          <p:cNvPr id="262" name="Google Shape;262;p17"/>
          <p:cNvPicPr preferRelativeResize="0"/>
          <p:nvPr/>
        </p:nvPicPr>
        <p:blipFill rotWithShape="1">
          <a:blip r:embed="rId6">
            <a:alphaModFix/>
          </a:blip>
          <a:srcRect b="0" l="0" r="0" t="0"/>
          <a:stretch/>
        </p:blipFill>
        <p:spPr>
          <a:xfrm>
            <a:off x="547687" y="4292124"/>
            <a:ext cx="4297680" cy="2547366"/>
          </a:xfrm>
          <a:prstGeom prst="rect">
            <a:avLst/>
          </a:prstGeom>
          <a:noFill/>
          <a:ln>
            <a:noFill/>
          </a:ln>
        </p:spPr>
      </p:pic>
      <p:pic>
        <p:nvPicPr>
          <p:cNvPr id="263" name="Google Shape;263;p17"/>
          <p:cNvPicPr preferRelativeResize="0"/>
          <p:nvPr/>
        </p:nvPicPr>
        <p:blipFill rotWithShape="1">
          <a:blip r:embed="rId7">
            <a:alphaModFix/>
          </a:blip>
          <a:srcRect b="0" l="0" r="0" t="0"/>
          <a:stretch/>
        </p:blipFill>
        <p:spPr>
          <a:xfrm>
            <a:off x="4822317" y="4275360"/>
            <a:ext cx="3970020" cy="2554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ph type="title"/>
          </p:nvPr>
        </p:nvSpPr>
        <p:spPr>
          <a:xfrm>
            <a:off x="294322" y="365125"/>
            <a:ext cx="11059478" cy="904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Confusion Matrix (TF-IDF Vector)</a:t>
            </a:r>
            <a:endParaRPr b="1" sz="4000">
              <a:solidFill>
                <a:srgbClr val="C00000"/>
              </a:solidFill>
              <a:latin typeface="Calibri"/>
              <a:ea typeface="Calibri"/>
              <a:cs typeface="Calibri"/>
              <a:sym typeface="Calibri"/>
            </a:endParaRPr>
          </a:p>
        </p:txBody>
      </p:sp>
      <p:pic>
        <p:nvPicPr>
          <p:cNvPr id="269" name="Google Shape;269;p18"/>
          <p:cNvPicPr preferRelativeResize="0"/>
          <p:nvPr>
            <p:ph idx="1" type="body"/>
          </p:nvPr>
        </p:nvPicPr>
        <p:blipFill rotWithShape="1">
          <a:blip r:embed="rId3">
            <a:alphaModFix/>
          </a:blip>
          <a:srcRect b="0" l="0" r="0" t="0"/>
          <a:stretch/>
        </p:blipFill>
        <p:spPr>
          <a:xfrm>
            <a:off x="294323" y="1446054"/>
            <a:ext cx="4308158" cy="2963386"/>
          </a:xfrm>
          <a:prstGeom prst="rect">
            <a:avLst/>
          </a:prstGeom>
          <a:noFill/>
          <a:ln>
            <a:noFill/>
          </a:ln>
        </p:spPr>
      </p:pic>
      <p:pic>
        <p:nvPicPr>
          <p:cNvPr id="270" name="Google Shape;270;p18"/>
          <p:cNvPicPr preferRelativeResize="0"/>
          <p:nvPr/>
        </p:nvPicPr>
        <p:blipFill rotWithShape="1">
          <a:blip r:embed="rId4">
            <a:alphaModFix/>
          </a:blip>
          <a:srcRect b="0" l="0" r="0" t="0"/>
          <a:stretch/>
        </p:blipFill>
        <p:spPr>
          <a:xfrm>
            <a:off x="4795436" y="1446054"/>
            <a:ext cx="3848099" cy="2723388"/>
          </a:xfrm>
          <a:prstGeom prst="rect">
            <a:avLst/>
          </a:prstGeom>
          <a:noFill/>
          <a:ln>
            <a:noFill/>
          </a:ln>
        </p:spPr>
      </p:pic>
      <p:grpSp>
        <p:nvGrpSpPr>
          <p:cNvPr id="271" name="Google Shape;271;p18"/>
          <p:cNvGrpSpPr/>
          <p:nvPr/>
        </p:nvGrpSpPr>
        <p:grpSpPr>
          <a:xfrm>
            <a:off x="8936546" y="731520"/>
            <a:ext cx="3315396" cy="3282254"/>
            <a:chOff x="8670863" y="152400"/>
            <a:chExt cx="3315396" cy="3292276"/>
          </a:xfrm>
        </p:grpSpPr>
        <p:pic>
          <p:nvPicPr>
            <p:cNvPr id="272" name="Google Shape;272;p18"/>
            <p:cNvPicPr preferRelativeResize="0"/>
            <p:nvPr/>
          </p:nvPicPr>
          <p:blipFill rotWithShape="1">
            <a:blip r:embed="rId5">
              <a:alphaModFix/>
            </a:blip>
            <a:srcRect b="0" l="0" r="0" t="0"/>
            <a:stretch/>
          </p:blipFill>
          <p:spPr>
            <a:xfrm>
              <a:off x="8670863" y="869116"/>
              <a:ext cx="2961131" cy="2575560"/>
            </a:xfrm>
            <a:prstGeom prst="rect">
              <a:avLst/>
            </a:prstGeom>
            <a:noFill/>
            <a:ln>
              <a:noFill/>
            </a:ln>
          </p:spPr>
        </p:pic>
        <p:pic>
          <p:nvPicPr>
            <p:cNvPr id="273" name="Google Shape;273;p18"/>
            <p:cNvPicPr preferRelativeResize="0"/>
            <p:nvPr/>
          </p:nvPicPr>
          <p:blipFill rotWithShape="1">
            <a:blip r:embed="rId6">
              <a:alphaModFix/>
            </a:blip>
            <a:srcRect b="0" l="0" r="0" t="0"/>
            <a:stretch/>
          </p:blipFill>
          <p:spPr>
            <a:xfrm>
              <a:off x="11178539" y="152400"/>
              <a:ext cx="807720" cy="807720"/>
            </a:xfrm>
            <a:prstGeom prst="rect">
              <a:avLst/>
            </a:prstGeom>
            <a:noFill/>
            <a:ln>
              <a:noFill/>
            </a:ln>
          </p:spPr>
        </p:pic>
      </p:grpSp>
      <p:pic>
        <p:nvPicPr>
          <p:cNvPr id="274" name="Google Shape;274;p18"/>
          <p:cNvPicPr preferRelativeResize="0"/>
          <p:nvPr/>
        </p:nvPicPr>
        <p:blipFill rotWithShape="1">
          <a:blip r:embed="rId7">
            <a:alphaModFix/>
          </a:blip>
          <a:srcRect b="0" l="0" r="0" t="0"/>
          <a:stretch/>
        </p:blipFill>
        <p:spPr>
          <a:xfrm>
            <a:off x="21695" y="3925823"/>
            <a:ext cx="4226204" cy="2602991"/>
          </a:xfrm>
          <a:prstGeom prst="rect">
            <a:avLst/>
          </a:prstGeom>
          <a:noFill/>
          <a:ln>
            <a:noFill/>
          </a:ln>
        </p:spPr>
      </p:pic>
      <p:pic>
        <p:nvPicPr>
          <p:cNvPr id="275" name="Google Shape;275;p18"/>
          <p:cNvPicPr preferRelativeResize="0"/>
          <p:nvPr/>
        </p:nvPicPr>
        <p:blipFill rotWithShape="1">
          <a:blip r:embed="rId8">
            <a:alphaModFix/>
          </a:blip>
          <a:srcRect b="0" l="0" r="0" t="0"/>
          <a:stretch/>
        </p:blipFill>
        <p:spPr>
          <a:xfrm>
            <a:off x="4602481" y="3925823"/>
            <a:ext cx="4042392"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9"/>
          <p:cNvPicPr preferRelativeResize="0"/>
          <p:nvPr/>
        </p:nvPicPr>
        <p:blipFill rotWithShape="1">
          <a:blip r:embed="rId3">
            <a:alphaModFix/>
          </a:blip>
          <a:srcRect b="0" l="0" r="0" t="0"/>
          <a:stretch/>
        </p:blipFill>
        <p:spPr>
          <a:xfrm>
            <a:off x="213360" y="120014"/>
            <a:ext cx="11765280" cy="66179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POINTS FOR DISCUSSION</a:t>
            </a:r>
            <a:endParaRPr b="1" sz="4000">
              <a:solidFill>
                <a:srgbClr val="C00000"/>
              </a:solidFill>
              <a:latin typeface="Calibri"/>
              <a:ea typeface="Calibri"/>
              <a:cs typeface="Calibri"/>
              <a:sym typeface="Calibri"/>
            </a:endParaRPr>
          </a:p>
        </p:txBody>
      </p:sp>
      <p:sp>
        <p:nvSpPr>
          <p:cNvPr id="151" name="Google Shape;15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355600" rtl="0" algn="l">
              <a:lnSpc>
                <a:spcPct val="100000"/>
              </a:lnSpc>
              <a:spcBef>
                <a:spcPts val="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Data Summary</a:t>
            </a:r>
            <a:endParaRPr sz="2800">
              <a:latin typeface="Times New Roman"/>
              <a:ea typeface="Times New Roman"/>
              <a:cs typeface="Times New Roman"/>
              <a:sym typeface="Times New Roman"/>
            </a:endParaRPr>
          </a:p>
          <a:p>
            <a:pPr indent="-342900" lvl="0" marL="355600" rtl="0" algn="l">
              <a:lnSpc>
                <a:spcPct val="100000"/>
              </a:lnSpc>
              <a:spcBef>
                <a:spcPts val="11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Importing libraries</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Text-Preprocessing</a:t>
            </a:r>
            <a:endParaRPr sz="28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EDA</a:t>
            </a:r>
            <a:endParaRPr sz="2800">
              <a:latin typeface="Times New Roman"/>
              <a:ea typeface="Times New Roman"/>
              <a:cs typeface="Times New Roman"/>
              <a:sym typeface="Times New Roman"/>
            </a:endParaRPr>
          </a:p>
          <a:p>
            <a:pPr indent="-342900" lvl="0" marL="355600" rtl="0" algn="l">
              <a:lnSpc>
                <a:spcPct val="100000"/>
              </a:lnSpc>
              <a:spcBef>
                <a:spcPts val="10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Model preprocessing (CV &amp; TF/IFD)</a:t>
            </a:r>
            <a:endParaRPr sz="2800">
              <a:latin typeface="Times New Roman"/>
              <a:ea typeface="Times New Roman"/>
              <a:cs typeface="Times New Roman"/>
              <a:sym typeface="Times New Roman"/>
            </a:endParaRPr>
          </a:p>
          <a:p>
            <a:pPr indent="-342900" lvl="0" marL="355600" rtl="0" algn="l">
              <a:lnSpc>
                <a:spcPct val="100000"/>
              </a:lnSpc>
              <a:spcBef>
                <a:spcPts val="11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Model Training</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Confusion matrix and performance metrics</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Conclusion</a:t>
            </a:r>
            <a:endParaRPr/>
          </a:p>
          <a:p>
            <a:pPr indent="-342900" lvl="0" marL="355600" rtl="0" algn="l">
              <a:lnSpc>
                <a:spcPct val="100000"/>
              </a:lnSpc>
              <a:spcBef>
                <a:spcPts val="100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Challenges</a:t>
            </a:r>
            <a:endParaRPr sz="2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152" name="Google Shape;152;p2"/>
          <p:cNvPicPr preferRelativeResize="0"/>
          <p:nvPr/>
        </p:nvPicPr>
        <p:blipFill rotWithShape="1">
          <a:blip r:embed="rId3">
            <a:alphaModFix/>
          </a:blip>
          <a:srcRect b="0" l="0" r="0" t="0"/>
          <a:stretch/>
        </p:blipFill>
        <p:spPr>
          <a:xfrm>
            <a:off x="7528560" y="1825625"/>
            <a:ext cx="4282440" cy="3609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0"/>
          <p:cNvPicPr preferRelativeResize="0"/>
          <p:nvPr/>
        </p:nvPicPr>
        <p:blipFill rotWithShape="1">
          <a:blip r:embed="rId3">
            <a:alphaModFix/>
          </a:blip>
          <a:srcRect b="0" l="0" r="0" t="0"/>
          <a:stretch/>
        </p:blipFill>
        <p:spPr>
          <a:xfrm>
            <a:off x="132080" y="74294"/>
            <a:ext cx="11805920" cy="66408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1"/>
          <p:cNvSpPr txBox="1"/>
          <p:nvPr>
            <p:ph type="title"/>
          </p:nvPr>
        </p:nvSpPr>
        <p:spPr>
          <a:xfrm>
            <a:off x="228091" y="203073"/>
            <a:ext cx="8394065"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4000">
                <a:solidFill>
                  <a:srgbClr val="C00000"/>
                </a:solidFill>
                <a:latin typeface="Calibri"/>
                <a:ea typeface="Calibri"/>
                <a:cs typeface="Calibri"/>
                <a:sym typeface="Calibri"/>
              </a:rPr>
              <a:t>Conclusion</a:t>
            </a:r>
            <a:endParaRPr sz="4000">
              <a:solidFill>
                <a:srgbClr val="C00000"/>
              </a:solidFill>
              <a:latin typeface="Calibri"/>
              <a:ea typeface="Calibri"/>
              <a:cs typeface="Calibri"/>
              <a:sym typeface="Calibri"/>
            </a:endParaRPr>
          </a:p>
        </p:txBody>
      </p:sp>
      <p:sp>
        <p:nvSpPr>
          <p:cNvPr id="291" name="Google Shape;291;p21"/>
          <p:cNvSpPr txBox="1"/>
          <p:nvPr>
            <p:ph idx="1" type="body"/>
          </p:nvPr>
        </p:nvSpPr>
        <p:spPr>
          <a:xfrm>
            <a:off x="228091" y="772160"/>
            <a:ext cx="11366348" cy="2783840"/>
          </a:xfrm>
          <a:prstGeom prst="rect">
            <a:avLst/>
          </a:prstGeom>
          <a:noFill/>
          <a:ln>
            <a:noFill/>
          </a:ln>
        </p:spPr>
        <p:txBody>
          <a:bodyPr anchorCtr="0" anchor="t" bIns="0" lIns="0" spcFirstLastPara="1" rIns="0" wrap="square" tIns="0">
            <a:spAutoFit/>
          </a:bodyPr>
          <a:lstStyle/>
          <a:p>
            <a:pPr indent="0" lvl="0" marL="12065" marR="480059" rtl="0" algn="l">
              <a:lnSpc>
                <a:spcPct val="1038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We applied 5 models namely, Logistic Regression with Grid Search CV, Decision Tree Classifier, XG Boost, KNN, and SVM  Classifier for both Count Vector And TF ID Vectorization techniques.</a:t>
            </a:r>
            <a:endParaRPr b="0" i="0" sz="1600" u="none" cap="none" strike="noStrike">
              <a:solidFill>
                <a:srgbClr val="000000"/>
              </a:solidFill>
              <a:latin typeface="Times New Roman"/>
              <a:ea typeface="Times New Roman"/>
              <a:cs typeface="Times New Roman"/>
              <a:sym typeface="Times New Roman"/>
            </a:endParaRPr>
          </a:p>
          <a:p>
            <a:pPr indent="0" lvl="0" marL="12065" marR="204470" rtl="0" algn="l">
              <a:lnSpc>
                <a:spcPct val="99100"/>
              </a:lnSpc>
              <a:spcBef>
                <a:spcPts val="225"/>
              </a:spcBef>
              <a:spcAft>
                <a:spcPts val="0"/>
              </a:spcAft>
              <a:buNone/>
            </a:pPr>
            <a:r>
              <a:rPr b="0" i="0" lang="en-US" sz="1600" u="none" cap="none" strike="noStrike">
                <a:solidFill>
                  <a:srgbClr val="000000"/>
                </a:solidFill>
                <a:latin typeface="Times New Roman"/>
                <a:ea typeface="Times New Roman"/>
                <a:cs typeface="Times New Roman"/>
                <a:sym typeface="Times New Roman"/>
              </a:rPr>
              <a:t>We conclude that the machine is generating the best results for the Logistic Regression with Grid Search CV (count vectorizer)  model with an Accuracy of 78.28% followed by the Logistic Regression with Grid Search CV (TF/ID vectorizer) model with an  Accuracy of 77.43%.</a:t>
            </a:r>
            <a:endParaRPr b="0" i="0" sz="1600" u="none" cap="none" strike="noStrike">
              <a:solidFill>
                <a:srgbClr val="000000"/>
              </a:solidFill>
              <a:latin typeface="Times New Roman"/>
              <a:ea typeface="Times New Roman"/>
              <a:cs typeface="Times New Roman"/>
              <a:sym typeface="Times New Roman"/>
            </a:endParaRPr>
          </a:p>
          <a:p>
            <a:pPr indent="0" lvl="0" marL="12065" marR="0" rtl="0" algn="l">
              <a:lnSpc>
                <a:spcPct val="11875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Also, we observed that no overfitting is seen for the data, and we can deploy this model.</a:t>
            </a:r>
            <a:endParaRPr b="0" i="0" sz="1600" u="none" cap="none" strike="noStrike">
              <a:solidFill>
                <a:srgbClr val="000000"/>
              </a:solidFill>
              <a:latin typeface="Times New Roman"/>
              <a:ea typeface="Times New Roman"/>
              <a:cs typeface="Times New Roman"/>
              <a:sym typeface="Times New Roman"/>
            </a:endParaRPr>
          </a:p>
          <a:p>
            <a:pPr indent="0" lvl="0" marL="12065" marR="0" rtl="0" algn="l">
              <a:lnSpc>
                <a:spcPct val="119375"/>
              </a:lnSpc>
              <a:spcBef>
                <a:spcPts val="80"/>
              </a:spcBef>
              <a:spcAft>
                <a:spcPts val="0"/>
              </a:spcAft>
              <a:buNone/>
            </a:pPr>
            <a:r>
              <a:rPr b="0" i="0" lang="en-US" sz="1600" u="none" cap="none" strike="noStrike">
                <a:solidFill>
                  <a:srgbClr val="000000"/>
                </a:solidFill>
                <a:latin typeface="Times New Roman"/>
                <a:ea typeface="Times New Roman"/>
                <a:cs typeface="Times New Roman"/>
                <a:sym typeface="Times New Roman"/>
              </a:rPr>
              <a:t>The sentiments of future tweets can be easily predicted using this model.</a:t>
            </a:r>
            <a:endParaRPr b="0" i="0" sz="1600" u="none" cap="none" strike="noStrike">
              <a:solidFill>
                <a:srgbClr val="000000"/>
              </a:solidFill>
              <a:latin typeface="Times New Roman"/>
              <a:ea typeface="Times New Roman"/>
              <a:cs typeface="Times New Roman"/>
              <a:sym typeface="Times New Roman"/>
            </a:endParaRPr>
          </a:p>
          <a:p>
            <a:pPr indent="0" lvl="0" marL="12065" marR="5080" rtl="0" algn="l">
              <a:lnSpc>
                <a:spcPct val="99200"/>
              </a:lnSpc>
              <a:spcBef>
                <a:spcPts val="5"/>
              </a:spcBef>
              <a:spcAft>
                <a:spcPts val="0"/>
              </a:spcAft>
              <a:buNone/>
            </a:pPr>
            <a:r>
              <a:rPr b="0" i="0" lang="en-US" sz="1600" u="none" cap="none" strike="noStrike">
                <a:solidFill>
                  <a:srgbClr val="000000"/>
                </a:solidFill>
                <a:latin typeface="Times New Roman"/>
                <a:ea typeface="Times New Roman"/>
                <a:cs typeface="Times New Roman"/>
                <a:sym typeface="Times New Roman"/>
              </a:rPr>
              <a:t>Even being in the unprecedented situation of CoVid-19, people's positive sentiments outnumbered negative sentiments. However,  negative sentiments also has a significant chunk which various Government agencies, NGOs, etc. can use to help boost the morale  of the people and then in future repeat the analysis and comparing it with the present sentimental analysis to gauge the impact of  the initiatives on the ground.</a:t>
            </a:r>
            <a:endParaRPr/>
          </a:p>
          <a:p>
            <a:pPr indent="0" lvl="0" marL="12065" marR="5080" rtl="0" algn="l">
              <a:lnSpc>
                <a:spcPct val="99200"/>
              </a:lnSpc>
              <a:spcBef>
                <a:spcPts val="5"/>
              </a:spcBef>
              <a:spcAft>
                <a:spcPts val="0"/>
              </a:spcAft>
              <a:buNone/>
            </a:pPr>
            <a:r>
              <a:t/>
            </a:r>
            <a:endParaRPr sz="1600">
              <a:solidFill>
                <a:srgbClr val="000000"/>
              </a:solidFill>
              <a:latin typeface="Times New Roman"/>
              <a:ea typeface="Times New Roman"/>
              <a:cs typeface="Times New Roman"/>
              <a:sym typeface="Times New Roman"/>
            </a:endParaRPr>
          </a:p>
          <a:p>
            <a:pPr indent="0" lvl="0" marL="12065" marR="5080" rtl="0" algn="l">
              <a:lnSpc>
                <a:spcPct val="99200"/>
              </a:lnSpc>
              <a:spcBef>
                <a:spcPts val="5"/>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pic>
        <p:nvPicPr>
          <p:cNvPr id="292" name="Google Shape;292;p21"/>
          <p:cNvPicPr preferRelativeResize="0"/>
          <p:nvPr/>
        </p:nvPicPr>
        <p:blipFill rotWithShape="1">
          <a:blip r:embed="rId3">
            <a:alphaModFix/>
          </a:blip>
          <a:srcRect b="0" l="0" r="0" t="0"/>
          <a:stretch/>
        </p:blipFill>
        <p:spPr>
          <a:xfrm>
            <a:off x="1201674" y="3429000"/>
            <a:ext cx="9788652" cy="28564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228091" y="203073"/>
            <a:ext cx="8394065"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4000">
                <a:solidFill>
                  <a:srgbClr val="C00000"/>
                </a:solidFill>
                <a:latin typeface="Calibri"/>
                <a:ea typeface="Calibri"/>
                <a:cs typeface="Calibri"/>
                <a:sym typeface="Calibri"/>
              </a:rPr>
              <a:t>Challenges Faced</a:t>
            </a:r>
            <a:endParaRPr sz="4000">
              <a:solidFill>
                <a:srgbClr val="C00000"/>
              </a:solidFill>
              <a:latin typeface="Calibri"/>
              <a:ea typeface="Calibri"/>
              <a:cs typeface="Calibri"/>
              <a:sym typeface="Calibri"/>
            </a:endParaRPr>
          </a:p>
        </p:txBody>
      </p:sp>
      <p:sp>
        <p:nvSpPr>
          <p:cNvPr id="298" name="Google Shape;298;p22"/>
          <p:cNvSpPr txBox="1"/>
          <p:nvPr>
            <p:ph idx="1" type="body"/>
          </p:nvPr>
        </p:nvSpPr>
        <p:spPr>
          <a:xfrm>
            <a:off x="228091" y="965200"/>
            <a:ext cx="11366348" cy="1661993"/>
          </a:xfrm>
          <a:prstGeom prst="rect">
            <a:avLst/>
          </a:prstGeom>
          <a:noFill/>
          <a:ln>
            <a:noFill/>
          </a:ln>
        </p:spPr>
        <p:txBody>
          <a:bodyPr anchorCtr="0" anchor="t" bIns="0" lIns="0" spcFirstLastPara="1" rIns="0" wrap="square" tIns="0">
            <a:spAutoFit/>
          </a:bodyPr>
          <a:lstStyle/>
          <a:p>
            <a:pPr indent="-342900" lvl="0" marL="355600" rtl="0" algn="l">
              <a:lnSpc>
                <a:spcPct val="100000"/>
              </a:lnSpc>
              <a:spcBef>
                <a:spcPts val="0"/>
              </a:spcBef>
              <a:spcAft>
                <a:spcPts val="0"/>
              </a:spcAft>
              <a:buClr>
                <a:srgbClr val="4F6128"/>
              </a:buClr>
              <a:buSzPts val="1800"/>
              <a:buFont typeface="Arial"/>
              <a:buChar char="•"/>
            </a:pPr>
            <a:r>
              <a:rPr lang="en-US" sz="1800">
                <a:latin typeface="Times New Roman"/>
                <a:ea typeface="Times New Roman"/>
                <a:cs typeface="Times New Roman"/>
                <a:sym typeface="Times New Roman"/>
              </a:rPr>
              <a:t>Text preprocessing.</a:t>
            </a:r>
            <a:endParaRPr sz="18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rgbClr val="4F6128"/>
              </a:buClr>
              <a:buSzPts val="1800"/>
              <a:buFont typeface="Arial"/>
              <a:buChar char="•"/>
            </a:pPr>
            <a:r>
              <a:rPr lang="en-US" sz="1800">
                <a:latin typeface="Times New Roman"/>
                <a:ea typeface="Times New Roman"/>
                <a:cs typeface="Times New Roman"/>
                <a:sym typeface="Times New Roman"/>
              </a:rPr>
              <a:t>Vectorization.</a:t>
            </a:r>
            <a:endParaRPr sz="1800">
              <a:latin typeface="Times New Roman"/>
              <a:ea typeface="Times New Roman"/>
              <a:cs typeface="Times New Roman"/>
              <a:sym typeface="Times New Roman"/>
            </a:endParaRPr>
          </a:p>
          <a:p>
            <a:pPr indent="-342900" lvl="0" marL="355600" rtl="0" algn="l">
              <a:lnSpc>
                <a:spcPct val="100000"/>
              </a:lnSpc>
              <a:spcBef>
                <a:spcPts val="0"/>
              </a:spcBef>
              <a:spcAft>
                <a:spcPts val="0"/>
              </a:spcAft>
              <a:buClr>
                <a:srgbClr val="4F6128"/>
              </a:buClr>
              <a:buSzPts val="1800"/>
              <a:buFont typeface="Arial"/>
              <a:buChar char="•"/>
            </a:pPr>
            <a:r>
              <a:rPr lang="en-US" sz="1800">
                <a:latin typeface="Times New Roman"/>
                <a:ea typeface="Times New Roman"/>
                <a:cs typeface="Times New Roman"/>
                <a:sym typeface="Times New Roman"/>
              </a:rPr>
              <a:t>Model Training and performance improvement.</a:t>
            </a:r>
            <a:endParaRPr/>
          </a:p>
          <a:p>
            <a:pPr indent="-228600" lvl="0" marL="355600" rtl="0" algn="l">
              <a:lnSpc>
                <a:spcPct val="100000"/>
              </a:lnSpc>
              <a:spcBef>
                <a:spcPts val="0"/>
              </a:spcBef>
              <a:spcAft>
                <a:spcPts val="0"/>
              </a:spcAft>
              <a:buClr>
                <a:srgbClr val="4F6128"/>
              </a:buClr>
              <a:buSzPts val="1800"/>
              <a:buFont typeface="Arial"/>
              <a:buNone/>
            </a:pPr>
            <a:r>
              <a:t/>
            </a:r>
            <a:endParaRPr>
              <a:latin typeface="Times New Roman"/>
              <a:ea typeface="Times New Roman"/>
              <a:cs typeface="Times New Roman"/>
              <a:sym typeface="Times New Roman"/>
            </a:endParaRPr>
          </a:p>
          <a:p>
            <a:pPr indent="-228600" lvl="0" marL="355600" rtl="0" algn="l">
              <a:lnSpc>
                <a:spcPct val="100000"/>
              </a:lnSpc>
              <a:spcBef>
                <a:spcPts val="0"/>
              </a:spcBef>
              <a:spcAft>
                <a:spcPts val="0"/>
              </a:spcAft>
              <a:buClr>
                <a:srgbClr val="4F6128"/>
              </a:buClr>
              <a:buSzPts val="18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99" name="Google Shape;299;p22"/>
          <p:cNvPicPr preferRelativeResize="0"/>
          <p:nvPr/>
        </p:nvPicPr>
        <p:blipFill rotWithShape="1">
          <a:blip r:embed="rId3">
            <a:alphaModFix/>
          </a:blip>
          <a:srcRect b="0" l="0" r="0" t="0"/>
          <a:stretch/>
        </p:blipFill>
        <p:spPr>
          <a:xfrm>
            <a:off x="4050156" y="1940560"/>
            <a:ext cx="4572000" cy="37307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nvSpPr>
        <p:spPr>
          <a:xfrm>
            <a:off x="1755401" y="2819775"/>
            <a:ext cx="8570700" cy="1490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600">
                <a:solidFill>
                  <a:srgbClr val="C63009"/>
                </a:solidFill>
                <a:latin typeface="Arial"/>
                <a:ea typeface="Arial"/>
                <a:cs typeface="Arial"/>
                <a:sym typeface="Arial"/>
              </a:rPr>
              <a:t>THANK YOU </a:t>
            </a:r>
            <a:r>
              <a:rPr lang="en-US" sz="9600">
                <a:solidFill>
                  <a:srgbClr val="C63009"/>
                </a:solidFill>
              </a:rPr>
              <a:t>!</a:t>
            </a:r>
            <a:endParaRPr sz="9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838200" y="365125"/>
            <a:ext cx="10515600" cy="1026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Problem</a:t>
            </a:r>
            <a:r>
              <a:rPr b="1" lang="en-US" sz="4400">
                <a:solidFill>
                  <a:srgbClr val="C00000"/>
                </a:solidFill>
                <a:latin typeface="Calibri"/>
                <a:ea typeface="Calibri"/>
                <a:cs typeface="Calibri"/>
                <a:sym typeface="Calibri"/>
              </a:rPr>
              <a:t> Description</a:t>
            </a:r>
            <a:endParaRPr b="1">
              <a:solidFill>
                <a:srgbClr val="C00000"/>
              </a:solidFill>
              <a:latin typeface="Calibri"/>
              <a:ea typeface="Calibri"/>
              <a:cs typeface="Calibri"/>
              <a:sym typeface="Calibri"/>
            </a:endParaRPr>
          </a:p>
        </p:txBody>
      </p:sp>
      <p:sp>
        <p:nvSpPr>
          <p:cNvPr id="158" name="Google Shape;158;p3"/>
          <p:cNvSpPr txBox="1"/>
          <p:nvPr>
            <p:ph idx="1" type="body"/>
          </p:nvPr>
        </p:nvSpPr>
        <p:spPr>
          <a:xfrm>
            <a:off x="838200" y="1473201"/>
            <a:ext cx="10515600" cy="511048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This task involves constructing a classification model for anticipating the sentiment conveyed in tweets regarding COVID-19. These tweets were retrieved from Twitter and subsequently underwent manual tagging.</a:t>
            </a:r>
            <a:endParaRPr/>
          </a:p>
          <a:p>
            <a:pPr indent="0" lvl="0" marL="0" rtl="0" algn="l">
              <a:lnSpc>
                <a:spcPct val="90000"/>
              </a:lnSpc>
              <a:spcBef>
                <a:spcPts val="1000"/>
              </a:spcBef>
              <a:spcAft>
                <a:spcPts val="0"/>
              </a:spcAft>
              <a:buClr>
                <a:schemeClr val="dk1"/>
              </a:buClr>
              <a:buSzPts val="2800"/>
              <a:buNone/>
            </a:pPr>
            <a:r>
              <a:rPr lang="en-US"/>
              <a:t>Codes have been assigned to names and usernames as a precautionary measure to address privacy concerns.</a:t>
            </a:r>
            <a:endParaRPr/>
          </a:p>
          <a:p>
            <a:pPr indent="0" lvl="0" marL="0" marR="1345565" rtl="0" algn="l">
              <a:lnSpc>
                <a:spcPct val="207142"/>
              </a:lnSpc>
              <a:spcBef>
                <a:spcPts val="459"/>
              </a:spcBef>
              <a:spcAft>
                <a:spcPts val="0"/>
              </a:spcAft>
              <a:buClr>
                <a:schemeClr val="dk1"/>
              </a:buClr>
              <a:buSzPts val="2800"/>
              <a:buNone/>
            </a:pPr>
            <a:r>
              <a:rPr lang="en-US" sz="2800"/>
              <a:t>We are given the following information:</a:t>
            </a:r>
            <a:endParaRPr sz="2800"/>
          </a:p>
          <a:p>
            <a:pPr indent="-457833" lvl="0" marL="469900" rtl="0" algn="l">
              <a:lnSpc>
                <a:spcPct val="93035"/>
              </a:lnSpc>
              <a:spcBef>
                <a:spcPts val="1000"/>
              </a:spcBef>
              <a:spcAft>
                <a:spcPts val="0"/>
              </a:spcAft>
              <a:buClr>
                <a:schemeClr val="dk1"/>
              </a:buClr>
              <a:buSzPts val="2800"/>
              <a:buAutoNum type="arabicPeriod"/>
            </a:pPr>
            <a:r>
              <a:rPr lang="en-US" sz="2800"/>
              <a:t>Location</a:t>
            </a:r>
            <a:endParaRPr sz="2800"/>
          </a:p>
          <a:p>
            <a:pPr indent="-457833" lvl="0" marL="469900" rtl="0" algn="l">
              <a:lnSpc>
                <a:spcPct val="101607"/>
              </a:lnSpc>
              <a:spcBef>
                <a:spcPts val="1000"/>
              </a:spcBef>
              <a:spcAft>
                <a:spcPts val="0"/>
              </a:spcAft>
              <a:buClr>
                <a:schemeClr val="dk1"/>
              </a:buClr>
              <a:buSzPts val="2800"/>
              <a:buAutoNum type="arabicPeriod"/>
            </a:pPr>
            <a:r>
              <a:rPr lang="en-US" sz="2800"/>
              <a:t>TweetAt</a:t>
            </a:r>
            <a:endParaRPr sz="2800"/>
          </a:p>
          <a:p>
            <a:pPr indent="-457833" lvl="0" marL="469900" rtl="0" algn="l">
              <a:lnSpc>
                <a:spcPct val="100178"/>
              </a:lnSpc>
              <a:spcBef>
                <a:spcPts val="1000"/>
              </a:spcBef>
              <a:spcAft>
                <a:spcPts val="0"/>
              </a:spcAft>
              <a:buClr>
                <a:schemeClr val="dk1"/>
              </a:buClr>
              <a:buSzPts val="2800"/>
              <a:buAutoNum type="arabicPeriod"/>
            </a:pPr>
            <a:r>
              <a:rPr lang="en-US" sz="2800"/>
              <a:t>Original Tweet</a:t>
            </a:r>
            <a:endParaRPr/>
          </a:p>
          <a:p>
            <a:pPr indent="-457833" lvl="0" marL="469900" rtl="0" algn="l">
              <a:lnSpc>
                <a:spcPct val="101428"/>
              </a:lnSpc>
              <a:spcBef>
                <a:spcPts val="1000"/>
              </a:spcBef>
              <a:spcAft>
                <a:spcPts val="0"/>
              </a:spcAft>
              <a:buClr>
                <a:schemeClr val="dk1"/>
              </a:buClr>
              <a:buSzPts val="2800"/>
              <a:buAutoNum type="arabicPeriod"/>
            </a:pPr>
            <a:r>
              <a:rPr lang="en-US" sz="2800"/>
              <a:t>Label</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Data Summary</a:t>
            </a:r>
            <a:endParaRPr/>
          </a:p>
        </p:txBody>
      </p:sp>
      <p:sp>
        <p:nvSpPr>
          <p:cNvPr id="164" name="Google Shape;16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2700" lvl="0" marL="127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We are given the dataset having 6 columns –</a:t>
            </a:r>
            <a:endParaRPr/>
          </a:p>
          <a:p>
            <a:pPr indent="-76200" lvl="0" marL="228600" rtl="0" algn="l">
              <a:lnSpc>
                <a:spcPct val="100000"/>
              </a:lnSpc>
              <a:spcBef>
                <a:spcPts val="15"/>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55600" rtl="0" algn="l">
              <a:lnSpc>
                <a:spcPct val="118333"/>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UserName</a:t>
            </a:r>
            <a:endParaRPr sz="2400">
              <a:latin typeface="Times New Roman"/>
              <a:ea typeface="Times New Roman"/>
              <a:cs typeface="Times New Roman"/>
              <a:sym typeface="Times New Roman"/>
            </a:endParaRPr>
          </a:p>
          <a:p>
            <a:pPr indent="-342900" lvl="0" marL="355600" rtl="0" algn="l">
              <a:lnSpc>
                <a:spcPct val="116666"/>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Screenname</a:t>
            </a:r>
            <a:endParaRPr sz="2400">
              <a:latin typeface="Times New Roman"/>
              <a:ea typeface="Times New Roman"/>
              <a:cs typeface="Times New Roman"/>
              <a:sym typeface="Times New Roman"/>
            </a:endParaRPr>
          </a:p>
          <a:p>
            <a:pPr indent="-342900" lvl="0" marL="355600" rtl="0" algn="l">
              <a:lnSpc>
                <a:spcPct val="118541"/>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Location</a:t>
            </a:r>
            <a:endParaRPr sz="24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TweetAt</a:t>
            </a:r>
            <a:endParaRPr sz="24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chemeClr val="dk1"/>
              </a:buClr>
              <a:buSzPts val="2400"/>
              <a:buFont typeface="Arial"/>
              <a:buChar char="•"/>
            </a:pPr>
            <a:r>
              <a:rPr lang="en-US" sz="2400">
                <a:latin typeface="Times New Roman"/>
                <a:ea typeface="Times New Roman"/>
                <a:cs typeface="Times New Roman"/>
                <a:sym typeface="Times New Roman"/>
              </a:rPr>
              <a:t>OriginalTweet</a:t>
            </a:r>
            <a:endParaRPr sz="24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Sentiment</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Importing Libraries &amp; Data Inspection</a:t>
            </a:r>
            <a:endParaRPr b="1" sz="4000">
              <a:solidFill>
                <a:srgbClr val="C00000"/>
              </a:solidFill>
              <a:latin typeface="Calibri"/>
              <a:ea typeface="Calibri"/>
              <a:cs typeface="Calibri"/>
              <a:sym typeface="Calibri"/>
            </a:endParaRPr>
          </a:p>
        </p:txBody>
      </p:sp>
      <p:sp>
        <p:nvSpPr>
          <p:cNvPr id="170" name="Google Shape;17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55600" rtl="0" algn="l">
              <a:lnSpc>
                <a:spcPct val="100000"/>
              </a:lnSpc>
              <a:spcBef>
                <a:spcPts val="0"/>
              </a:spcBef>
              <a:spcAft>
                <a:spcPts val="0"/>
              </a:spcAft>
              <a:buClr>
                <a:schemeClr val="dk1"/>
              </a:buClr>
              <a:buSzPts val="2800"/>
              <a:buFont typeface="Arial"/>
              <a:buChar char="•"/>
            </a:pPr>
            <a:r>
              <a:rPr lang="en-US" sz="2800">
                <a:latin typeface="Times New Roman"/>
                <a:ea typeface="Times New Roman"/>
                <a:cs typeface="Times New Roman"/>
                <a:sym typeface="Times New Roman"/>
              </a:rPr>
              <a:t>Pandas – Manipulation of tabular data in Dataframes</a:t>
            </a:r>
            <a:endParaRPr sz="28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Numpy – Mathematical operations on arrays</a:t>
            </a:r>
            <a:endParaRPr/>
          </a:p>
          <a:p>
            <a:pPr indent="-342900" lvl="0" marL="355600" rtl="0" algn="l">
              <a:lnSpc>
                <a:spcPct val="101428"/>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Matplotlib – Visualization</a:t>
            </a:r>
            <a:endParaRPr/>
          </a:p>
          <a:p>
            <a:pPr indent="-342900" lvl="0" marL="355600" rtl="0" algn="l">
              <a:lnSpc>
                <a:spcPct val="100000"/>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Seaborn – Visualization</a:t>
            </a:r>
            <a:endParaRPr/>
          </a:p>
          <a:p>
            <a:pPr indent="-342900" lvl="0" marL="355600" rtl="0" algn="l">
              <a:lnSpc>
                <a:spcPct val="101607"/>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Sklearn – Data Modeling</a:t>
            </a:r>
            <a:endParaRPr sz="28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Nltk – Pre Processing / Feature Engineering</a:t>
            </a:r>
            <a:endParaRPr sz="28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chemeClr val="dk1"/>
              </a:buClr>
              <a:buSzPts val="2800"/>
              <a:buFont typeface="Arial"/>
              <a:buChar char="•"/>
            </a:pPr>
            <a:r>
              <a:rPr lang="en-US" sz="2800">
                <a:latin typeface="Times New Roman"/>
                <a:ea typeface="Times New Roman"/>
                <a:cs typeface="Times New Roman"/>
                <a:sym typeface="Times New Roman"/>
              </a:rPr>
              <a:t>WordCloud – Visualization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Text Pre-processing</a:t>
            </a:r>
            <a:endParaRPr b="1" sz="4000">
              <a:solidFill>
                <a:srgbClr val="C00000"/>
              </a:solidFill>
              <a:latin typeface="Calibri"/>
              <a:ea typeface="Calibri"/>
              <a:cs typeface="Calibri"/>
              <a:sym typeface="Calibri"/>
            </a:endParaRPr>
          </a:p>
        </p:txBody>
      </p:sp>
      <p:sp>
        <p:nvSpPr>
          <p:cNvPr id="176" name="Google Shape;176;p6"/>
          <p:cNvSpPr txBox="1"/>
          <p:nvPr>
            <p:ph idx="1" type="body"/>
          </p:nvPr>
        </p:nvSpPr>
        <p:spPr>
          <a:xfrm>
            <a:off x="838200" y="1825624"/>
            <a:ext cx="10515600" cy="4808855"/>
          </a:xfrm>
          <a:prstGeom prst="rect">
            <a:avLst/>
          </a:prstGeom>
          <a:noFill/>
          <a:ln>
            <a:noFill/>
          </a:ln>
        </p:spPr>
        <p:txBody>
          <a:bodyPr anchorCtr="0" anchor="t" bIns="45700" lIns="91425" spcFirstLastPara="1" rIns="91425" wrap="square" tIns="45700">
            <a:normAutofit/>
          </a:bodyPr>
          <a:lstStyle/>
          <a:p>
            <a:pPr indent="0" lvl="0" marL="0" marR="5080" rtl="0" algn="l">
              <a:lnSpc>
                <a:spcPct val="153400"/>
              </a:lnSpc>
              <a:spcBef>
                <a:spcPts val="0"/>
              </a:spcBef>
              <a:spcAft>
                <a:spcPts val="0"/>
              </a:spcAft>
              <a:buClr>
                <a:schemeClr val="dk1"/>
              </a:buClr>
              <a:buSzPts val="2400"/>
              <a:buNone/>
            </a:pPr>
            <a:r>
              <a:rPr lang="en-US" sz="2400">
                <a:latin typeface="Times New Roman"/>
                <a:ea typeface="Times New Roman"/>
                <a:cs typeface="Times New Roman"/>
                <a:sym typeface="Times New Roman"/>
              </a:rPr>
              <a:t>Step 1 : Converted all characters to lowercase. </a:t>
            </a:r>
            <a:endParaRPr/>
          </a:p>
          <a:p>
            <a:pPr indent="0" lvl="0" marL="0" marR="5080" rtl="0" algn="l">
              <a:lnSpc>
                <a:spcPct val="153400"/>
              </a:lnSpc>
              <a:spcBef>
                <a:spcPts val="100"/>
              </a:spcBef>
              <a:spcAft>
                <a:spcPts val="0"/>
              </a:spcAft>
              <a:buClr>
                <a:schemeClr val="dk1"/>
              </a:buClr>
              <a:buSzPts val="2400"/>
              <a:buNone/>
            </a:pPr>
            <a:r>
              <a:rPr lang="en-US" sz="2400">
                <a:latin typeface="Times New Roman"/>
                <a:ea typeface="Times New Roman"/>
                <a:cs typeface="Times New Roman"/>
                <a:sym typeface="Times New Roman"/>
              </a:rPr>
              <a:t> Step 2 : Removed Punctuation.</a:t>
            </a:r>
            <a:endParaRPr sz="2400">
              <a:latin typeface="Times New Roman"/>
              <a:ea typeface="Times New Roman"/>
              <a:cs typeface="Times New Roman"/>
              <a:sym typeface="Times New Roman"/>
            </a:endParaRPr>
          </a:p>
          <a:p>
            <a:pPr indent="0" lvl="0" marL="0" marR="1991995" rtl="0" algn="l">
              <a:lnSpc>
                <a:spcPct val="146200"/>
              </a:lnSpc>
              <a:spcBef>
                <a:spcPts val="635"/>
              </a:spcBef>
              <a:spcAft>
                <a:spcPts val="0"/>
              </a:spcAft>
              <a:buClr>
                <a:schemeClr val="dk1"/>
              </a:buClr>
              <a:buSzPts val="2400"/>
              <a:buNone/>
            </a:pPr>
            <a:r>
              <a:rPr lang="en-US" sz="2400">
                <a:latin typeface="Times New Roman"/>
                <a:ea typeface="Times New Roman"/>
                <a:cs typeface="Times New Roman"/>
                <a:sym typeface="Times New Roman"/>
              </a:rPr>
              <a:t>Step 3 : Removed stop words. </a:t>
            </a:r>
            <a:endParaRPr/>
          </a:p>
          <a:p>
            <a:pPr indent="0" lvl="0" marL="0" marR="1991995" rtl="0" algn="l">
              <a:lnSpc>
                <a:spcPct val="146200"/>
              </a:lnSpc>
              <a:spcBef>
                <a:spcPts val="635"/>
              </a:spcBef>
              <a:spcAft>
                <a:spcPts val="0"/>
              </a:spcAft>
              <a:buClr>
                <a:schemeClr val="dk1"/>
              </a:buClr>
              <a:buSzPts val="2400"/>
              <a:buNone/>
            </a:pPr>
            <a:r>
              <a:rPr lang="en-US" sz="2400">
                <a:latin typeface="Times New Roman"/>
                <a:ea typeface="Times New Roman"/>
                <a:cs typeface="Times New Roman"/>
                <a:sym typeface="Times New Roman"/>
              </a:rPr>
              <a:t> Step 4: Stemming</a:t>
            </a:r>
            <a:endParaRPr sz="2400">
              <a:latin typeface="Times New Roman"/>
              <a:ea typeface="Times New Roman"/>
              <a:cs typeface="Times New Roman"/>
              <a:sym typeface="Times New Roman"/>
            </a:endParaRPr>
          </a:p>
          <a:p>
            <a:pPr indent="0" lvl="0" marL="0" marR="1991995" rtl="0" algn="l">
              <a:lnSpc>
                <a:spcPct val="146200"/>
              </a:lnSpc>
              <a:spcBef>
                <a:spcPts val="635"/>
              </a:spcBef>
              <a:spcAft>
                <a:spcPts val="0"/>
              </a:spcAft>
              <a:buClr>
                <a:schemeClr val="dk1"/>
              </a:buClr>
              <a:buSzPts val="2400"/>
              <a:buNone/>
            </a:pPr>
            <a:r>
              <a:rPr lang="en-US" sz="2400">
                <a:latin typeface="Times New Roman"/>
                <a:ea typeface="Times New Roman"/>
                <a:cs typeface="Times New Roman"/>
                <a:sym typeface="Times New Roman"/>
              </a:rPr>
              <a:t>Step 5: Lemmatizing</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177" name="Google Shape;177;p6"/>
          <p:cNvPicPr preferRelativeResize="0"/>
          <p:nvPr/>
        </p:nvPicPr>
        <p:blipFill rotWithShape="1">
          <a:blip r:embed="rId3">
            <a:alphaModFix/>
          </a:blip>
          <a:srcRect b="0" l="0" r="0" t="0"/>
          <a:stretch/>
        </p:blipFill>
        <p:spPr>
          <a:xfrm>
            <a:off x="6644893" y="4609781"/>
            <a:ext cx="4992116" cy="2159634"/>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6553200" y="365125"/>
            <a:ext cx="5175502" cy="4109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838200" y="538480"/>
            <a:ext cx="10515600" cy="883922"/>
          </a:xfrm>
          <a:prstGeom prst="rect">
            <a:avLst/>
          </a:prstGeom>
          <a:noFill/>
          <a:ln>
            <a:noFill/>
          </a:ln>
        </p:spPr>
        <p:txBody>
          <a:bodyPr anchorCtr="0" anchor="ctr" bIns="45700" lIns="91425" spcFirstLastPara="1" rIns="91425" wrap="square" tIns="45700">
            <a:normAutofit fontScale="90000"/>
          </a:bodyPr>
          <a:lstStyle/>
          <a:p>
            <a:pPr indent="0" lvl="0" marL="12700" rtl="0" algn="l">
              <a:lnSpc>
                <a:spcPct val="100000"/>
              </a:lnSpc>
              <a:spcBef>
                <a:spcPts val="0"/>
              </a:spcBef>
              <a:spcAft>
                <a:spcPts val="0"/>
              </a:spcAft>
              <a:buClr>
                <a:srgbClr val="C63009"/>
              </a:buClr>
              <a:buSzPct val="100000"/>
              <a:buFont typeface="Calibri"/>
              <a:buNone/>
            </a:pPr>
            <a:r>
              <a:rPr b="1" lang="en-US" sz="4400">
                <a:solidFill>
                  <a:srgbClr val="C63009"/>
                </a:solidFill>
                <a:latin typeface="Calibri"/>
                <a:ea typeface="Calibri"/>
                <a:cs typeface="Calibri"/>
                <a:sym typeface="Calibri"/>
              </a:rPr>
              <a:t>Exploratory DataAnalysis</a:t>
            </a:r>
            <a:br>
              <a:rPr b="1" lang="en-US" sz="4400">
                <a:solidFill>
                  <a:srgbClr val="C63009"/>
                </a:solidFill>
                <a:latin typeface="Times New Roman"/>
                <a:ea typeface="Times New Roman"/>
                <a:cs typeface="Times New Roman"/>
                <a:sym typeface="Times New Roman"/>
              </a:rPr>
            </a:br>
            <a:r>
              <a:rPr b="1" lang="en-US" sz="2700">
                <a:latin typeface="Times New Roman"/>
                <a:ea typeface="Times New Roman"/>
                <a:cs typeface="Times New Roman"/>
                <a:sym typeface="Times New Roman"/>
              </a:rPr>
              <a:t>Sentiments</a:t>
            </a:r>
            <a:br>
              <a:rPr b="1" lang="en-US" sz="4400">
                <a:latin typeface="Times New Roman"/>
                <a:ea typeface="Times New Roman"/>
                <a:cs typeface="Times New Roman"/>
                <a:sym typeface="Times New Roman"/>
              </a:rPr>
            </a:br>
            <a:endParaRPr b="1" sz="4400">
              <a:latin typeface="Times New Roman"/>
              <a:ea typeface="Times New Roman"/>
              <a:cs typeface="Times New Roman"/>
              <a:sym typeface="Times New Roman"/>
            </a:endParaRPr>
          </a:p>
        </p:txBody>
      </p:sp>
      <p:pic>
        <p:nvPicPr>
          <p:cNvPr id="184" name="Google Shape;184;p7"/>
          <p:cNvPicPr preferRelativeResize="0"/>
          <p:nvPr>
            <p:ph idx="1" type="body"/>
          </p:nvPr>
        </p:nvPicPr>
        <p:blipFill rotWithShape="1">
          <a:blip r:embed="rId3">
            <a:alphaModFix/>
          </a:blip>
          <a:srcRect b="0" l="0" r="0" t="0"/>
          <a:stretch/>
        </p:blipFill>
        <p:spPr>
          <a:xfrm>
            <a:off x="1323762" y="1422401"/>
            <a:ext cx="9544475" cy="4592320"/>
          </a:xfrm>
          <a:prstGeom prst="rect">
            <a:avLst/>
          </a:prstGeom>
          <a:noFill/>
          <a:ln>
            <a:noFill/>
          </a:ln>
        </p:spPr>
      </p:pic>
      <p:sp>
        <p:nvSpPr>
          <p:cNvPr id="185" name="Google Shape;185;p7"/>
          <p:cNvSpPr txBox="1"/>
          <p:nvPr/>
        </p:nvSpPr>
        <p:spPr>
          <a:xfrm>
            <a:off x="1574800" y="5814666"/>
            <a:ext cx="96215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2F5496"/>
                </a:solidFill>
                <a:latin typeface="Calibri"/>
                <a:ea typeface="Calibri"/>
                <a:cs typeface="Calibri"/>
                <a:sym typeface="Calibri"/>
              </a:rPr>
              <a:t>There Arc Five Types Of Sentiments. The Above Graph Shows Count Of Each Sentiments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12700" rtl="0" algn="l">
              <a:lnSpc>
                <a:spcPct val="10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EDA Continued…</a:t>
            </a:r>
            <a:br>
              <a:rPr b="1" lang="en-US" sz="4000">
                <a:solidFill>
                  <a:srgbClr val="C00000"/>
                </a:solidFill>
                <a:latin typeface="Calibri"/>
                <a:ea typeface="Calibri"/>
                <a:cs typeface="Calibri"/>
                <a:sym typeface="Calibri"/>
              </a:rPr>
            </a:br>
            <a:r>
              <a:rPr b="1" lang="en-US" sz="2800">
                <a:solidFill>
                  <a:srgbClr val="C00000"/>
                </a:solidFill>
                <a:latin typeface="Calibri"/>
                <a:ea typeface="Calibri"/>
                <a:cs typeface="Calibri"/>
                <a:sym typeface="Calibri"/>
              </a:rPr>
              <a:t>New Sentiments</a:t>
            </a:r>
            <a:endParaRPr b="1" sz="2800">
              <a:solidFill>
                <a:srgbClr val="C00000"/>
              </a:solidFill>
              <a:latin typeface="Calibri"/>
              <a:ea typeface="Calibri"/>
              <a:cs typeface="Calibri"/>
              <a:sym typeface="Calibri"/>
            </a:endParaRPr>
          </a:p>
        </p:txBody>
      </p:sp>
      <p:sp>
        <p:nvSpPr>
          <p:cNvPr id="191" name="Google Shape;19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Arial"/>
                <a:ea typeface="Arial"/>
                <a:cs typeface="Arial"/>
                <a:sym typeface="Arial"/>
              </a:rPr>
              <a:t>Sentiment, Extremely Negative Sentiment and Neutral Sentiment. So, we have replaced Extremely </a:t>
            </a:r>
            <a:r>
              <a:rPr lang="en-US" sz="2000"/>
              <a:t>Positive Sentiment by Positive Sentiment and Extremely Negative Sentiment by Negative Sentiment. Now  we have three types of sentiments – Positive Sentiment, Negative Sentiment and Neutral Sentiment.</a:t>
            </a:r>
            <a:endParaRPr/>
          </a:p>
          <a:p>
            <a:pPr indent="-228600" lvl="0" marL="228600" rtl="0" algn="l">
              <a:lnSpc>
                <a:spcPct val="90000"/>
              </a:lnSpc>
              <a:spcBef>
                <a:spcPts val="1000"/>
              </a:spcBef>
              <a:spcAft>
                <a:spcPts val="0"/>
              </a:spcAft>
              <a:buClr>
                <a:schemeClr val="dk1"/>
              </a:buClr>
              <a:buSzPts val="2000"/>
              <a:buChar char="•"/>
            </a:pPr>
            <a:r>
              <a:rPr lang="en-US" sz="2000"/>
              <a:t>The Pi Chart shows the proportion of each sentiment.</a:t>
            </a:r>
            <a:endParaRPr/>
          </a:p>
          <a:p>
            <a:pPr indent="-228600" lvl="0" marL="228600" rtl="0" algn="l">
              <a:lnSpc>
                <a:spcPct val="90000"/>
              </a:lnSpc>
              <a:spcBef>
                <a:spcPts val="1000"/>
              </a:spcBef>
              <a:spcAft>
                <a:spcPts val="0"/>
              </a:spcAft>
              <a:buClr>
                <a:schemeClr val="dk1"/>
              </a:buClr>
              <a:buSzPts val="2000"/>
              <a:buChar char="•"/>
            </a:pPr>
            <a:r>
              <a:rPr lang="en-US" sz="2000"/>
              <a:t>There are 43.85% Positive Sentiments,37.41% Negative Sentiments and 18.74% Neutral Sentiments.</a:t>
            </a:r>
            <a:endParaRPr/>
          </a:p>
          <a:p>
            <a:pPr indent="-228600" lvl="0" marL="228600" rtl="0" algn="l">
              <a:lnSpc>
                <a:spcPct val="90000"/>
              </a:lnSpc>
              <a:spcBef>
                <a:spcPts val="1000"/>
              </a:spcBef>
              <a:spcAft>
                <a:spcPts val="0"/>
              </a:spcAft>
              <a:buClr>
                <a:schemeClr val="dk1"/>
              </a:buClr>
              <a:buSzPts val="2000"/>
              <a:buChar char="•"/>
            </a:pPr>
            <a:r>
              <a:rPr lang="en-US" sz="2000"/>
              <a:t>Positive Sentiments are having higher proportion among all.</a:t>
            </a:r>
            <a:endParaRPr/>
          </a:p>
          <a:p>
            <a:pPr indent="-127000" lvl="1" marL="685800" rtl="0" algn="l">
              <a:lnSpc>
                <a:spcPct val="90000"/>
              </a:lnSpc>
              <a:spcBef>
                <a:spcPts val="500"/>
              </a:spcBef>
              <a:spcAft>
                <a:spcPts val="0"/>
              </a:spcAft>
              <a:buClr>
                <a:schemeClr val="dk1"/>
              </a:buClr>
              <a:buSzPts val="1600"/>
              <a:buNone/>
            </a:pPr>
            <a:r>
              <a:t/>
            </a:r>
            <a:endParaRPr sz="1600"/>
          </a:p>
          <a:p>
            <a:pPr indent="-101600" lvl="0" marL="22860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92" name="Google Shape;192;p8"/>
          <p:cNvPicPr preferRelativeResize="0"/>
          <p:nvPr/>
        </p:nvPicPr>
        <p:blipFill rotWithShape="1">
          <a:blip r:embed="rId3">
            <a:alphaModFix/>
          </a:blip>
          <a:srcRect b="0" l="0" r="0" t="0"/>
          <a:stretch/>
        </p:blipFill>
        <p:spPr>
          <a:xfrm>
            <a:off x="8117841" y="4033520"/>
            <a:ext cx="3733148" cy="26517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269240" y="365125"/>
            <a:ext cx="1108456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EDA Continued…</a:t>
            </a:r>
            <a:endParaRPr b="1" sz="4000">
              <a:solidFill>
                <a:srgbClr val="C00000"/>
              </a:solidFill>
              <a:latin typeface="Calibri"/>
              <a:ea typeface="Calibri"/>
              <a:cs typeface="Calibri"/>
              <a:sym typeface="Calibri"/>
            </a:endParaRPr>
          </a:p>
        </p:txBody>
      </p:sp>
      <p:sp>
        <p:nvSpPr>
          <p:cNvPr id="198" name="Google Shape;198;p9"/>
          <p:cNvSpPr txBox="1"/>
          <p:nvPr>
            <p:ph idx="1" type="body"/>
          </p:nvPr>
        </p:nvSpPr>
        <p:spPr>
          <a:xfrm>
            <a:off x="269240" y="1335088"/>
            <a:ext cx="11653520" cy="5251753"/>
          </a:xfrm>
          <a:prstGeom prst="rect">
            <a:avLst/>
          </a:prstGeom>
          <a:noFill/>
          <a:ln>
            <a:noFill/>
          </a:ln>
        </p:spPr>
        <p:txBody>
          <a:bodyPr anchorCtr="0" anchor="t" bIns="45700" lIns="91425" spcFirstLastPara="1" rIns="91425" wrap="square" tIns="45700">
            <a:normAutofit/>
          </a:bodyPr>
          <a:lstStyle/>
          <a:p>
            <a:pPr indent="-12700" lvl="0" marL="127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Word cloud</a:t>
            </a:r>
            <a:endParaRPr/>
          </a:p>
          <a:p>
            <a:pPr indent="-20320" lvl="0" marL="20320" rtl="0" algn="l">
              <a:lnSpc>
                <a:spcPct val="100000"/>
              </a:lnSpc>
              <a:spcBef>
                <a:spcPts val="540"/>
              </a:spcBef>
              <a:spcAft>
                <a:spcPts val="0"/>
              </a:spcAft>
              <a:buClr>
                <a:schemeClr val="dk1"/>
              </a:buClr>
              <a:buSzPts val="2400"/>
              <a:buChar char="•"/>
            </a:pPr>
            <a:r>
              <a:rPr lang="en-US" sz="2400">
                <a:latin typeface="Times New Roman"/>
                <a:ea typeface="Times New Roman"/>
                <a:cs typeface="Times New Roman"/>
                <a:sym typeface="Times New Roman"/>
              </a:rPr>
              <a:t>Word Clouds are </a:t>
            </a:r>
            <a:r>
              <a:rPr b="1" lang="en-US" sz="2400">
                <a:latin typeface="Times New Roman"/>
                <a:ea typeface="Times New Roman"/>
                <a:cs typeface="Times New Roman"/>
                <a:sym typeface="Times New Roman"/>
              </a:rPr>
              <a:t>visual displays of text data – simple text analysis</a:t>
            </a:r>
            <a:r>
              <a:rPr lang="en-US" sz="2400">
                <a:latin typeface="Times New Roman"/>
                <a:ea typeface="Times New Roman"/>
                <a:cs typeface="Times New Roman"/>
                <a:sym typeface="Times New Roman"/>
              </a:rPr>
              <a:t>. Word Clouds display the most prominent or</a:t>
            </a:r>
            <a:endParaRPr/>
          </a:p>
          <a:p>
            <a:pPr indent="-20320" lvl="0" marL="20320" rtl="0" algn="l">
              <a:lnSpc>
                <a:spcPct val="10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frequent words in a body of text.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AF50"/>
              </a:buClr>
              <a:buSzPts val="2400"/>
              <a:buNone/>
            </a:pPr>
            <a:r>
              <a:rPr lang="en-US" sz="2400">
                <a:solidFill>
                  <a:srgbClr val="00AF50"/>
                </a:solidFill>
                <a:latin typeface="Calibri"/>
                <a:ea typeface="Calibri"/>
                <a:cs typeface="Calibri"/>
                <a:sym typeface="Calibri"/>
              </a:rPr>
              <a:t>              1. Positive Words                                      </a:t>
            </a:r>
            <a:r>
              <a:rPr lang="en-US" sz="2400">
                <a:latin typeface="Calibri"/>
                <a:ea typeface="Calibri"/>
                <a:cs typeface="Calibri"/>
                <a:sym typeface="Calibri"/>
              </a:rPr>
              <a:t>2. Neutral Words                                </a:t>
            </a:r>
            <a:r>
              <a:rPr lang="en-US" sz="2400">
                <a:solidFill>
                  <a:srgbClr val="FF0000"/>
                </a:solidFill>
                <a:latin typeface="Calibri"/>
                <a:ea typeface="Calibri"/>
                <a:cs typeface="Calibri"/>
                <a:sym typeface="Calibri"/>
              </a:rPr>
              <a:t>3.Negative Words</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p>
        </p:txBody>
      </p:sp>
      <p:grpSp>
        <p:nvGrpSpPr>
          <p:cNvPr id="199" name="Google Shape;199;p9"/>
          <p:cNvGrpSpPr/>
          <p:nvPr/>
        </p:nvGrpSpPr>
        <p:grpSpPr>
          <a:xfrm>
            <a:off x="109220" y="3850640"/>
            <a:ext cx="12082271" cy="2339961"/>
            <a:chOff x="54864" y="3255264"/>
            <a:chExt cx="12082271" cy="3331464"/>
          </a:xfrm>
        </p:grpSpPr>
        <p:pic>
          <p:nvPicPr>
            <p:cNvPr id="200" name="Google Shape;200;p9"/>
            <p:cNvPicPr preferRelativeResize="0"/>
            <p:nvPr/>
          </p:nvPicPr>
          <p:blipFill rotWithShape="1">
            <a:blip r:embed="rId3">
              <a:alphaModFix/>
            </a:blip>
            <a:srcRect b="0" l="0" r="0" t="0"/>
            <a:stretch/>
          </p:blipFill>
          <p:spPr>
            <a:xfrm>
              <a:off x="54864" y="3255264"/>
              <a:ext cx="8327135" cy="3331464"/>
            </a:xfrm>
            <a:prstGeom prst="rect">
              <a:avLst/>
            </a:prstGeom>
            <a:noFill/>
            <a:ln>
              <a:noFill/>
            </a:ln>
          </p:spPr>
        </p:pic>
        <p:pic>
          <p:nvPicPr>
            <p:cNvPr id="201" name="Google Shape;201;p9"/>
            <p:cNvPicPr preferRelativeResize="0"/>
            <p:nvPr/>
          </p:nvPicPr>
          <p:blipFill rotWithShape="1">
            <a:blip r:embed="rId4">
              <a:alphaModFix/>
            </a:blip>
            <a:srcRect b="0" l="0" r="0" t="0"/>
            <a:stretch/>
          </p:blipFill>
          <p:spPr>
            <a:xfrm>
              <a:off x="8098535" y="3255264"/>
              <a:ext cx="4038600" cy="3331464"/>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2023-12-27T06:16:15Z</dcterms:created>
  <dc:creator>Ashwini R</dc:creator>
</cp:coreProperties>
</file>