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3D82-0A92-B3D0-D70F-76E16E29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F020F-1CDF-A850-593F-83E9CFB13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5F0C-19E4-392A-F244-FB75FE9B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5C5F-9F32-79CC-DCA5-F53D4E26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6FBB0-A150-EAEE-1CEC-A993A8EF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7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48A3-256D-90CC-4BD4-6E8AF3FD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1A7C8-88CC-D5C7-3514-1229EB8F4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70F5-3735-C62A-E91B-3C14C449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4EFF-3AE0-A775-4B05-D93E901B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E341C-8B1B-2E8E-F529-832C62D8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292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4D110-E790-A574-5553-2A6B427ED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6490F-F733-7658-D83E-6CEFC932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07B-8462-8FDC-96C2-17B5DBC0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20DA-9168-A95B-66FE-13AE433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9D12-B424-3220-64BE-E7DE2D3E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23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CA0F-E9FB-D7BF-5AA7-3F711D89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98B0-E4F1-50B1-89A5-3B9C4F87D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576C4-32D9-C948-915B-ED1DE62E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7417-8A4A-68AE-78FA-448F0272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25FA-5A6A-1080-995C-203A2159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40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9C0B-2A95-14DB-ED58-40E5FE26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9DAE6-0E36-7B41-BB51-EB466512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B379-C083-74D1-A72F-CFB5EB1F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11D3-5637-65F0-A9A8-27724B8E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17DF2-A9BD-2E27-5178-1DFE08A6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41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1051-0074-733B-ABF1-8B3E9672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86F3-0372-6E20-51DD-2D9747C43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8DC88-E12B-F5CD-8910-FEBBFA3BC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E39A6-742C-EC27-9ACC-E093E36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0459F-438A-EF16-67E7-5F6DD8DE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81CE-C8F6-64FE-3D08-E51045E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7B1D-BA78-9B3A-5A61-6639F34D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75DF9-9835-7EC2-5A84-8A391EC3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695C5-580E-6D81-08CC-C7886031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301BD-5922-405E-93B5-1D5AC9998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9EFCC-BBAA-4C92-BB30-A57288517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50AD2-494D-8777-2C76-FAE9BCC4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5E781-2D81-3750-A6A3-B7911C2A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56487-712E-5899-8711-3E1C94B0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48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865D-E48C-37BD-AC40-8BFCA4EB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2D1B6-4338-CE47-4C98-5517892C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01F8F-114F-EDB0-3195-20AF59AB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3A350-624D-8477-9E80-EFDC3A3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933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BB35AC-7E58-9135-A2C5-4F9DFF36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B17BF-8810-90C3-F457-B55E0459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28CA-B09B-7175-8B7B-53B08E51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93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45D0-B19A-D10A-8EF7-AEDF1AB5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6283-D690-D5B9-5A86-0C6E849E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54B90-1583-1FAE-DDC1-E8735349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2ED1E-76CD-0340-41D0-EDBECF2B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6DA9-129B-E7B9-0A65-C758467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66069-B839-E9E0-2741-605096BC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21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4D21-D47B-9AA5-DAF1-D81C05AF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4FDDB-EC27-99C8-155D-7766F2A9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EB0B6-EC80-7893-71CE-936C3B4A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F08B-22FA-08BB-9AA9-6F5BB834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86E73-4B6C-A443-26C9-59DD61C6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BBAE1-E874-13F0-D59B-34C2E8D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56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D3D55-3601-9371-757C-CE74DDB7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7F1AC-5B07-71E3-19A5-72B9771A5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5DC88-2D3B-F13D-A124-14A35E4AE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67C0-0535-4AF7-AAA5-96F2F357C699}" type="datetimeFigureOut">
              <a:rPr lang="en-CA" smtClean="0"/>
              <a:t>2024-02-03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CA1E-DB15-5E12-9A12-D68ABE5D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7692-999C-B69F-2953-DF0FF1B2B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5D660-68DE-4423-B673-85573608D19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53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en.wikipedia.org/wiki/Wikipedia:Graphics_Lab/Illustration_workshop/Archive/Mar_2014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en.wikipedia.org/wiki/Wikipedia:Graphics_Lab/Illustration_workshop/Archive/Mar_2014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kipedia:Graphics_Lab/Illustration_workshop/Archive/Mar_201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43FD-246C-F815-C977-736314AE8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503"/>
            <a:ext cx="9144000" cy="1286716"/>
          </a:xfrm>
        </p:spPr>
        <p:txBody>
          <a:bodyPr>
            <a:noAutofit/>
          </a:bodyPr>
          <a:lstStyle/>
          <a:p>
            <a:r>
              <a:rPr lang="en-CA" sz="8000" b="1" dirty="0">
                <a:solidFill>
                  <a:schemeClr val="accent6">
                    <a:lumMod val="50000"/>
                  </a:schemeClr>
                </a:solidFill>
              </a:rPr>
              <a:t>Self-Driving Car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1352F-1D12-05D9-28A7-7FC9B84E5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2957138"/>
            <a:ext cx="4038600" cy="2924269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Akshay </a:t>
            </a:r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Bharadva</a:t>
            </a:r>
            <a:endParaRPr lang="en-CA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accent6">
                    <a:lumMod val="50000"/>
                  </a:schemeClr>
                </a:solidFill>
              </a:rPr>
              <a:t>Chandrakanth</a:t>
            </a: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 Yarlagadda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Priyanka Choudhary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Sairaj Udayshankar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Shavez Azmi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C15A1-78A7-FF3B-28E0-5FC0F7D2D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4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B7DD2-B079-CFC0-D1C5-443E6285F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D66-B72E-D39B-622D-92F6C2748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Table of Contents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DB3DE-B8DD-8963-B040-4469D0E7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BCFCBC-6723-45B1-68A0-71C4B5389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48055"/>
              </p:ext>
            </p:extLst>
          </p:nvPr>
        </p:nvGraphicFramePr>
        <p:xfrm>
          <a:off x="1962150" y="1834091"/>
          <a:ext cx="8267700" cy="34541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196861396"/>
                    </a:ext>
                  </a:extLst>
                </a:gridCol>
                <a:gridCol w="6543675">
                  <a:extLst>
                    <a:ext uri="{9D8B030D-6E8A-4147-A177-3AD203B41FA5}">
                      <a16:colId xmlns:a16="http://schemas.microsoft.com/office/drawing/2014/main" val="2436593160"/>
                    </a:ext>
                  </a:extLst>
                </a:gridCol>
              </a:tblGrid>
              <a:tr h="493448">
                <a:tc>
                  <a:txBody>
                    <a:bodyPr/>
                    <a:lstStyle/>
                    <a:p>
                      <a:r>
                        <a:rPr lang="en-CA" dirty="0"/>
                        <a:t>Slide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315261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Objectives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077801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Basic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209040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Advanced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647486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Solution Overview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9720425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Key Technologies &amp;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386396"/>
                  </a:ext>
                </a:extLst>
              </a:tr>
              <a:tr h="493448">
                <a:tc>
                  <a:txBody>
                    <a:bodyPr/>
                    <a:lstStyle/>
                    <a:p>
                      <a:pPr algn="r"/>
                      <a:r>
                        <a:rPr lang="en-CA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Salutations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03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3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AFA0C-7948-EFD6-38C4-1420814C1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B536-364E-092B-A59D-0F686F825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3F258-356B-7E5C-344B-545B126A5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C086E8-D5E5-7AC2-E5C9-76BF29C7F3EC}"/>
              </a:ext>
            </a:extLst>
          </p:cNvPr>
          <p:cNvSpPr txBox="1"/>
          <p:nvPr/>
        </p:nvSpPr>
        <p:spPr>
          <a:xfrm>
            <a:off x="1735930" y="3492438"/>
            <a:ext cx="872013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Creating a self-driving car in a virtual environment using 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Synthesizing real-life road obstacles like pedestrians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Performing real-time obstacle detection and automate avoidance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Abiding by traffic rules and following traffic lights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Detecting the shortest path to the destination</a:t>
            </a:r>
          </a:p>
        </p:txBody>
      </p:sp>
      <p:pic>
        <p:nvPicPr>
          <p:cNvPr id="1026" name="Picture 2" descr="How Tesla Is Using Artificial Intelligence to Create The Autonomous Cars Of  The Future | Bernard Marr">
            <a:extLst>
              <a:ext uri="{FF2B5EF4-FFF2-40B4-BE49-F238E27FC236}">
                <a16:creationId xmlns:a16="http://schemas.microsoft.com/office/drawing/2014/main" id="{E3AF3118-D79F-7BEB-FE0C-47F27BF43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67" y="1290918"/>
            <a:ext cx="2787664" cy="185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15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B43C-A12D-AAFC-3853-8C5E4ECC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94E3-7A14-A239-D591-F6AD377C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Basic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E754A-E9B3-B599-FCF2-FEBFB981D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A7C0E-7A2F-A91D-8C33-9AE62F937D3E}"/>
              </a:ext>
            </a:extLst>
          </p:cNvPr>
          <p:cNvSpPr txBox="1"/>
          <p:nvPr/>
        </p:nvSpPr>
        <p:spPr>
          <a:xfrm>
            <a:off x="571500" y="1504950"/>
            <a:ext cx="55245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Different Maps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Vehicle Specifications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Steering, Acceleration and Braking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Training Mode and Auto-driving Mode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Road and Lane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30801-DB64-D760-E546-318FBB345BB3}"/>
              </a:ext>
            </a:extLst>
          </p:cNvPr>
          <p:cNvSpPr txBox="1"/>
          <p:nvPr/>
        </p:nvSpPr>
        <p:spPr>
          <a:xfrm>
            <a:off x="6096000" y="1504950"/>
            <a:ext cx="55245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Taking Turns and Switching Lanes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Pedestrian and Obstacle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Signal and Stop Sign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Additional Features on Car Dashboard</a:t>
            </a:r>
          </a:p>
        </p:txBody>
      </p:sp>
      <p:pic>
        <p:nvPicPr>
          <p:cNvPr id="2050" name="Picture 2" descr="Lane Detection | Papers With Code">
            <a:extLst>
              <a:ext uri="{FF2B5EF4-FFF2-40B4-BE49-F238E27FC236}">
                <a16:creationId xmlns:a16="http://schemas.microsoft.com/office/drawing/2014/main" id="{93793006-CF27-DD98-F5F4-27F99C05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4719844"/>
            <a:ext cx="1368107" cy="136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872D5-25F2-1F8D-5C23-5F5A6E0BB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430" y="4567188"/>
            <a:ext cx="1840320" cy="1665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AABAA-C3B6-98CE-9994-2770F33C5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523" y="4591514"/>
            <a:ext cx="3402577" cy="16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8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5A17-A07C-606D-9D38-6CE8C88A8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951A-9D97-C412-97EF-514224059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Advanced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82B40-C1D9-6ED0-46FE-563FAE03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3C348A-A6BA-B875-2517-EAE20E6601B8}"/>
              </a:ext>
            </a:extLst>
          </p:cNvPr>
          <p:cNvSpPr txBox="1"/>
          <p:nvPr/>
        </p:nvSpPr>
        <p:spPr>
          <a:xfrm>
            <a:off x="571500" y="1971675"/>
            <a:ext cx="55245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Dynamic Routing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Air-bag Trigger in the Event of Collision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Changes due to Weather Conditions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Response to Speed Signs &amp; Sign Boards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D357F-52DF-B1BA-7FFC-40989C9D0097}"/>
              </a:ext>
            </a:extLst>
          </p:cNvPr>
          <p:cNvSpPr txBox="1"/>
          <p:nvPr/>
        </p:nvSpPr>
        <p:spPr>
          <a:xfrm>
            <a:off x="6096000" y="1971675"/>
            <a:ext cx="55245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Shortest Route to Fuel Station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Changes due to Low Tyre Air Pressure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Skidding in Snow</a:t>
            </a:r>
          </a:p>
        </p:txBody>
      </p:sp>
      <p:pic>
        <p:nvPicPr>
          <p:cNvPr id="3074" name="Picture 2" descr="Traffic Signs Recognition using CNN and Keras in Python">
            <a:extLst>
              <a:ext uri="{FF2B5EF4-FFF2-40B4-BE49-F238E27FC236}">
                <a16:creationId xmlns:a16="http://schemas.microsoft.com/office/drawing/2014/main" id="{E7F96EF2-7F80-C717-EB1C-984E6C23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4557714"/>
            <a:ext cx="2143125" cy="165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sla to Add Waze-like Reporting, Supercharger Congestion Fees, Better  Alternate Routes, Autodial 911">
            <a:extLst>
              <a:ext uri="{FF2B5EF4-FFF2-40B4-BE49-F238E27FC236}">
                <a16:creationId xmlns:a16="http://schemas.microsoft.com/office/drawing/2014/main" id="{5EC03A25-9BF5-F8C1-839B-81BA395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5" y="4341366"/>
            <a:ext cx="2324100" cy="208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1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E71BB-90F2-B575-AC26-B86925B9E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3A84-887B-2D66-F4A2-3EA9D8D9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Solution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11E33-981A-B04B-956D-2C1EE348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38443B-CCBE-63DB-1B94-A4EB1FFF474E}"/>
              </a:ext>
            </a:extLst>
          </p:cNvPr>
          <p:cNvSpPr/>
          <p:nvPr/>
        </p:nvSpPr>
        <p:spPr>
          <a:xfrm>
            <a:off x="1524000" y="1338543"/>
            <a:ext cx="9534525" cy="479555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098" name="Picture 2" descr="Azure has a new logo, but where do you download it? Here!">
            <a:extLst>
              <a:ext uri="{FF2B5EF4-FFF2-40B4-BE49-F238E27FC236}">
                <a16:creationId xmlns:a16="http://schemas.microsoft.com/office/drawing/2014/main" id="{33CC8491-7B22-DDC2-1C39-07877DCF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721" y="977919"/>
            <a:ext cx="604557" cy="60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4A351D-79C4-DB40-EBD3-B649F6206957}"/>
              </a:ext>
            </a:extLst>
          </p:cNvPr>
          <p:cNvSpPr/>
          <p:nvPr/>
        </p:nvSpPr>
        <p:spPr>
          <a:xfrm>
            <a:off x="2481262" y="1757642"/>
            <a:ext cx="7620000" cy="395735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102" name="Picture 6" descr="Unity New 2021 Logo PNG vector in SVG, PDF, AI, CDR format">
            <a:extLst>
              <a:ext uri="{FF2B5EF4-FFF2-40B4-BE49-F238E27FC236}">
                <a16:creationId xmlns:a16="http://schemas.microsoft.com/office/drawing/2014/main" id="{B902535F-7017-03B5-6FB9-3C8E2AB33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799" y="1572951"/>
            <a:ext cx="828675" cy="6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ntroduction - OpenCV Tutorial C++">
            <a:extLst>
              <a:ext uri="{FF2B5EF4-FFF2-40B4-BE49-F238E27FC236}">
                <a16:creationId xmlns:a16="http://schemas.microsoft.com/office/drawing/2014/main" id="{9833CEF0-4048-218E-B678-9E5FDD15A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3638360"/>
            <a:ext cx="1581150" cy="139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adoop | Brands of the World™ | Download vector logos and ...">
            <a:extLst>
              <a:ext uri="{FF2B5EF4-FFF2-40B4-BE49-F238E27FC236}">
                <a16:creationId xmlns:a16="http://schemas.microsoft.com/office/drawing/2014/main" id="{AC8B3722-AE3A-79C0-177A-B5FA5548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2" y="3593628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Logo PNG vector in SVG, PDF, AI, CDR format">
            <a:extLst>
              <a:ext uri="{FF2B5EF4-FFF2-40B4-BE49-F238E27FC236}">
                <a16:creationId xmlns:a16="http://schemas.microsoft.com/office/drawing/2014/main" id="{01908463-1C1C-0BBC-6099-1021C536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4" y="1883943"/>
            <a:ext cx="2124075" cy="159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D804D0-7985-360D-5E31-2398575C8452}"/>
              </a:ext>
            </a:extLst>
          </p:cNvPr>
          <p:cNvCxnSpPr>
            <a:stCxn id="4104" idx="3"/>
            <a:endCxn id="4106" idx="1"/>
          </p:cNvCxnSpPr>
          <p:nvPr/>
        </p:nvCxnSpPr>
        <p:spPr>
          <a:xfrm flipV="1">
            <a:off x="5019675" y="4336578"/>
            <a:ext cx="2600327" cy="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8C4437-951F-6CBE-4AD7-5235D4746517}"/>
              </a:ext>
            </a:extLst>
          </p:cNvPr>
          <p:cNvCxnSpPr>
            <a:cxnSpLocks/>
            <a:stCxn id="4104" idx="0"/>
            <a:endCxn id="4108" idx="1"/>
          </p:cNvCxnSpPr>
          <p:nvPr/>
        </p:nvCxnSpPr>
        <p:spPr>
          <a:xfrm flipV="1">
            <a:off x="4229100" y="2681085"/>
            <a:ext cx="1000124" cy="957275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BFA242-6318-CFBD-B3BC-A3A7153120F5}"/>
              </a:ext>
            </a:extLst>
          </p:cNvPr>
          <p:cNvCxnSpPr>
            <a:cxnSpLocks/>
            <a:stCxn id="4108" idx="3"/>
            <a:endCxn id="4102" idx="1"/>
          </p:cNvCxnSpPr>
          <p:nvPr/>
        </p:nvCxnSpPr>
        <p:spPr>
          <a:xfrm flipV="1">
            <a:off x="7353299" y="1883944"/>
            <a:ext cx="2095500" cy="79714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7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3B159-FA25-B5B2-C20A-4E14955B4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3EB-FE42-026B-01DB-D2DCF7843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871"/>
            <a:ext cx="9144000" cy="1004047"/>
          </a:xfrm>
        </p:spPr>
        <p:txBody>
          <a:bodyPr/>
          <a:lstStyle/>
          <a:p>
            <a:r>
              <a:rPr lang="en-CA" b="1" dirty="0">
                <a:solidFill>
                  <a:schemeClr val="accent6">
                    <a:lumMod val="50000"/>
                  </a:schemeClr>
                </a:solidFill>
              </a:rPr>
              <a:t>Key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A2B4F-21EF-A377-417E-32945B442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pic>
        <p:nvPicPr>
          <p:cNvPr id="4098" name="Picture 2" descr="Azure has a new logo, but where do you download it? Here!">
            <a:extLst>
              <a:ext uri="{FF2B5EF4-FFF2-40B4-BE49-F238E27FC236}">
                <a16:creationId xmlns:a16="http://schemas.microsoft.com/office/drawing/2014/main" id="{6E7D2255-BE0D-6D51-CB80-64757DC3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42" y="1779779"/>
            <a:ext cx="1115283" cy="11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ity New 2021 Logo PNG vector in SVG, PDF, AI, CDR format">
            <a:extLst>
              <a:ext uri="{FF2B5EF4-FFF2-40B4-BE49-F238E27FC236}">
                <a16:creationId xmlns:a16="http://schemas.microsoft.com/office/drawing/2014/main" id="{DBCC6C09-7AD1-E732-2117-6A39C5B74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442" y="4169996"/>
            <a:ext cx="1485900" cy="11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ntroduction - OpenCV Tutorial C++">
            <a:extLst>
              <a:ext uri="{FF2B5EF4-FFF2-40B4-BE49-F238E27FC236}">
                <a16:creationId xmlns:a16="http://schemas.microsoft.com/office/drawing/2014/main" id="{1E2C7662-007F-D7E2-FB92-9A0CAB2F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1681263"/>
            <a:ext cx="1485899" cy="131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adoop | Brands of the World™ | Download vector logos and ...">
            <a:extLst>
              <a:ext uri="{FF2B5EF4-FFF2-40B4-BE49-F238E27FC236}">
                <a16:creationId xmlns:a16="http://schemas.microsoft.com/office/drawing/2014/main" id="{0AD6C009-B742-06E3-D237-B20AEA01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4079337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ython Logo PNG vector in SVG, PDF, AI, CDR format">
            <a:extLst>
              <a:ext uri="{FF2B5EF4-FFF2-40B4-BE49-F238E27FC236}">
                <a16:creationId xmlns:a16="http://schemas.microsoft.com/office/drawing/2014/main" id="{95092797-7A40-6407-B099-C35F0369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912" y="3056430"/>
            <a:ext cx="1152526" cy="8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8DE6E-AA6D-017D-46FC-C33F5CDE945B}"/>
              </a:ext>
            </a:extLst>
          </p:cNvPr>
          <p:cNvSpPr txBox="1"/>
          <p:nvPr/>
        </p:nvSpPr>
        <p:spPr>
          <a:xfrm>
            <a:off x="1276350" y="3119628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Open CV – Image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FB95D-8257-25C3-0D3D-271D3EB73A3A}"/>
              </a:ext>
            </a:extLst>
          </p:cNvPr>
          <p:cNvSpPr txBox="1"/>
          <p:nvPr/>
        </p:nvSpPr>
        <p:spPr>
          <a:xfrm>
            <a:off x="1395412" y="565117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Hadoop Ecosystem –</a:t>
            </a:r>
          </a:p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Real-time Decision Making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7F75F-5029-EFAC-1BE7-F61561A97C40}"/>
              </a:ext>
            </a:extLst>
          </p:cNvPr>
          <p:cNvSpPr txBox="1"/>
          <p:nvPr/>
        </p:nvSpPr>
        <p:spPr>
          <a:xfrm>
            <a:off x="5148262" y="4079337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Python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Used with Open 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Dynamic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Bridge between Unity and Processing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6D237-8F9D-077F-635A-92995B8C44FD}"/>
              </a:ext>
            </a:extLst>
          </p:cNvPr>
          <p:cNvSpPr txBox="1"/>
          <p:nvPr/>
        </p:nvSpPr>
        <p:spPr>
          <a:xfrm>
            <a:off x="8690243" y="2934962"/>
            <a:ext cx="233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Azure – Cloud Hosting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7E721-34F0-68FE-2DAC-E55292735BCE}"/>
              </a:ext>
            </a:extLst>
          </p:cNvPr>
          <p:cNvSpPr txBox="1"/>
          <p:nvPr/>
        </p:nvSpPr>
        <p:spPr>
          <a:xfrm>
            <a:off x="9008902" y="5371999"/>
            <a:ext cx="21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6">
                    <a:lumMod val="50000"/>
                  </a:schemeClr>
                </a:solidFill>
              </a:rPr>
              <a:t>Unity – Game Engine</a:t>
            </a:r>
          </a:p>
        </p:txBody>
      </p:sp>
    </p:spTree>
    <p:extLst>
      <p:ext uri="{BB962C8B-B14F-4D97-AF65-F5344CB8AC3E}">
        <p14:creationId xmlns:p14="http://schemas.microsoft.com/office/powerpoint/2010/main" val="185088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D63C2-243A-9CD1-4A49-A86BA144E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464052-B73B-953C-8DD1-08F97DDB5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877550" y="6297501"/>
            <a:ext cx="1152525" cy="42259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C7B4B9D-B149-D94A-8B2D-2C8254A61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12"/>
            <a:ext cx="9144000" cy="5597731"/>
          </a:xfrm>
        </p:spPr>
        <p:txBody>
          <a:bodyPr>
            <a:noAutofit/>
          </a:bodyPr>
          <a:lstStyle/>
          <a:p>
            <a:r>
              <a:rPr lang="en-CA" sz="20000" b="1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9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201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Self-Driving Car Game</vt:lpstr>
      <vt:lpstr>Table of Contents</vt:lpstr>
      <vt:lpstr>Objectives</vt:lpstr>
      <vt:lpstr>Basic Features</vt:lpstr>
      <vt:lpstr>Advanced Features</vt:lpstr>
      <vt:lpstr>Solution Overview</vt:lpstr>
      <vt:lpstr>Key 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Self-Driving Car Game</dc:title>
  <dc:creator>Sairaj Udayshankar</dc:creator>
  <cp:lastModifiedBy>Sairaj Udayshankar</cp:lastModifiedBy>
  <cp:revision>80</cp:revision>
  <dcterms:created xsi:type="dcterms:W3CDTF">2024-02-03T17:22:55Z</dcterms:created>
  <dcterms:modified xsi:type="dcterms:W3CDTF">2024-02-03T22:51:06Z</dcterms:modified>
</cp:coreProperties>
</file>