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58" r:id="rId3"/>
    <p:sldId id="265" r:id="rId4"/>
    <p:sldId id="259" r:id="rId5"/>
    <p:sldId id="260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14"/>
    <p:restoredTop sz="83590"/>
  </p:normalViewPr>
  <p:slideViewPr>
    <p:cSldViewPr snapToGrid="0" snapToObjects="1">
      <p:cViewPr varScale="1">
        <p:scale>
          <a:sx n="92" d="100"/>
          <a:sy n="92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1D4F-C315-F041-A91E-B988DC99F07D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6F3CA-2574-FD4F-B48E-20788BF622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9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用例图有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个主要角色，以及一个次要角色，主要角色包括团队管理员、自媒体主、审核员，次要角色是各个平台。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整个系统分为四个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，分别为账号管理，发布管理，数据分析以及消息管理。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F3CA-2574-FD4F-B48E-20788BF6228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00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F3CA-2574-FD4F-B48E-20788BF6228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12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3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8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6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7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2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E6A8-98AF-D34C-9512-8531068E9872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2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gorange.com:808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98A98-2AA2-EF4D-9A14-75A7679C5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5400" b="1" dirty="0"/>
              <a:t>面向自媒体的写作管理平台</a:t>
            </a:r>
            <a:br>
              <a:rPr lang="zh-CN" altLang="zh-CN" sz="5400" dirty="0"/>
            </a:br>
            <a:r>
              <a:rPr lang="zh-CN" altLang="en-US" sz="5400" b="1" dirty="0"/>
              <a:t>第二次汇报</a:t>
            </a:r>
            <a:endParaRPr kumimoji="1"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A4508F-ED6B-9849-B5BF-E39E27F9C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cap="none" dirty="0" err="1"/>
              <a:t>homo</a:t>
            </a:r>
            <a:r>
              <a:rPr kumimoji="1" lang="en-US" altLang="zh-CN" dirty="0" err="1"/>
              <a:t>OS</a:t>
            </a:r>
            <a:endParaRPr kumimoji="1" lang="en-US" altLang="zh-CN" dirty="0"/>
          </a:p>
          <a:p>
            <a:r>
              <a:rPr kumimoji="1" lang="zh-CN" altLang="en-US" dirty="0"/>
              <a:t>黎诚译 李昌昊 吴楠 邓书青 骆竞彪</a:t>
            </a:r>
          </a:p>
        </p:txBody>
      </p:sp>
    </p:spTree>
    <p:extLst>
      <p:ext uri="{BB962C8B-B14F-4D97-AF65-F5344CB8AC3E}">
        <p14:creationId xmlns:p14="http://schemas.microsoft.com/office/powerpoint/2010/main" val="59157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BC448-99F1-D942-87A5-C9939A30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系统性能设计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BB376-5569-AE4E-9F59-FC1BD1DC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+mn-ea"/>
              </a:rPr>
              <a:t>数据备份——系统提供数据备份操作界面，提示用户进行数据库的备份。</a:t>
            </a:r>
          </a:p>
          <a:p>
            <a:r>
              <a:rPr lang="zh-CN" altLang="zh-CN" dirty="0">
                <a:latin typeface="+mn-ea"/>
              </a:rPr>
              <a:t>数据恢复——系统提供数据备份操作界面，提示用户进行数据库的恢复。</a:t>
            </a:r>
          </a:p>
          <a:p>
            <a:r>
              <a:rPr lang="zh-CN" altLang="zh-CN" dirty="0">
                <a:latin typeface="+mn-ea"/>
              </a:rPr>
              <a:t>响应时间——用户提出数据查询和分析时，在可接受的时间内完成报表的显示。</a:t>
            </a:r>
            <a:endParaRPr lang="zh-CN" altLang="zh-CN" sz="1800" dirty="0">
              <a:latin typeface="+mn-ea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AF5692D-A40C-B048-8356-9D24BBDD4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9A00-A99D-1547-947C-3FD8496C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79" y="239097"/>
            <a:ext cx="9603275" cy="1049235"/>
          </a:xfrm>
        </p:spPr>
        <p:txBody>
          <a:bodyPr/>
          <a:lstStyle/>
          <a:p>
            <a:r>
              <a:rPr lang="zh-CN" altLang="zh-CN" dirty="0"/>
              <a:t>子系统功能 </a:t>
            </a:r>
            <a:endParaRPr kumimoji="1"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92EF2024-D7CD-8E45-89C9-697E301C3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44593"/>
              </p:ext>
            </p:extLst>
          </p:nvPr>
        </p:nvGraphicFramePr>
        <p:xfrm>
          <a:off x="6096000" y="2488473"/>
          <a:ext cx="5561966" cy="2962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0983">
                  <a:extLst>
                    <a:ext uri="{9D8B030D-6E8A-4147-A177-3AD203B41FA5}">
                      <a16:colId xmlns:a16="http://schemas.microsoft.com/office/drawing/2014/main" val="870044984"/>
                    </a:ext>
                  </a:extLst>
                </a:gridCol>
                <a:gridCol w="2780983">
                  <a:extLst>
                    <a:ext uri="{9D8B030D-6E8A-4147-A177-3AD203B41FA5}">
                      <a16:colId xmlns:a16="http://schemas.microsoft.com/office/drawing/2014/main" val="2797827324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用例名称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注册账号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55672071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标识符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UC-1-001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901242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参与者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自媒体写手（首要） 自媒体团队管理员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462641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基本操作流程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1.</a:t>
                      </a:r>
                      <a:r>
                        <a:rPr lang="zh-CN" sz="1200" kern="0">
                          <a:effectLst/>
                        </a:rPr>
                        <a:t>用户请求注册 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2.</a:t>
                      </a:r>
                      <a:r>
                        <a:rPr lang="zh-CN" sz="1200" kern="0">
                          <a:effectLst/>
                        </a:rPr>
                        <a:t>系统显示注册页面 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3.</a:t>
                      </a:r>
                      <a:r>
                        <a:rPr lang="zh-CN" sz="1200" kern="0">
                          <a:effectLst/>
                        </a:rPr>
                        <a:t>用户提供注册信息 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4.</a:t>
                      </a:r>
                      <a:r>
                        <a:rPr lang="zh-CN" sz="1200" kern="0">
                          <a:effectLst/>
                        </a:rPr>
                        <a:t>系统检查注册信息是否合法 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5.</a:t>
                      </a:r>
                      <a:r>
                        <a:rPr lang="zh-CN" sz="1200" kern="0">
                          <a:effectLst/>
                        </a:rPr>
                        <a:t>系统保存注册信息 </a:t>
                      </a:r>
                      <a:endParaRPr lang="zh-CN" sz="1050" kern="100">
                        <a:effectLst/>
                      </a:endParaRPr>
                    </a:p>
                    <a:p>
                      <a:pPr algn="l"/>
                      <a:r>
                        <a:rPr lang="en-US" sz="1200" kern="0">
                          <a:effectLst/>
                        </a:rPr>
                        <a:t>6.</a:t>
                      </a:r>
                      <a:r>
                        <a:rPr lang="zh-CN" sz="1200" kern="0">
                          <a:effectLst/>
                        </a:rPr>
                        <a:t>系统提示注册成功并跳转到登录页面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21654388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可选操作流程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>
                          <a:effectLst/>
                        </a:rPr>
                        <a:t>4a.</a:t>
                      </a:r>
                      <a:r>
                        <a:rPr lang="zh-CN" sz="1200" kern="0" dirty="0">
                          <a:effectLst/>
                        </a:rPr>
                        <a:t>用户输入信息不充分 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l"/>
                      <a:r>
                        <a:rPr lang="en-US" sz="1200" kern="0" dirty="0">
                          <a:effectLst/>
                        </a:rPr>
                        <a:t>4a1</a:t>
                      </a:r>
                      <a:r>
                        <a:rPr lang="zh-CN" sz="1200" kern="0" dirty="0">
                          <a:effectLst/>
                        </a:rPr>
                        <a:t>提示用户完善信息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73418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E2E6277-EBC3-A942-8A7B-CB3C3868F9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034" y="1963737"/>
            <a:ext cx="5173980" cy="29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53EE48-E2B2-F24B-A8C9-0A0B8B9414FF}"/>
              </a:ext>
            </a:extLst>
          </p:cNvPr>
          <p:cNvSpPr txBox="1"/>
          <p:nvPr/>
        </p:nvSpPr>
        <p:spPr>
          <a:xfrm>
            <a:off x="6113417" y="20116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添加了用例描述：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82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AB3B-B10D-6A42-A414-FC8CDEE7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A0E2F-0DE0-3541-A755-73E4B305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124301-209F-614D-93A6-7A267CC8A9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210" y="274562"/>
            <a:ext cx="5265420" cy="348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E9D1A3-D64E-B14C-B367-22C70D7EEB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80741" y="286627"/>
            <a:ext cx="5059680" cy="345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777C65-F3FE-A545-9AF1-DF3E42564C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8071" y="3696970"/>
            <a:ext cx="4625340" cy="3161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68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39B7D-6A52-0646-85A9-FF9424F7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数据结构 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EC47D7B-5F26-3E4C-B768-0095BE954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339708"/>
              </p:ext>
            </p:extLst>
          </p:nvPr>
        </p:nvGraphicFramePr>
        <p:xfrm>
          <a:off x="307643" y="2397034"/>
          <a:ext cx="5268595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3632905028"/>
                    </a:ext>
                  </a:extLst>
                </a:gridCol>
                <a:gridCol w="2634615">
                  <a:extLst>
                    <a:ext uri="{9D8B030D-6E8A-4147-A177-3AD203B41FA5}">
                      <a16:colId xmlns:a16="http://schemas.microsoft.com/office/drawing/2014/main" val="3518600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557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登录（）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189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注销（）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用户登出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740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更改密码（）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用户登录密码更改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98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绑定媒体（）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绑定其他平台的账号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7045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解绑媒体（）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解绑其他平台的账号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84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编辑文章（）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文章在线编辑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8792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保存草稿（）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将编辑中的文章保存到草稿箱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976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查看消息（）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查看私信、留言等消息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36709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8AD37759-B857-B743-9E5A-0BEB72E004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8" y="-130630"/>
            <a:ext cx="4769545" cy="73174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F278214-1D04-D84F-AF8B-B6248A63A667}"/>
              </a:ext>
            </a:extLst>
          </p:cNvPr>
          <p:cNvSpPr txBox="1"/>
          <p:nvPr/>
        </p:nvSpPr>
        <p:spPr>
          <a:xfrm>
            <a:off x="1254034" y="198555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添加了各个方法的使用说明：</a:t>
            </a:r>
          </a:p>
        </p:txBody>
      </p:sp>
    </p:spTree>
    <p:extLst>
      <p:ext uri="{BB962C8B-B14F-4D97-AF65-F5344CB8AC3E}">
        <p14:creationId xmlns:p14="http://schemas.microsoft.com/office/powerpoint/2010/main" val="300575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A1BA1-02B1-F942-996D-36E92536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系统操作分析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715383A-BCC0-D349-BA64-6EE0AD3C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" y="2020113"/>
            <a:ext cx="2699657" cy="3450613"/>
          </a:xfrm>
        </p:spPr>
        <p:txBody>
          <a:bodyPr/>
          <a:lstStyle/>
          <a:p>
            <a:r>
              <a:rPr kumimoji="1" lang="zh-CN" altLang="en-US" dirty="0"/>
              <a:t>添加了对象描述和消息描述：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7CFFA3-58E1-C84B-AEE2-03C40153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939" y="2156812"/>
            <a:ext cx="7943391" cy="41852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F2A21A-3564-2B4D-8C25-4C99D7CA792D}"/>
              </a:ext>
            </a:extLst>
          </p:cNvPr>
          <p:cNvSpPr/>
          <p:nvPr/>
        </p:nvSpPr>
        <p:spPr>
          <a:xfrm>
            <a:off x="5548939" y="1880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账号管理顺序图</a:t>
            </a:r>
            <a:r>
              <a:rPr lang="zh-CN" altLang="zh-CN" dirty="0"/>
              <a:t> 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85E4054-850A-D148-B919-5FBC7646C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93774"/>
              </p:ext>
            </p:extLst>
          </p:nvPr>
        </p:nvGraphicFramePr>
        <p:xfrm>
          <a:off x="230596" y="2931859"/>
          <a:ext cx="4050665" cy="607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1695086886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1394174903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755015679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对象名称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自媒体团队写手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文章审核员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8619087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是否是主动对象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 dirty="0">
                          <a:effectLst/>
                        </a:rPr>
                        <a:t>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26405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9A5BFA8-8A74-374D-912C-DB4218975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55725"/>
              </p:ext>
            </p:extLst>
          </p:nvPr>
        </p:nvGraphicFramePr>
        <p:xfrm>
          <a:off x="230596" y="3718401"/>
          <a:ext cx="5490846" cy="96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522">
                  <a:extLst>
                    <a:ext uri="{9D8B030D-6E8A-4147-A177-3AD203B41FA5}">
                      <a16:colId xmlns:a16="http://schemas.microsoft.com/office/drawing/2014/main" val="3531534397"/>
                    </a:ext>
                  </a:extLst>
                </a:gridCol>
                <a:gridCol w="1077821">
                  <a:extLst>
                    <a:ext uri="{9D8B030D-6E8A-4147-A177-3AD203B41FA5}">
                      <a16:colId xmlns:a16="http://schemas.microsoft.com/office/drawing/2014/main" val="3130222976"/>
                    </a:ext>
                  </a:extLst>
                </a:gridCol>
                <a:gridCol w="932840">
                  <a:extLst>
                    <a:ext uri="{9D8B030D-6E8A-4147-A177-3AD203B41FA5}">
                      <a16:colId xmlns:a16="http://schemas.microsoft.com/office/drawing/2014/main" val="1232968863"/>
                    </a:ext>
                  </a:extLst>
                </a:gridCol>
                <a:gridCol w="1049842">
                  <a:extLst>
                    <a:ext uri="{9D8B030D-6E8A-4147-A177-3AD203B41FA5}">
                      <a16:colId xmlns:a16="http://schemas.microsoft.com/office/drawing/2014/main" val="1328066154"/>
                    </a:ext>
                  </a:extLst>
                </a:gridCol>
                <a:gridCol w="1077821">
                  <a:extLst>
                    <a:ext uri="{9D8B030D-6E8A-4147-A177-3AD203B41FA5}">
                      <a16:colId xmlns:a16="http://schemas.microsoft.com/office/drawing/2014/main" val="2745678152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对象名称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文章在线编辑、修改模块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文章上传模块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草稿审核模块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草稿发送模块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780795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是否是主动对象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 dirty="0">
                          <a:effectLst/>
                        </a:rPr>
                        <a:t>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272689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AF1D8C4-FC08-894D-976B-E94343B9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70295"/>
              </p:ext>
            </p:extLst>
          </p:nvPr>
        </p:nvGraphicFramePr>
        <p:xfrm>
          <a:off x="230596" y="4957105"/>
          <a:ext cx="2970530" cy="1384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3112082777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1057980024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消息名称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编辑、修改文章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22079280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消息类型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同步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16967834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发送消息的对象名称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>
                          <a:effectLst/>
                        </a:rPr>
                        <a:t>自媒体团队写手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66355335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接收消息的对象名称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0" dirty="0">
                          <a:effectLst/>
                        </a:rPr>
                        <a:t>文章在线编辑、修改模块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4165085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6E099BB-5DA6-1940-947A-9FBA6145C2BA}"/>
              </a:ext>
            </a:extLst>
          </p:cNvPr>
          <p:cNvSpPr/>
          <p:nvPr/>
        </p:nvSpPr>
        <p:spPr>
          <a:xfrm>
            <a:off x="5691905" y="2526144"/>
            <a:ext cx="937169" cy="6134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8C1E74-66DD-3942-B527-536535B7B55A}"/>
              </a:ext>
            </a:extLst>
          </p:cNvPr>
          <p:cNvSpPr/>
          <p:nvPr/>
        </p:nvSpPr>
        <p:spPr>
          <a:xfrm>
            <a:off x="7297947" y="2562527"/>
            <a:ext cx="741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D4ADA7-8BED-C044-9E77-46B7805CDB2A}"/>
              </a:ext>
            </a:extLst>
          </p:cNvPr>
          <p:cNvSpPr/>
          <p:nvPr/>
        </p:nvSpPr>
        <p:spPr>
          <a:xfrm>
            <a:off x="6314535" y="3208146"/>
            <a:ext cx="1104181" cy="2441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14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8B5CD-9B43-BD41-AE5F-960DBE70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系统状态分析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33169-DD6B-F848-9241-F3631AEF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按子系统对状态进行了划分：</a:t>
            </a:r>
          </a:p>
        </p:txBody>
      </p:sp>
      <p:pic>
        <p:nvPicPr>
          <p:cNvPr id="5" name="图片 4" descr="账号管理系统">
            <a:extLst>
              <a:ext uri="{FF2B5EF4-FFF2-40B4-BE49-F238E27FC236}">
                <a16:creationId xmlns:a16="http://schemas.microsoft.com/office/drawing/2014/main" id="{D0904139-24A6-4040-A8C6-F8A609CAA2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7380" y="2724403"/>
            <a:ext cx="3850640" cy="2033270"/>
          </a:xfrm>
          <a:prstGeom prst="rect">
            <a:avLst/>
          </a:prstGeom>
        </p:spPr>
      </p:pic>
      <p:pic>
        <p:nvPicPr>
          <p:cNvPr id="6" name="图片 5" descr="文章发布">
            <a:extLst>
              <a:ext uri="{FF2B5EF4-FFF2-40B4-BE49-F238E27FC236}">
                <a16:creationId xmlns:a16="http://schemas.microsoft.com/office/drawing/2014/main" id="{4A420B2A-0858-2A40-BE86-C8317F2CA4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1877" y="2565335"/>
            <a:ext cx="3794125" cy="2351405"/>
          </a:xfrm>
          <a:prstGeom prst="rect">
            <a:avLst/>
          </a:prstGeom>
        </p:spPr>
      </p:pic>
      <p:pic>
        <p:nvPicPr>
          <p:cNvPr id="7" name="图片 6" descr="数据分析">
            <a:extLst>
              <a:ext uri="{FF2B5EF4-FFF2-40B4-BE49-F238E27FC236}">
                <a16:creationId xmlns:a16="http://schemas.microsoft.com/office/drawing/2014/main" id="{B48FBC79-2EE2-684F-80C2-5D2102624C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88029" y="4727023"/>
            <a:ext cx="2178050" cy="2128520"/>
          </a:xfrm>
          <a:prstGeom prst="rect">
            <a:avLst/>
          </a:prstGeom>
        </p:spPr>
      </p:pic>
      <p:pic>
        <p:nvPicPr>
          <p:cNvPr id="8" name="图片 7" descr="消息管理">
            <a:extLst>
              <a:ext uri="{FF2B5EF4-FFF2-40B4-BE49-F238E27FC236}">
                <a16:creationId xmlns:a16="http://schemas.microsoft.com/office/drawing/2014/main" id="{BFF4DE12-88D4-0B47-9361-E7A8A6B513B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99143" y="4763770"/>
            <a:ext cx="2289175" cy="20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1D2C8-0B68-6546-B058-DF719F7B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系统状态分析 </a:t>
            </a:r>
            <a:r>
              <a:rPr lang="zh-CN" altLang="en-US" dirty="0"/>
              <a:t>（续）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68855-45A0-FC42-B14E-9D6885A2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添加了状态转换说明（以</a:t>
            </a:r>
            <a:r>
              <a:rPr lang="zh-CN" altLang="zh-CN" dirty="0"/>
              <a:t>账号管理系统 </a:t>
            </a:r>
            <a:r>
              <a:rPr lang="zh-CN" altLang="en-US" dirty="0"/>
              <a:t>为例</a:t>
            </a:r>
            <a:r>
              <a:rPr kumimoji="1" lang="zh-CN" altLang="en-US" dirty="0"/>
              <a:t>）：</a:t>
            </a:r>
          </a:p>
        </p:txBody>
      </p:sp>
      <p:pic>
        <p:nvPicPr>
          <p:cNvPr id="4" name="图片 3" descr="账号管理系统">
            <a:extLst>
              <a:ext uri="{FF2B5EF4-FFF2-40B4-BE49-F238E27FC236}">
                <a16:creationId xmlns:a16="http://schemas.microsoft.com/office/drawing/2014/main" id="{50DAAADF-45E6-DF4D-AF1D-BDFB079AA8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2989" y="159438"/>
            <a:ext cx="5719011" cy="2885972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376D8E-2B42-DC42-90C4-E31FA69A1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79846"/>
              </p:ext>
            </p:extLst>
          </p:nvPr>
        </p:nvGraphicFramePr>
        <p:xfrm>
          <a:off x="2975028" y="3045410"/>
          <a:ext cx="6556375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760">
                  <a:extLst>
                    <a:ext uri="{9D8B030D-6E8A-4147-A177-3AD203B41FA5}">
                      <a16:colId xmlns:a16="http://schemas.microsoft.com/office/drawing/2014/main" val="2203554610"/>
                    </a:ext>
                  </a:extLst>
                </a:gridCol>
                <a:gridCol w="2524760">
                  <a:extLst>
                    <a:ext uri="{9D8B030D-6E8A-4147-A177-3AD203B41FA5}">
                      <a16:colId xmlns:a16="http://schemas.microsoft.com/office/drawing/2014/main" val="3110377051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108538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当前状态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事件触发器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目标状态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0223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起始状态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输入账号密码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登录状态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34485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输入用户名、邮箱、手机号、密码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注册状态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14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注册状态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输入账号密码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登录状态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672064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登录状态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密码账号正确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登陆成功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735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密码账号错误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登录失败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8365313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登陆成功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编辑修改文章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文章管理状态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342795"/>
                  </a:ext>
                </a:extLst>
              </a:tr>
              <a:tr h="147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创建、解散、退出团队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团队管理状态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4160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选择媒体账号解绑或绑定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媒体账号管理状态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5619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查看消息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消息管理状态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4533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查看数据分析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数据分析状态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1045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退出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终止状态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532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登录失败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重新输入账号密码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登录状态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82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3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5FF50-C3C5-2E4E-8B21-82DCA4BA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38CF2-BEF4-2D47-87D5-8BE5C116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http://ugorange.com:8080/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530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2B12-F669-514A-85D9-F6DCF443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系统输出设计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48B39-A2A3-9C42-9AF5-CBCEA849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文章热度数据导出</a:t>
            </a:r>
            <a:endParaRPr lang="en-US" altLang="zh-CN" dirty="0"/>
          </a:p>
          <a:p>
            <a:r>
              <a:rPr lang="zh-CN" altLang="zh-CN" b="1" dirty="0"/>
              <a:t>热点话题导出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lang="zh-CN" altLang="zh-CN" b="1" dirty="0"/>
              <a:t>粉丝画像导出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lang="zh-CN" altLang="zh-CN" b="1" dirty="0"/>
              <a:t>标签用户导出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A4F0C2-F7D6-F941-B546-6047DDAFDCAA}"/>
              </a:ext>
            </a:extLst>
          </p:cNvPr>
          <p:cNvPicPr/>
          <p:nvPr/>
        </p:nvPicPr>
        <p:blipFill rotWithShape="1">
          <a:blip r:embed="rId2"/>
          <a:srcRect t="40853"/>
          <a:stretch/>
        </p:blipFill>
        <p:spPr>
          <a:xfrm>
            <a:off x="4581412" y="572345"/>
            <a:ext cx="5274945" cy="11669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95588E-62A8-3C4B-9C05-F4701E68E20E}"/>
              </a:ext>
            </a:extLst>
          </p:cNvPr>
          <p:cNvPicPr/>
          <p:nvPr/>
        </p:nvPicPr>
        <p:blipFill rotWithShape="1">
          <a:blip r:embed="rId3"/>
          <a:srcRect t="17448"/>
          <a:stretch/>
        </p:blipFill>
        <p:spPr>
          <a:xfrm>
            <a:off x="4581413" y="1797456"/>
            <a:ext cx="4878705" cy="26545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01F9FE-C41C-EE44-95C3-E1FE7F223CE5}"/>
              </a:ext>
            </a:extLst>
          </p:cNvPr>
          <p:cNvPicPr/>
          <p:nvPr/>
        </p:nvPicPr>
        <p:blipFill rotWithShape="1">
          <a:blip r:embed="rId4"/>
          <a:srcRect t="16089"/>
          <a:stretch/>
        </p:blipFill>
        <p:spPr>
          <a:xfrm>
            <a:off x="4581413" y="4159315"/>
            <a:ext cx="5274945" cy="26545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136046-9002-F04F-9A7D-C6ED84ABC240}"/>
              </a:ext>
            </a:extLst>
          </p:cNvPr>
          <p:cNvPicPr/>
          <p:nvPr/>
        </p:nvPicPr>
        <p:blipFill rotWithShape="1">
          <a:blip r:embed="rId5"/>
          <a:srcRect t="29157" r="69768" b="21497"/>
          <a:stretch/>
        </p:blipFill>
        <p:spPr>
          <a:xfrm>
            <a:off x="10059366" y="2649601"/>
            <a:ext cx="1594736" cy="1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7586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{5705829E-6067-B843-857E-EF9A9AF3353B}tf10001119</Template>
  <TotalTime>41</TotalTime>
  <Words>542</Words>
  <Application>Microsoft Macintosh PowerPoint</Application>
  <PresentationFormat>宽屏</PresentationFormat>
  <Paragraphs>119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Times New Roman</vt:lpstr>
      <vt:lpstr>Arial</vt:lpstr>
      <vt:lpstr>Gill Sans MT</vt:lpstr>
      <vt:lpstr>画廊</vt:lpstr>
      <vt:lpstr>面向自媒体的写作管理平台 第二次汇报</vt:lpstr>
      <vt:lpstr>子系统功能 </vt:lpstr>
      <vt:lpstr>PowerPoint 演示文稿</vt:lpstr>
      <vt:lpstr>数据结构 </vt:lpstr>
      <vt:lpstr>系统操作分析</vt:lpstr>
      <vt:lpstr>系统状态分析 </vt:lpstr>
      <vt:lpstr>系统状态分析 （续）</vt:lpstr>
      <vt:lpstr>原型设计</vt:lpstr>
      <vt:lpstr>系统输出设计</vt:lpstr>
      <vt:lpstr>系统性能设计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面向自媒体的写作管理平台 第一次汇报</dc:title>
  <dc:creator>黎 诚译</dc:creator>
  <cp:lastModifiedBy>黎 诚译</cp:lastModifiedBy>
  <cp:revision>9</cp:revision>
  <dcterms:created xsi:type="dcterms:W3CDTF">2020-10-26T02:48:35Z</dcterms:created>
  <dcterms:modified xsi:type="dcterms:W3CDTF">2020-11-02T03:43:07Z</dcterms:modified>
</cp:coreProperties>
</file>