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51" r:id="rId3"/>
    <p:sldMasterId id="2147483653" r:id="rId4"/>
    <p:sldMasterId id="2147483656" r:id="rId5"/>
    <p:sldMasterId id="2147483659" r:id="rId6"/>
    <p:sldMasterId id="2147483678" r:id="rId7"/>
    <p:sldMasterId id="2147483680" r:id="rId8"/>
  </p:sldMasterIdLst>
  <p:notesMasterIdLst>
    <p:notesMasterId r:id="rId10"/>
  </p:notesMasterIdLst>
  <p:handoutMasterIdLst>
    <p:handoutMasterId r:id="rId20"/>
  </p:handoutMasterIdLst>
  <p:sldIdLst>
    <p:sldId id="355" r:id="rId9"/>
    <p:sldId id="460" r:id="rId11"/>
    <p:sldId id="461" r:id="rId12"/>
    <p:sldId id="462" r:id="rId13"/>
    <p:sldId id="463" r:id="rId14"/>
    <p:sldId id="428" r:id="rId15"/>
    <p:sldId id="464" r:id="rId16"/>
    <p:sldId id="465" r:id="rId17"/>
    <p:sldId id="458" r:id="rId18"/>
    <p:sldId id="456" r:id="rId19"/>
  </p:sldIdLst>
  <p:sldSz cx="9144000" cy="5143500" type="screen16x9"/>
  <p:notesSz cx="9925050" cy="666559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8" autoAdjust="0"/>
    <p:restoredTop sz="88272" autoAdjust="0"/>
  </p:normalViewPr>
  <p:slideViewPr>
    <p:cSldViewPr snapToGrid="0" showGuides="1">
      <p:cViewPr varScale="1">
        <p:scale>
          <a:sx n="58" d="100"/>
          <a:sy n="58" d="100"/>
        </p:scale>
        <p:origin x="62" y="62"/>
      </p:cViewPr>
      <p:guideLst>
        <p:guide orient="horz" pos="2088"/>
        <p:guide pos="2880"/>
        <p:guide orient="horz" pos="1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1989"/>
        <p:guide pos="3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  <a:p>
            <a:pPr lvl="3"/>
            <a:r>
              <a:rPr lang="de-DE" dirty="0"/>
              <a:t>Vierte Ebene</a:t>
            </a:r>
            <a:endParaRPr lang="de-DE" dirty="0"/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Arial" panose="020B0604020202090204" pitchFamily="34" charset="0"/>
      </a:defRPr>
    </a:lvl1pPr>
    <a:lvl2pPr marL="182880" indent="-182880" algn="l" rtl="0" fontAlgn="base">
      <a:spcBef>
        <a:spcPct val="30000"/>
      </a:spcBef>
      <a:spcAft>
        <a:spcPct val="0"/>
      </a:spcAft>
      <a:buFont typeface="Arial" panose="020B060402020209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Arial" panose="020B0604020202090204" pitchFamily="34" charset="0"/>
      </a:defRPr>
    </a:lvl2pPr>
    <a:lvl3pPr marL="355600" indent="-173355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panose="020B0604020202090204" pitchFamily="34" charset="0"/>
      </a:defRPr>
    </a:lvl3pPr>
    <a:lvl4pPr marL="538480" indent="-182880" algn="l" rtl="0" fontAlgn="base">
      <a:spcBef>
        <a:spcPct val="30000"/>
      </a:spcBef>
      <a:spcAft>
        <a:spcPct val="0"/>
      </a:spcAft>
      <a:buFont typeface="Courier New" panose="02070409020205090404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panose="020B0604020202090204" pitchFamily="34" charset="0"/>
      </a:defRPr>
    </a:lvl4pPr>
    <a:lvl5pPr marL="720725" indent="-182880" algn="l" rtl="0" fontAlgn="base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panose="020B060402020209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  <a:endParaRPr lang="de-DE" noProof="0" dirty="0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  <p:sp>
        <p:nvSpPr>
          <p:cNvPr id="2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530" indent="0">
              <a:buNone/>
              <a:defRPr/>
            </a:lvl3pPr>
            <a:lvl4pPr marL="360680" indent="0">
              <a:buNone/>
              <a:defRPr/>
            </a:lvl4pPr>
            <a:lvl5pPr marL="537845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  <a:endParaRPr lang="de-DE" sz="1800" noProof="0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785785"/>
            <a:ext cx="8508999" cy="2900515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5"/>
            <a:ext cx="8508999" cy="505304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506687"/>
            <a:ext cx="8508999" cy="3179614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1161" y="936839"/>
            <a:ext cx="8508999" cy="497688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  <p:sp>
        <p:nvSpPr>
          <p:cNvPr id="2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530" indent="0">
              <a:buNone/>
              <a:defRPr/>
            </a:lvl3pPr>
            <a:lvl4pPr marL="360680" indent="0">
              <a:buNone/>
              <a:defRPr/>
            </a:lvl4pPr>
            <a:lvl5pPr marL="537845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  <a:endParaRPr lang="de-DE" sz="1800" noProof="0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222525"/>
            <a:ext cx="8508999" cy="3463775"/>
          </a:xfrm>
          <a:prstGeom prst="rect">
            <a:avLst/>
          </a:prstGeom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noProof="0" dirty="0"/>
              <a:t>Dritte Ebene</a:t>
            </a:r>
            <a:endParaRPr lang="de-DE" noProof="0" dirty="0"/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  <p:sp>
        <p:nvSpPr>
          <p:cNvPr id="2" name="Text Placeholder 18"/>
          <p:cNvSpPr>
            <a:spLocks noGrp="1"/>
          </p:cNvSpPr>
          <p:nvPr>
            <p:ph type="body" sz="quarter" idx="18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530" indent="0">
              <a:buNone/>
              <a:defRPr/>
            </a:lvl3pPr>
            <a:lvl4pPr marL="360680" indent="0">
              <a:buNone/>
              <a:defRPr/>
            </a:lvl4pPr>
            <a:lvl5pPr marL="537845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  <a:endParaRPr lang="de-DE" sz="1800" noProof="0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1162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noProof="0" dirty="0"/>
              <a:t>Dritte Ebene</a:t>
            </a:r>
            <a:endParaRPr lang="de-DE" noProof="0" dirty="0"/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222524"/>
            <a:ext cx="4180910" cy="34751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  <a:p>
            <a:pPr lvl="1"/>
            <a:r>
              <a:rPr lang="de-DE" noProof="0" dirty="0"/>
              <a:t>Zweite Ebene</a:t>
            </a:r>
            <a:endParaRPr lang="de-DE" noProof="0" dirty="0"/>
          </a:p>
          <a:p>
            <a:pPr lvl="2"/>
            <a:r>
              <a:rPr lang="de-DE" noProof="0" dirty="0"/>
              <a:t>Dritte Ebene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  <p:sp>
        <p:nvSpPr>
          <p:cNvPr id="2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530" indent="0">
              <a:buNone/>
              <a:defRPr/>
            </a:lvl3pPr>
            <a:lvl4pPr marL="360680" indent="0">
              <a:buNone/>
              <a:defRPr/>
            </a:lvl4pPr>
            <a:lvl5pPr marL="537845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  <a:endParaRPr lang="de-DE" sz="1800" noProof="0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316992" y="1771076"/>
            <a:ext cx="4188333" cy="292475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38677" y="1771077"/>
            <a:ext cx="4180392" cy="2924750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  <a:endParaRPr lang="de-DE" noProof="0" dirty="0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0" hangingPunct="0"/>
            <a:endParaRPr lang="de-DE" sz="1000">
              <a:latin typeface="Arial" panose="020B060402020209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  <p:sp>
        <p:nvSpPr>
          <p:cNvPr id="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530" indent="0">
              <a:buNone/>
              <a:defRPr/>
            </a:lvl3pPr>
            <a:lvl4pPr marL="360680" indent="0">
              <a:buNone/>
              <a:defRPr/>
            </a:lvl4pPr>
            <a:lvl5pPr marL="537845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  <a:endParaRPr lang="de-DE" sz="1800" noProof="0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1771076"/>
            <a:ext cx="9144000" cy="337242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r" eaLnBrk="0" hangingPunct="0"/>
            <a:endParaRPr lang="de-DE" sz="1000">
              <a:latin typeface="Arial" panose="020B0604020202090204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 hasCustomPrompt="1"/>
          </p:nvPr>
        </p:nvSpPr>
        <p:spPr>
          <a:xfrm>
            <a:off x="316992" y="1771076"/>
            <a:ext cx="4197858" cy="29342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  <a:endParaRPr lang="de-DE" dirty="0"/>
          </a:p>
          <a:p>
            <a:pPr lvl="1"/>
            <a:r>
              <a:rPr lang="de-DE" dirty="0"/>
              <a:t>Zweite Ebene</a:t>
            </a:r>
            <a:endParaRPr lang="de-DE" dirty="0"/>
          </a:p>
          <a:p>
            <a:pPr lvl="2"/>
            <a:r>
              <a:rPr lang="de-DE" dirty="0"/>
              <a:t>Dritte Ebene</a:t>
            </a:r>
            <a:endParaRPr lang="de-DE" dirty="0"/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1771076"/>
            <a:ext cx="4180392" cy="291522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</p:txBody>
      </p:sp>
      <p:sp>
        <p:nvSpPr>
          <p:cNvPr id="15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  <p:sp>
        <p:nvSpPr>
          <p:cNvPr id="2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530" indent="0">
              <a:buNone/>
              <a:defRPr/>
            </a:lvl3pPr>
            <a:lvl4pPr marL="360680" indent="0">
              <a:buNone/>
              <a:defRPr/>
            </a:lvl4pPr>
            <a:lvl5pPr marL="537845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  <a:endParaRPr lang="de-DE" sz="1800" noProof="0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de-DE" noProof="0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1771076"/>
            <a:ext cx="9144000" cy="3367344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222524"/>
            <a:ext cx="8508999" cy="495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  <a:endParaRPr lang="de-DE" noProof="0" dirty="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  <p:sp>
        <p:nvSpPr>
          <p:cNvPr id="2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530" indent="0">
              <a:buNone/>
              <a:defRPr/>
            </a:lvl3pPr>
            <a:lvl4pPr marL="360680" indent="0">
              <a:buNone/>
              <a:defRPr/>
            </a:lvl4pPr>
            <a:lvl5pPr marL="537845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  <a:endParaRPr lang="de-DE" sz="1800" noProof="0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22524"/>
            <a:ext cx="9144000" cy="3920975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2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bg1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panose="020B0604020202090204" pitchFamily="34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bg1"/>
                </a:solidFill>
                <a:latin typeface="+mn-lt"/>
                <a:ea typeface="+mn-ea"/>
                <a:cs typeface="Arial" panose="020B0604020202090204" pitchFamily="34" charset="0"/>
              </a:rPr>
              <a:t>TUM School of Engineering and Design</a:t>
            </a:r>
            <a:endParaRPr lang="de-DE" sz="800" kern="1200" dirty="0">
              <a:solidFill>
                <a:schemeClr val="bg1"/>
              </a:solidFill>
              <a:latin typeface="+mn-lt"/>
              <a:ea typeface="+mn-ea"/>
              <a:cs typeface="Arial" panose="020B0604020202090204" pitchFamily="34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bg1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  <a:endParaRPr lang="de-DE" noProof="0" dirty="0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  <a:endParaRPr lang="de-DE" noProof="0" dirty="0"/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  <a:endParaRPr lang="de-DE" noProof="0" dirty="0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  <a:endParaRPr lang="de-DE" noProof="0" dirty="0"/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  <a:endParaRPr lang="de-DE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1162" y="293460"/>
            <a:ext cx="8508999" cy="3808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>
            <a:spAutoFit/>
          </a:bodyPr>
          <a:lstStyle>
            <a:lvl1pPr marL="0" indent="0"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  <a:endParaRPr lang="de-DE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311161" y="684430"/>
            <a:ext cx="8508999" cy="321410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914400" rtl="0" eaLnBrk="0" fontAlgn="base" latinLnBrk="0" hangingPunct="0">
              <a:lnSpc>
                <a:spcPts val="18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18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176530" indent="0">
              <a:buNone/>
              <a:defRPr/>
            </a:lvl3pPr>
            <a:lvl4pPr marL="360680" indent="0">
              <a:buNone/>
              <a:defRPr/>
            </a:lvl4pPr>
            <a:lvl5pPr marL="537845" indent="0">
              <a:buNone/>
              <a:defRPr/>
            </a:lvl5pPr>
          </a:lstStyle>
          <a:p>
            <a:pPr marL="0" marR="0" lvl="0" indent="0" algn="l" defTabSz="914400" rtl="0" eaLnBrk="0" fontAlgn="base" latinLnBrk="0" hangingPunct="0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de-DE" altLang="zh-CN" sz="1800" noProof="0" dirty="0"/>
              <a:t>Untert</a:t>
            </a:r>
            <a:r>
              <a:rPr lang="de-DE" sz="1800" noProof="0" dirty="0"/>
              <a:t>itel durch Klicken bearbeiten</a:t>
            </a:r>
            <a:endParaRPr lang="de-DE" sz="1800" noProof="0" dirty="0"/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4.emf"/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0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9" Type="http://schemas.openxmlformats.org/officeDocument/2006/relationships/image" Target="../media/image2.wmf"/><Relationship Id="rId18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530" indent="-176530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680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480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53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anose="020B0604020202090204" pitchFamily="34" charset="0"/>
              </a:rPr>
            </a:fld>
            <a:endParaRPr lang="de-DE" sz="1200" dirty="0">
              <a:latin typeface="+mn-lt"/>
              <a:cs typeface="Arial" panose="020B0604020202090204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530" indent="-17653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680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480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53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en-US" sz="800" dirty="0">
                <a:solidFill>
                  <a:schemeClr val="tx2"/>
                </a:solidFill>
                <a:latin typeface="+mn-lt"/>
              </a:rPr>
              <a:t>Chair of High-Power Converter Systems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panose="020B0604020202090204" pitchFamily="34" charset="0"/>
            </a:endParaRPr>
          </a:p>
          <a:p>
            <a:pPr>
              <a:lnSpc>
                <a:spcPts val="900"/>
              </a:lnSpc>
            </a:pPr>
            <a:r>
              <a:rPr lang="en-US" sz="800" kern="1200" dirty="0">
                <a:solidFill>
                  <a:schemeClr val="tx2"/>
                </a:solidFill>
                <a:latin typeface="+mn-lt"/>
                <a:ea typeface="+mn-ea"/>
                <a:cs typeface="Arial" panose="020B0604020202090204" pitchFamily="34" charset="0"/>
              </a:rPr>
              <a:t>TUM School of Engineering and Design</a:t>
            </a:r>
            <a:endParaRPr lang="de-DE" sz="800" kern="1200" dirty="0">
              <a:solidFill>
                <a:schemeClr val="tx2"/>
              </a:solidFill>
              <a:latin typeface="+mn-lt"/>
              <a:ea typeface="+mn-ea"/>
              <a:cs typeface="Arial" panose="020B0604020202090204" pitchFamily="34" charset="0"/>
            </a:endParaRPr>
          </a:p>
          <a:p>
            <a:pPr>
              <a:lnSpc>
                <a:spcPts val="900"/>
              </a:lnSpc>
            </a:pPr>
            <a:r>
              <a:rPr lang="de-DE" sz="800" baseline="0" dirty="0">
                <a:solidFill>
                  <a:schemeClr val="tx2"/>
                </a:solidFill>
                <a:latin typeface="+mn-lt"/>
              </a:rPr>
              <a:t>Technical University of Munich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530" indent="-17653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680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480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53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530" indent="-17653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680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480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53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530" indent="-17653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680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480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53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anose="020B0604020202090204" pitchFamily="34" charset="0"/>
          <a:cs typeface="Arial" panose="020B0604020202090204" pitchFamily="34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530" indent="-176530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680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480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53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17195" y="588645"/>
            <a:ext cx="7239635" cy="383540"/>
          </a:xfrm>
        </p:spPr>
        <p:txBody>
          <a:bodyPr/>
          <a:lstStyle/>
          <a:p>
            <a:r>
              <a:rPr lang="en-US" altLang="zh-CN" dirty="0"/>
              <a:t>WP 3: Proactivity - Optimizing SAM Interactionss</a:t>
            </a:r>
            <a:br>
              <a:rPr lang="en-US" altLang="zh-CN" dirty="0"/>
            </a:br>
            <a:endParaRPr lang="en-US" altLang="zh-CN" sz="16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416878" y="2358435"/>
            <a:ext cx="8508999" cy="171636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Yang Zhang | April 2025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pic>
        <p:nvPicPr>
          <p:cNvPr id="7" name="图片 6" descr="截屏2025-04-07 16.35.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620" y="400685"/>
            <a:ext cx="7442835" cy="4652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875" y="458920"/>
            <a:ext cx="8508999" cy="383381"/>
          </a:xfrm>
        </p:spPr>
        <p:txBody>
          <a:bodyPr/>
          <a:p>
            <a:r>
              <a:rPr lang="en-US" altLang="zh-CN"/>
              <a:t>Introduction</a:t>
            </a:r>
            <a:br>
              <a:rPr lang="en-US" altLang="zh-CN"/>
            </a:b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5" name="文本框 4"/>
          <p:cNvSpPr txBox="1"/>
          <p:nvPr/>
        </p:nvSpPr>
        <p:spPr>
          <a:xfrm>
            <a:off x="646430" y="1336675"/>
            <a:ext cx="6564630" cy="31083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14000"/>
              </a:lnSpc>
            </a:pPr>
            <a:r>
              <a:rPr lang="en-US" altLang="zh-CN">
                <a:sym typeface="+mn-ea"/>
              </a:rPr>
              <a:t>Objective: Improve SAM's proactivity by tracking student behavior and dynamically adjusting interaction based on lecture difficulty and user preferences.</a:t>
            </a:r>
            <a:endParaRPr lang="en-US" altLang="zh-CN">
              <a:sym typeface="+mn-ea"/>
            </a:endParaRPr>
          </a:p>
          <a:p>
            <a:pPr>
              <a:lnSpc>
                <a:spcPct val="114000"/>
              </a:lnSpc>
            </a:pPr>
            <a:br>
              <a:rPr lang="en-US" altLang="zh-CN">
                <a:sym typeface="+mn-ea"/>
              </a:rPr>
            </a:br>
            <a:r>
              <a:rPr lang="en-US" altLang="zh-CN">
                <a:sym typeface="+mn-ea"/>
              </a:rPr>
              <a:t>Goal: Personalize interactions for each student based on their behavior, difficulty level, and interaction preferences.</a:t>
            </a:r>
            <a:endParaRPr lang="en-US" altLang="zh-CN" sz="1600" dirty="0" err="1" smtClean="0">
              <a:latin typeface="+mn-lt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775" y="520515"/>
            <a:ext cx="8508999" cy="383381"/>
          </a:xfrm>
        </p:spPr>
        <p:txBody>
          <a:bodyPr/>
          <a:p>
            <a:r>
              <a:rPr lang="en-US" altLang="zh-CN"/>
              <a:t>Task Overview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5" name="文本框 4"/>
          <p:cNvSpPr txBox="1"/>
          <p:nvPr/>
        </p:nvSpPr>
        <p:spPr>
          <a:xfrm>
            <a:off x="823595" y="1256665"/>
            <a:ext cx="6803390" cy="289941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sz="1600">
                <a:solidFill>
                  <a:srgbClr val="000000"/>
                </a:solidFill>
                <a:sym typeface="+mn-ea"/>
              </a:rPr>
              <a:t>Interaction Frequency: Allow students to set the level of proactivity (high, medium, low).</a:t>
            </a:r>
            <a:endParaRPr lang="en-US" altLang="zh-CN" sz="1600" b="0" i="0">
              <a:solidFill>
                <a:srgbClr val="000000"/>
              </a:solidFill>
            </a:endParaRPr>
          </a:p>
          <a:p>
            <a:pPr marL="0" indent="0"/>
            <a:endParaRPr lang="en-US" altLang="zh-CN" sz="1600" b="0" i="0">
              <a:solidFill>
                <a:srgbClr val="000000"/>
              </a:solidFill>
            </a:endParaRPr>
          </a:p>
          <a:p>
            <a:pPr marL="0" indent="0"/>
            <a:r>
              <a:rPr lang="en-US" altLang="zh-CN" sz="1600" b="0" i="0">
                <a:solidFill>
                  <a:srgbClr val="000000"/>
                </a:solidFill>
              </a:rPr>
              <a:t>Difficulty Scoring: Assign difficulty scores to each part of the lecture (based on transcript, slides, frequency, pre-test).</a:t>
            </a:r>
            <a:endParaRPr lang="en-US" altLang="zh-CN" sz="1600" b="0" i="0">
              <a:solidFill>
                <a:srgbClr val="000000"/>
              </a:solidFill>
            </a:endParaRPr>
          </a:p>
          <a:p>
            <a:pPr marL="0" indent="0"/>
            <a:endParaRPr lang="en-US" altLang="zh-CN" sz="1600" b="0" i="0">
              <a:solidFill>
                <a:srgbClr val="000000"/>
              </a:solidFill>
            </a:endParaRPr>
          </a:p>
          <a:p>
            <a:pPr marL="0" indent="0"/>
            <a:r>
              <a:rPr lang="en-US" altLang="zh-CN" sz="1600" b="0" i="0">
                <a:solidFill>
                  <a:srgbClr val="000000"/>
                </a:solidFill>
              </a:rPr>
              <a:t>Behavior Tracking: Monitor student interactions (e.g., pausing, rewinding videos) and use this data to trigger appropriate interactions.</a:t>
            </a:r>
            <a:endParaRPr lang="en-US" altLang="zh-CN" sz="1600" b="0" i="0">
              <a:solidFill>
                <a:srgbClr val="000000"/>
              </a:solidFill>
            </a:endParaRPr>
          </a:p>
          <a:p>
            <a:pPr marL="0" indent="0"/>
            <a:endParaRPr lang="en-US" altLang="zh-CN" sz="1600" b="0" i="0">
              <a:solidFill>
                <a:srgbClr val="000000"/>
              </a:solidFill>
            </a:endParaRPr>
          </a:p>
          <a:p>
            <a:pPr marL="0" indent="0"/>
            <a:endParaRPr lang="en-US" altLang="zh-CN" sz="1600"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800" y="459555"/>
            <a:ext cx="8508999" cy="383381"/>
          </a:xfrm>
        </p:spPr>
        <p:txBody>
          <a:bodyPr/>
          <a:p>
            <a:r>
              <a:rPr lang="en-US" altLang="zh-CN"/>
              <a:t>Customizable Interaction Frequency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5" name="文本框 4"/>
          <p:cNvSpPr txBox="1"/>
          <p:nvPr/>
        </p:nvSpPr>
        <p:spPr>
          <a:xfrm>
            <a:off x="586105" y="1379220"/>
            <a:ext cx="6333490" cy="1976755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sz="1600" b="0" i="0">
                <a:solidFill>
                  <a:srgbClr val="000000"/>
                </a:solidFill>
              </a:rPr>
              <a:t>Options: High, Medium, Low levels of interaction frequency.</a:t>
            </a:r>
            <a:endParaRPr lang="en-US" altLang="zh-CN" sz="1600" b="0" i="0">
              <a:solidFill>
                <a:srgbClr val="000000"/>
              </a:solidFill>
            </a:endParaRPr>
          </a:p>
          <a:p>
            <a:pPr marL="0" indent="0"/>
            <a:endParaRPr lang="en-US" altLang="zh-CN" sz="1600" b="0" i="0">
              <a:solidFill>
                <a:srgbClr val="000000"/>
              </a:solidFill>
            </a:endParaRPr>
          </a:p>
          <a:p>
            <a:pPr marL="0" indent="0"/>
            <a:r>
              <a:rPr lang="en-US" altLang="zh-CN" sz="1600" b="0" i="0">
                <a:solidFill>
                  <a:srgbClr val="000000"/>
                </a:solidFill>
              </a:rPr>
              <a:t>Student Control: Easy interface for students to choose their desired level of proactivity.</a:t>
            </a:r>
            <a:endParaRPr lang="en-US" altLang="zh-CN" sz="1600" b="0" i="0">
              <a:solidFill>
                <a:srgbClr val="000000"/>
              </a:solidFill>
            </a:endParaRPr>
          </a:p>
          <a:p>
            <a:pPr marL="0" indent="0"/>
            <a:endParaRPr lang="en-US" altLang="zh-CN" sz="1600" b="0" i="0">
              <a:solidFill>
                <a:srgbClr val="000000"/>
              </a:solidFill>
            </a:endParaRPr>
          </a:p>
          <a:p>
            <a:pPr marL="0" indent="0"/>
            <a:r>
              <a:rPr lang="en-US" altLang="zh-CN" sz="1600" b="0" i="0">
                <a:solidFill>
                  <a:srgbClr val="000000"/>
                </a:solidFill>
              </a:rPr>
              <a:t>Goal: Tailor the system’s behavior to each student’s preferences and to calculate the difficulty score.</a:t>
            </a:r>
            <a:endParaRPr lang="en-US" altLang="zh-CN" sz="1600" b="0" i="0">
              <a:solidFill>
                <a:srgbClr val="000000"/>
              </a:solidFill>
            </a:endParaRPr>
          </a:p>
        </p:txBody>
      </p:sp>
      <p:pic>
        <p:nvPicPr>
          <p:cNvPr id="6" name="图片 5" descr="截屏2025-04-14 11.06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3700" y="3501390"/>
            <a:ext cx="3676650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090" y="398780"/>
            <a:ext cx="3482975" cy="383540"/>
          </a:xfrm>
        </p:spPr>
        <p:txBody>
          <a:bodyPr/>
          <a:p>
            <a:r>
              <a:rPr lang="en-US" altLang="zh-CN"/>
              <a:t>Pre-Test Integration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0"/>
          </p:nvPr>
        </p:nvSpPr>
        <p:spPr>
          <a:xfrm>
            <a:off x="634683" y="1430065"/>
            <a:ext cx="8508999" cy="955594"/>
          </a:xfrm>
        </p:spPr>
        <p:txBody>
          <a:bodyPr/>
          <a:p>
            <a:r>
              <a:rPr lang="en-US" altLang="zh-CN"/>
              <a:t>Data Collection: Collect responses from pre-tests (e.g., Generate Socratic questionnaires).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Integration: Directly feed the data into SAM to personalize interactions.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Benefit: The system adapts to the student’s initial knowledge and preferences.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58CB1E-F828-4F11-99E0-327109AF9DA4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8147" y="293460"/>
            <a:ext cx="8508999" cy="410210"/>
          </a:xfrm>
        </p:spPr>
        <p:txBody>
          <a:bodyPr/>
          <a:lstStyle/>
          <a:p>
            <a:r>
              <a:rPr lang="en-US" altLang="de-DE" dirty="0"/>
              <a:t>Difficulty Scoring Mechanism</a:t>
            </a:r>
            <a:endParaRPr lang="en-US" altLang="de-DE" dirty="0"/>
          </a:p>
        </p:txBody>
      </p:sp>
      <p:sp>
        <p:nvSpPr>
          <p:cNvPr id="13" name="文本框 12"/>
          <p:cNvSpPr txBox="1"/>
          <p:nvPr/>
        </p:nvSpPr>
        <p:spPr>
          <a:xfrm>
            <a:off x="530225" y="1373505"/>
            <a:ext cx="7009765" cy="239712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You are an experienced educational expert. Please process the following transcript and slides content:</a:t>
            </a:r>
            <a:endParaRPr lang="en-US" altLang="zh-CN" sz="1200" dirty="0" err="1" smtClean="0">
              <a:latin typeface="+mn-lt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1. First, split the transcript into </a:t>
            </a:r>
            <a:r>
              <a:rPr lang="en-US" altLang="zh-CN" sz="1200" dirty="0" err="1" smtClean="0">
                <a:solidFill>
                  <a:srgbClr val="FF0000"/>
                </a:solidFill>
                <a:latin typeface="+mn-lt"/>
                <a:sym typeface="+mn-ea"/>
              </a:rPr>
              <a:t>segments </a:t>
            </a:r>
            <a:r>
              <a:rPr lang="en-US" altLang="zh-CN" sz="1200" dirty="0" err="1" smtClean="0">
                <a:latin typeface="+mn-lt"/>
                <a:sym typeface="+mn-ea"/>
              </a:rPr>
              <a:t>based on punctuation and line breaks, ensuring that each segment is easy to read.</a:t>
            </a:r>
            <a:endParaRPr lang="en-US" altLang="zh-CN" sz="1200" dirty="0" err="1" smtClean="0">
              <a:latin typeface="+mn-lt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2. Generate a short title for each segment (summarize the main content of the paragraph).</a:t>
            </a:r>
            <a:endParaRPr lang="en-US" altLang="zh-CN" sz="1200" dirty="0" err="1" smtClean="0">
              <a:latin typeface="+mn-lt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3. Rate the difficulty of each segment (0-100). 0 means very easy, 100 means very difficult.</a:t>
            </a:r>
            <a:endParaRPr lang="en-US" altLang="zh-CN" sz="1200" dirty="0" err="1" smtClean="0">
              <a:latin typeface="+mn-lt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4. Adjust the difficulty score based on the student's </a:t>
            </a:r>
            <a:r>
              <a:rPr lang="en-US" altLang="zh-CN" sz="1200" dirty="0" err="1" smtClean="0">
                <a:solidFill>
                  <a:srgbClr val="FF0000"/>
                </a:solidFill>
                <a:latin typeface="+mn-lt"/>
                <a:sym typeface="+mn-ea"/>
              </a:rPr>
              <a:t>interaction frequency</a:t>
            </a:r>
            <a:r>
              <a:rPr lang="en-US" altLang="zh-CN" sz="1200" dirty="0" err="1" smtClean="0">
                <a:latin typeface="+mn-lt"/>
                <a:sym typeface="+mn-ea"/>
              </a:rPr>
              <a:t>:</a:t>
            </a:r>
            <a:endParaRPr lang="en-US" altLang="zh-CN" sz="1200" dirty="0" err="1" smtClean="0">
              <a:latin typeface="+mn-lt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   - High frequency interaction: increase difficulty score by 10%;</a:t>
            </a:r>
            <a:endParaRPr lang="en-US" altLang="zh-CN" sz="1200" dirty="0" err="1" smtClean="0">
              <a:latin typeface="+mn-lt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   - Medium frequency interaction: increase difficulty score by 5%;</a:t>
            </a:r>
            <a:endParaRPr lang="en-US" altLang="zh-CN" sz="1200" dirty="0" err="1" smtClean="0">
              <a:latin typeface="+mn-lt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   - Low frequency interaction: no adjustment to score.</a:t>
            </a:r>
            <a:endParaRPr lang="en-US" altLang="zh-CN" sz="1200" dirty="0" err="1" smtClean="0">
              <a:latin typeface="+mn-lt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5. Adjust the difficulty score based on</a:t>
            </a:r>
            <a:r>
              <a:rPr lang="en-US" altLang="zh-CN" sz="1200" dirty="0" err="1" smtClean="0">
                <a:solidFill>
                  <a:srgbClr val="FF0000"/>
                </a:solidFill>
                <a:latin typeface="+mn-lt"/>
                <a:sym typeface="+mn-ea"/>
              </a:rPr>
              <a:t> pre-test accuracy</a:t>
            </a:r>
            <a:r>
              <a:rPr lang="en-US" altLang="zh-CN" sz="1200" dirty="0" err="1" smtClean="0">
                <a:latin typeface="+mn-lt"/>
                <a:sym typeface="+mn-ea"/>
              </a:rPr>
              <a:t> (currently ${preTestAccuracy}%); lower the score if accuracy is high.</a:t>
            </a:r>
            <a:endParaRPr lang="en-US" altLang="zh-CN" sz="1200" dirty="0" err="1" smtClean="0">
              <a:latin typeface="+mn-lt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6. Use the provided slides content as additional context.</a:t>
            </a:r>
            <a:endParaRPr lang="en-US" altLang="zh-CN" sz="1200" dirty="0" err="1" smtClean="0">
              <a:latin typeface="+mn-lt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7. Return the results in JSON format, with the key being the segment title and the value being an object containing:</a:t>
            </a:r>
            <a:endParaRPr lang="en-US" altLang="zh-CN" sz="1200" dirty="0" err="1" smtClean="0">
              <a:latin typeface="+mn-lt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   - "difficulty": the final </a:t>
            </a:r>
            <a:r>
              <a:rPr lang="en-US" altLang="zh-CN" sz="1200" dirty="0" err="1" smtClean="0">
                <a:solidFill>
                  <a:srgbClr val="FF0000"/>
                </a:solidFill>
                <a:latin typeface="+mn-lt"/>
                <a:sym typeface="+mn-ea"/>
              </a:rPr>
              <a:t>difficulty score</a:t>
            </a:r>
            <a:r>
              <a:rPr lang="en-US" altLang="zh-CN" sz="1200" dirty="0" err="1" smtClean="0">
                <a:latin typeface="+mn-lt"/>
                <a:sym typeface="+mn-ea"/>
              </a:rPr>
              <a:t> for each segment;</a:t>
            </a:r>
            <a:endParaRPr lang="en-US" altLang="zh-CN" sz="1200" dirty="0" err="1" smtClean="0">
              <a:latin typeface="+mn-lt"/>
              <a:sym typeface="+mn-ea"/>
            </a:endParaRPr>
          </a:p>
          <a:p>
            <a:pPr>
              <a:lnSpc>
                <a:spcPct val="114000"/>
              </a:lnSpc>
            </a:pPr>
            <a:r>
              <a:rPr lang="en-US" altLang="zh-CN" sz="1200" dirty="0" err="1" smtClean="0">
                <a:latin typeface="+mn-lt"/>
                <a:sym typeface="+mn-ea"/>
              </a:rPr>
              <a:t>   - "interaction": optional content or an empty string.</a:t>
            </a:r>
            <a:endParaRPr lang="en-US" altLang="zh-CN" sz="1200" dirty="0" err="1" smtClean="0">
              <a:latin typeface="+mn-lt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12495" y="829628"/>
            <a:ext cx="5080000" cy="39878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2000"/>
              <a:t>Prompt</a:t>
            </a:r>
            <a:endParaRPr lang="en-US" altLang="zh-CN" sz="2000"/>
          </a:p>
        </p:txBody>
      </p:sp>
      <p:sp>
        <p:nvSpPr>
          <p:cNvPr id="15" name="文本框 14"/>
          <p:cNvSpPr txBox="1"/>
          <p:nvPr/>
        </p:nvSpPr>
        <p:spPr>
          <a:xfrm>
            <a:off x="609600" y="932180"/>
            <a:ext cx="302895" cy="19431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/>
              <a:t>✅</a:t>
            </a: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2202815" y="932180"/>
            <a:ext cx="189230" cy="1943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14000"/>
              </a:lnSpc>
            </a:pPr>
            <a:r>
              <a:rPr lang="en-US" altLang="zh-CN" sz="1600">
                <a:sym typeface="+mn-ea"/>
              </a:rPr>
              <a:t>✅</a:t>
            </a:r>
            <a:endParaRPr lang="en-US" altLang="zh-CN" sz="1600" dirty="0" err="1" smtClean="0">
              <a:latin typeface="+mn-lt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2045" y="829945"/>
            <a:ext cx="4919980" cy="29654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000"/>
              <a:t>Frequency</a:t>
            </a:r>
            <a:endParaRPr lang="en-US" altLang="zh-CN" sz="2000"/>
          </a:p>
        </p:txBody>
      </p:sp>
      <p:sp>
        <p:nvSpPr>
          <p:cNvPr id="10" name="文本框 9"/>
          <p:cNvSpPr txBox="1"/>
          <p:nvPr/>
        </p:nvSpPr>
        <p:spPr>
          <a:xfrm>
            <a:off x="4154805" y="932180"/>
            <a:ext cx="189230" cy="1943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14000"/>
              </a:lnSpc>
            </a:pPr>
            <a:r>
              <a:rPr lang="en-US" altLang="zh-CN" sz="1600">
                <a:sym typeface="+mn-ea"/>
              </a:rPr>
              <a:t>✅</a:t>
            </a:r>
            <a:endParaRPr lang="en-US" altLang="zh-CN" sz="1600" dirty="0" err="1" smtClean="0">
              <a:latin typeface="+mn-lt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44035" y="829945"/>
            <a:ext cx="4919980" cy="29654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000"/>
              <a:t>Pre-test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 descr="截屏2025-04-14 11.24.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150" y="1275080"/>
            <a:ext cx="7389495" cy="117729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410210"/>
          </a:xfrm>
        </p:spPr>
        <p:txBody>
          <a:bodyPr/>
          <a:p>
            <a:r>
              <a:rPr lang="en-US" altLang="zh-CN"/>
              <a:t>Planned Interaction Timing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14" name="文本框 13"/>
          <p:cNvSpPr txBox="1"/>
          <p:nvPr/>
        </p:nvSpPr>
        <p:spPr>
          <a:xfrm>
            <a:off x="614045" y="788035"/>
            <a:ext cx="564007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000000"/>
                </a:solidFill>
                <a:sym typeface="+mn-ea"/>
              </a:rPr>
              <a:t>interactions timing for SAM based on the difficulty score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311150" y="859790"/>
            <a:ext cx="302895" cy="19431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/>
              <a:t>✅</a:t>
            </a:r>
            <a:endParaRPr lang="en-US" altLang="zh-CN" sz="1600"/>
          </a:p>
        </p:txBody>
      </p:sp>
      <p:sp>
        <p:nvSpPr>
          <p:cNvPr id="7" name="文本框 6"/>
          <p:cNvSpPr txBox="1"/>
          <p:nvPr/>
        </p:nvSpPr>
        <p:spPr>
          <a:xfrm>
            <a:off x="366395" y="2602230"/>
            <a:ext cx="7026910" cy="207137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p>
            <a:pPr>
              <a:lnSpc>
                <a:spcPct val="114000"/>
              </a:lnSpc>
            </a:pPr>
            <a:r>
              <a:rPr lang="en-US" altLang="zh-CN" sz="1600">
                <a:sym typeface="+mn-ea"/>
              </a:rPr>
              <a:t>if difficult score &gt; 50 for a segment or rewinded, generate  multi-choice questions to user</a:t>
            </a:r>
            <a:endParaRPr lang="en-US" altLang="zh-CN" sz="1600">
              <a:sym typeface="+mn-ea"/>
            </a:endParaRPr>
          </a:p>
          <a:p>
            <a:pPr>
              <a:lnSpc>
                <a:spcPct val="114000"/>
              </a:lnSpc>
            </a:pPr>
            <a:endParaRPr lang="en-US" altLang="zh-CN" sz="1600"/>
          </a:p>
          <a:p>
            <a:pPr indent="457200"/>
            <a:r>
              <a:rPr lang="en-US" altLang="zh-CN" sz="1600">
                <a:sym typeface="+mn-ea"/>
              </a:rPr>
              <a:t>Factors: Difficulty scores, interaction frequency, and pre-test responses.</a:t>
            </a:r>
            <a:endParaRPr lang="en-US" altLang="zh-CN" sz="1600"/>
          </a:p>
          <a:p>
            <a:pPr indent="457200"/>
            <a:r>
              <a:rPr lang="en-US" altLang="zh-CN" sz="1600">
                <a:sym typeface="+mn-ea"/>
              </a:rPr>
              <a:t>Pre-planned Timing: Optimize when interactions occur based on these factors.</a:t>
            </a:r>
            <a:endParaRPr lang="en-US" altLang="zh-CN" sz="1600"/>
          </a:p>
          <a:p>
            <a:pPr indent="457200"/>
            <a:r>
              <a:rPr lang="en-US" altLang="zh-CN" sz="1600">
                <a:sym typeface="+mn-ea"/>
              </a:rPr>
              <a:t>Purpose: Ensure interventions are timely and relevant to the student’s progress.</a:t>
            </a:r>
            <a:endParaRPr lang="en-US" altLang="zh-CN" sz="1600" dirty="0" err="1" smtClean="0">
              <a:latin typeface="+mn-lt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7355" y="1222375"/>
            <a:ext cx="7924165" cy="2287270"/>
          </a:xfrm>
        </p:spPr>
        <p:txBody>
          <a:bodyPr/>
          <a:p>
            <a:r>
              <a:rPr lang="en-US" altLang="zh-CN"/>
              <a:t>Monitored Actions: Video pause, rewind, time spent on specific parts.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Usage: Behavior data triggers contextual questions (e.g., if rewound, ask about that part).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Outcome: Personalized and relevant interactions based on student activity.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1162" y="293460"/>
            <a:ext cx="8508999" cy="410210"/>
          </a:xfrm>
        </p:spPr>
        <p:txBody>
          <a:bodyPr/>
          <a:p>
            <a:r>
              <a:rPr lang="en-US" altLang="zh-CN"/>
              <a:t>Student Behavior Tracking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E58CB1E-F828-4F11-99E0-327109AF9DA4}" type="slidenum">
              <a:rPr lang="de-DE" smtClean="0"/>
            </a:fld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11162" y="489040"/>
            <a:ext cx="8508999" cy="410210"/>
          </a:xfrm>
        </p:spPr>
        <p:txBody>
          <a:bodyPr/>
          <a:p>
            <a:r>
              <a:rPr lang="en-US" altLang="zh-CN">
                <a:solidFill>
                  <a:schemeClr val="tx1"/>
                </a:solidFill>
                <a:sym typeface="+mn-ea"/>
              </a:rPr>
              <a:t>Pre plan interactions timing for SAM</a:t>
            </a: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E58CB1E-F828-4F11-99E0-327109AF9DA4}" type="slidenum">
              <a:rPr lang="de-DE" smtClean="0"/>
            </a:fld>
            <a:endParaRPr lang="de-DE" dirty="0"/>
          </a:p>
        </p:txBody>
      </p:sp>
      <p:sp>
        <p:nvSpPr>
          <p:cNvPr id="6" name="文本框 5"/>
          <p:cNvSpPr txBox="1"/>
          <p:nvPr/>
        </p:nvSpPr>
        <p:spPr>
          <a:xfrm>
            <a:off x="488315" y="1323340"/>
            <a:ext cx="7101840" cy="266382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buAutoNum type="arabicPeriod"/>
            </a:pPr>
            <a:r>
              <a:rPr lang="en-US" altLang="zh-CN" sz="1600" b="0" i="0">
                <a:solidFill>
                  <a:srgbClr val="000000"/>
                </a:solidFill>
              </a:rPr>
              <a:t>Difficulty score for different segment.</a:t>
            </a:r>
            <a:endParaRPr lang="en-US" altLang="zh-CN" sz="1600" b="0" i="0">
              <a:solidFill>
                <a:srgbClr val="000000"/>
              </a:solidFill>
            </a:endParaRPr>
          </a:p>
          <a:p>
            <a:pPr marL="0" indent="0">
              <a:buAutoNum type="arabicPeriod"/>
            </a:pPr>
            <a:endParaRPr lang="en-US" altLang="zh-CN" sz="1600" b="0" i="0">
              <a:solidFill>
                <a:srgbClr val="000000"/>
              </a:solidFill>
            </a:endParaRPr>
          </a:p>
          <a:p>
            <a:pPr marL="0" indent="0">
              <a:buAutoNum type="arabicPeriod"/>
            </a:pPr>
            <a:r>
              <a:rPr lang="en-US" altLang="zh-CN" sz="1600" b="0" i="0">
                <a:solidFill>
                  <a:srgbClr val="000000"/>
                </a:solidFill>
              </a:rPr>
              <a:t>Whisper timestamp to locate the lecture</a:t>
            </a:r>
            <a:endParaRPr lang="en-US" altLang="zh-CN" sz="1600" b="0" i="0">
              <a:solidFill>
                <a:srgbClr val="000000"/>
              </a:solidFill>
            </a:endParaRPr>
          </a:p>
          <a:p>
            <a:pPr marL="0" indent="0">
              <a:buAutoNum type="arabicPeriod"/>
            </a:pPr>
            <a:endParaRPr lang="en-US" altLang="zh-CN" sz="1600" b="0" i="0">
              <a:solidFill>
                <a:srgbClr val="000000"/>
              </a:solidFill>
            </a:endParaRPr>
          </a:p>
          <a:p>
            <a:pPr marL="0" indent="0">
              <a:buAutoNum type="arabicPeriod"/>
            </a:pPr>
            <a:r>
              <a:rPr lang="en-US" altLang="zh-CN" sz="1600" b="0" i="0">
                <a:solidFill>
                  <a:srgbClr val="000000"/>
                </a:solidFill>
              </a:rPr>
              <a:t>more frequent responce and questions in difficult parts.</a:t>
            </a:r>
            <a:endParaRPr lang="en-US" altLang="zh-CN" sz="1600" b="0" i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altLang="zh-CN" sz="1600" b="0" i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TUM_Praesentation_p_v1_16-9 (5)</Template>
  <TotalTime>0</TotalTime>
  <Words>3262</Words>
  <Application>WPS 文字</Application>
  <PresentationFormat>On-screen Show (16:9)</PresentationFormat>
  <Paragraphs>114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10</vt:i4>
      </vt:variant>
    </vt:vector>
  </HeadingPairs>
  <TitlesOfParts>
    <vt:vector size="33" baseType="lpstr">
      <vt:lpstr>Arial</vt:lpstr>
      <vt:lpstr>宋体</vt:lpstr>
      <vt:lpstr>Wingdings</vt:lpstr>
      <vt:lpstr>Symbol</vt:lpstr>
      <vt:lpstr>Kingsoft Sign</vt:lpstr>
      <vt:lpstr>Courier New</vt:lpstr>
      <vt:lpstr>Arial Bold</vt:lpstr>
      <vt:lpstr>arial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Apple Color Emoji</vt:lpstr>
      <vt:lpstr>Titel 1</vt:lpstr>
      <vt:lpstr>Title Blank</vt:lpstr>
      <vt:lpstr>Titel 2</vt:lpstr>
      <vt:lpstr>Titel 3</vt:lpstr>
      <vt:lpstr>Inhalt</vt:lpstr>
      <vt:lpstr>Kapiteltrenner blau</vt:lpstr>
      <vt:lpstr>Kapiteltrenner schwarz</vt:lpstr>
      <vt:lpstr>Progress Update - AI-Based Difficulty Scoring for Lectures WP3: Lecture Part Difficulty Evaluation (Offline)</vt:lpstr>
      <vt:lpstr>PowerPoint 演示文稿</vt:lpstr>
      <vt:lpstr>PowerPoint 演示文稿</vt:lpstr>
      <vt:lpstr>PowerPoint 演示文稿</vt:lpstr>
      <vt:lpstr>PowerPoint 演示文稿</vt:lpstr>
      <vt:lpstr>Core Fumction</vt:lpstr>
      <vt:lpstr>PowerPoint 演示文稿</vt:lpstr>
      <vt:lpstr>PowerPoint 演示文稿</vt:lpstr>
      <vt:lpstr>SAM Features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Tian</dc:creator>
  <cp:lastModifiedBy>Yang Zhang</cp:lastModifiedBy>
  <cp:revision>26</cp:revision>
  <cp:lastPrinted>2025-04-14T03:28:14Z</cp:lastPrinted>
  <dcterms:created xsi:type="dcterms:W3CDTF">2025-04-14T03:28:14Z</dcterms:created>
  <dcterms:modified xsi:type="dcterms:W3CDTF">2025-04-14T03:28:14Z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A2612C32E2D11C4F4D81F5677461A459_43</vt:lpwstr>
  </property>
  <property fmtid="{D5CDD505-2E9C-101B-9397-08002B2CF9AE}" pid="3" name="KSOProductBuildVer">
    <vt:lpwstr>2052-6.11.0.8608</vt:lpwstr>
  </property>
</Properties>
</file>