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64" r:id="rId1"/>
  </p:sldMasterIdLst>
  <p:notesMasterIdLst>
    <p:notesMasterId r:id="rId13"/>
  </p:notesMasterIdLst>
  <p:sldIdLst>
    <p:sldId id="257" r:id="rId2"/>
    <p:sldId id="258" r:id="rId3"/>
    <p:sldId id="259" r:id="rId4"/>
    <p:sldId id="260" r:id="rId5"/>
    <p:sldId id="261" r:id="rId6"/>
    <p:sldId id="262" r:id="rId7"/>
    <p:sldId id="286" r:id="rId8"/>
    <p:sldId id="287" r:id="rId9"/>
    <p:sldId id="288" r:id="rId10"/>
    <p:sldId id="289" r:id="rId11"/>
    <p:sldId id="30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5337"/>
  </p:normalViewPr>
  <p:slideViewPr>
    <p:cSldViewPr snapToGrid="0" snapToObjects="1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3038F0-0B8C-4F42-8A43-D0750D6F9C5D}" type="datetimeFigureOut">
              <a:rPr lang="es-CL" smtClean="0"/>
              <a:t>20-03-24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40A304-D799-7549-8602-0428A736F69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190898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40A304-D799-7549-8602-0428A736F692}" type="slidenum">
              <a:rPr lang="es-CL" smtClean="0"/>
              <a:t>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003853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3/20/24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575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3/20/24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F54E5-D820-E447-A326-583F4F00D3E7}" type="slidenum">
              <a:rPr lang="es-ES" altLang="es-CL" smtClean="0"/>
              <a:pPr/>
              <a:t>‹Nº›</a:t>
            </a:fld>
            <a:endParaRPr lang="es-ES" altLang="es-CL"/>
          </a:p>
        </p:txBody>
      </p:sp>
    </p:spTree>
    <p:extLst>
      <p:ext uri="{BB962C8B-B14F-4D97-AF65-F5344CB8AC3E}">
        <p14:creationId xmlns:p14="http://schemas.microsoft.com/office/powerpoint/2010/main" val="121052029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3/20/24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F54E5-D820-E447-A326-583F4F00D3E7}" type="slidenum">
              <a:rPr lang="es-ES" altLang="es-CL" smtClean="0"/>
              <a:pPr/>
              <a:t>‹Nº›</a:t>
            </a:fld>
            <a:endParaRPr lang="es-ES" altLang="es-CL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67474502"/>
      </p:ext>
    </p:extLst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3/20/24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F54E5-D820-E447-A326-583F4F00D3E7}" type="slidenum">
              <a:rPr lang="es-ES" altLang="es-CL" smtClean="0"/>
              <a:pPr/>
              <a:t>‹Nº›</a:t>
            </a:fld>
            <a:endParaRPr lang="es-ES" altLang="es-CL"/>
          </a:p>
        </p:txBody>
      </p:sp>
    </p:spTree>
    <p:extLst>
      <p:ext uri="{BB962C8B-B14F-4D97-AF65-F5344CB8AC3E}">
        <p14:creationId xmlns:p14="http://schemas.microsoft.com/office/powerpoint/2010/main" val="3394629140"/>
      </p:ext>
    </p:extLst>
  </p:cSld>
  <p:clrMapOvr>
    <a:masterClrMapping/>
  </p:clrMapOvr>
  <p:hf sldNum="0"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3/20/24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F54E5-D820-E447-A326-583F4F00D3E7}" type="slidenum">
              <a:rPr lang="es-ES" altLang="es-CL" smtClean="0"/>
              <a:pPr/>
              <a:t>‹Nº›</a:t>
            </a:fld>
            <a:endParaRPr lang="es-ES" altLang="es-CL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31082113"/>
      </p:ext>
    </p:extLst>
  </p:cSld>
  <p:clrMapOvr>
    <a:masterClrMapping/>
  </p:clrMapOvr>
  <p:hf sldNum="0"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3/20/24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F54E5-D820-E447-A326-583F4F00D3E7}" type="slidenum">
              <a:rPr lang="es-ES" altLang="es-CL" smtClean="0"/>
              <a:pPr/>
              <a:t>‹Nº›</a:t>
            </a:fld>
            <a:endParaRPr lang="es-ES" altLang="es-CL"/>
          </a:p>
        </p:txBody>
      </p:sp>
    </p:spTree>
    <p:extLst>
      <p:ext uri="{BB962C8B-B14F-4D97-AF65-F5344CB8AC3E}">
        <p14:creationId xmlns:p14="http://schemas.microsoft.com/office/powerpoint/2010/main" val="3903894043"/>
      </p:ext>
    </p:extLst>
  </p:cSld>
  <p:clrMapOvr>
    <a:masterClrMapping/>
  </p:clrMapOvr>
  <p:hf sldNum="0"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3/20/24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F54E5-D820-E447-A326-583F4F00D3E7}" type="slidenum">
              <a:rPr lang="es-ES" altLang="es-CL" smtClean="0"/>
              <a:pPr/>
              <a:t>‹Nº›</a:t>
            </a:fld>
            <a:endParaRPr lang="es-ES" altLang="es-CL"/>
          </a:p>
        </p:txBody>
      </p:sp>
    </p:spTree>
    <p:extLst>
      <p:ext uri="{BB962C8B-B14F-4D97-AF65-F5344CB8AC3E}">
        <p14:creationId xmlns:p14="http://schemas.microsoft.com/office/powerpoint/2010/main" val="4248168201"/>
      </p:ext>
    </p:extLst>
  </p:cSld>
  <p:clrMapOvr>
    <a:masterClrMapping/>
  </p:clrMapOvr>
  <p:hf sldNum="0"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3/20/24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F54E5-D820-E447-A326-583F4F00D3E7}" type="slidenum">
              <a:rPr lang="es-ES" altLang="es-CL" smtClean="0"/>
              <a:pPr/>
              <a:t>‹Nº›</a:t>
            </a:fld>
            <a:endParaRPr lang="es-ES" altLang="es-CL"/>
          </a:p>
        </p:txBody>
      </p:sp>
    </p:spTree>
    <p:extLst>
      <p:ext uri="{BB962C8B-B14F-4D97-AF65-F5344CB8AC3E}">
        <p14:creationId xmlns:p14="http://schemas.microsoft.com/office/powerpoint/2010/main" val="2243113646"/>
      </p:ext>
    </p:extLst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3/20/24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F54E5-D820-E447-A326-583F4F00D3E7}" type="slidenum">
              <a:rPr lang="es-ES" altLang="es-CL" smtClean="0"/>
              <a:pPr/>
              <a:t>‹Nº›</a:t>
            </a:fld>
            <a:endParaRPr lang="es-ES" altLang="es-CL"/>
          </a:p>
        </p:txBody>
      </p:sp>
    </p:spTree>
    <p:extLst>
      <p:ext uri="{BB962C8B-B14F-4D97-AF65-F5344CB8AC3E}">
        <p14:creationId xmlns:p14="http://schemas.microsoft.com/office/powerpoint/2010/main" val="2039414006"/>
      </p:ext>
    </p:extLst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3/20/24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5CCA6-CC51-B84F-93EE-784D237D30B1}" type="slidenum">
              <a:rPr lang="es-ES" altLang="es-CL" smtClean="0"/>
              <a:pPr/>
              <a:t>‹Nº›</a:t>
            </a:fld>
            <a:endParaRPr lang="es-ES" altLang="es-CL"/>
          </a:p>
        </p:txBody>
      </p:sp>
    </p:spTree>
    <p:extLst>
      <p:ext uri="{BB962C8B-B14F-4D97-AF65-F5344CB8AC3E}">
        <p14:creationId xmlns:p14="http://schemas.microsoft.com/office/powerpoint/2010/main" val="2029341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3/20/24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F54E5-D820-E447-A326-583F4F00D3E7}" type="slidenum">
              <a:rPr lang="es-ES" altLang="es-CL" smtClean="0"/>
              <a:pPr/>
              <a:t>‹Nº›</a:t>
            </a:fld>
            <a:endParaRPr lang="es-ES" altLang="es-CL"/>
          </a:p>
        </p:txBody>
      </p:sp>
    </p:spTree>
    <p:extLst>
      <p:ext uri="{BB962C8B-B14F-4D97-AF65-F5344CB8AC3E}">
        <p14:creationId xmlns:p14="http://schemas.microsoft.com/office/powerpoint/2010/main" val="802397449"/>
      </p:ext>
    </p:extLst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3/20/24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F54E5-D820-E447-A326-583F4F00D3E7}" type="slidenum">
              <a:rPr lang="es-ES" altLang="es-CL" smtClean="0"/>
              <a:pPr/>
              <a:t>‹Nº›</a:t>
            </a:fld>
            <a:endParaRPr lang="es-ES" altLang="es-CL"/>
          </a:p>
        </p:txBody>
      </p:sp>
    </p:spTree>
    <p:extLst>
      <p:ext uri="{BB962C8B-B14F-4D97-AF65-F5344CB8AC3E}">
        <p14:creationId xmlns:p14="http://schemas.microsoft.com/office/powerpoint/2010/main" val="2906553826"/>
      </p:ext>
    </p:extLst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smtClean="0"/>
              <a:t>3/20/24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F54E5-D820-E447-A326-583F4F00D3E7}" type="slidenum">
              <a:rPr lang="es-ES" altLang="es-CL" smtClean="0"/>
              <a:pPr/>
              <a:t>‹Nº›</a:t>
            </a:fld>
            <a:endParaRPr lang="es-ES" altLang="es-CL"/>
          </a:p>
        </p:txBody>
      </p:sp>
    </p:spTree>
    <p:extLst>
      <p:ext uri="{BB962C8B-B14F-4D97-AF65-F5344CB8AC3E}">
        <p14:creationId xmlns:p14="http://schemas.microsoft.com/office/powerpoint/2010/main" val="1946513874"/>
      </p:ext>
    </p:extLst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smtClean="0"/>
              <a:t>3/20/24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BF695-8DCD-434A-9399-96275105168D}" type="slidenum">
              <a:rPr lang="es-ES" altLang="es-CL" smtClean="0"/>
              <a:pPr/>
              <a:t>‹Nº›</a:t>
            </a:fld>
            <a:endParaRPr lang="es-ES" altLang="es-CL"/>
          </a:p>
        </p:txBody>
      </p:sp>
    </p:spTree>
    <p:extLst>
      <p:ext uri="{BB962C8B-B14F-4D97-AF65-F5344CB8AC3E}">
        <p14:creationId xmlns:p14="http://schemas.microsoft.com/office/powerpoint/2010/main" val="1531294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3/20/24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F54E5-D820-E447-A326-583F4F00D3E7}" type="slidenum">
              <a:rPr lang="es-ES" altLang="es-CL" smtClean="0"/>
              <a:pPr/>
              <a:t>‹Nº›</a:t>
            </a:fld>
            <a:endParaRPr lang="es-ES" altLang="es-CL"/>
          </a:p>
        </p:txBody>
      </p:sp>
    </p:spTree>
    <p:extLst>
      <p:ext uri="{BB962C8B-B14F-4D97-AF65-F5344CB8AC3E}">
        <p14:creationId xmlns:p14="http://schemas.microsoft.com/office/powerpoint/2010/main" val="1544433119"/>
      </p:ext>
    </p:extLst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B0DB6-F5C7-45FB-8CF3-31B45F9C2DAC}" type="datetimeFigureOut">
              <a:rPr lang="en-US" smtClean="0"/>
              <a:t>3/20/24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CF38E-51FD-5F4C-A7FC-4D555AC7CF74}" type="slidenum">
              <a:rPr lang="es-ES" altLang="es-CL" smtClean="0"/>
              <a:pPr/>
              <a:t>‹Nº›</a:t>
            </a:fld>
            <a:endParaRPr lang="es-ES" altLang="es-CL"/>
          </a:p>
        </p:txBody>
      </p:sp>
    </p:spTree>
    <p:extLst>
      <p:ext uri="{BB962C8B-B14F-4D97-AF65-F5344CB8AC3E}">
        <p14:creationId xmlns:p14="http://schemas.microsoft.com/office/powerpoint/2010/main" val="1233478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3/20/24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E2F54E5-D820-E447-A326-583F4F00D3E7}" type="slidenum">
              <a:rPr lang="es-ES" altLang="es-CL" smtClean="0"/>
              <a:pPr/>
              <a:t>‹Nº›</a:t>
            </a:fld>
            <a:endParaRPr lang="es-ES" altLang="es-CL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7A3CEDD-7C3A-C245-815B-945661E5C8C7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0" y="893763"/>
            <a:ext cx="527051" cy="5964237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s-ES" sz="18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4664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  <p:sldLayoutId id="2147483876" r:id="rId12"/>
    <p:sldLayoutId id="2147483877" r:id="rId13"/>
    <p:sldLayoutId id="2147483878" r:id="rId14"/>
    <p:sldLayoutId id="2147483879" r:id="rId15"/>
    <p:sldLayoutId id="2147483880" r:id="rId16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odle.uda.cl/course/view.php?id=17192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moodle.uda.cl/course/view.php?id=17952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D41F3294-3C32-1B47-91E2-E5C22C7222D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94266" y="2091270"/>
            <a:ext cx="9097433" cy="1024466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s-ES_tradnl" sz="6000" dirty="0">
                <a:latin typeface="Ambient" pitchFamily="34" charset="0"/>
              </a:rPr>
              <a:t>TEORIA GENERAL DE SISTEMAS</a:t>
            </a:r>
            <a:endParaRPr lang="es-ES" sz="6000" dirty="0">
              <a:latin typeface="Ambient" pitchFamily="34" charset="0"/>
            </a:endParaRP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18AFC5A5-8A7A-CF4C-A550-F826ACBFEBA4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075267" y="3115735"/>
            <a:ext cx="8716432" cy="1819335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s-ES_tradnl" altLang="es-CL" sz="2800" b="1" dirty="0"/>
              <a:t>Capítulo 1.-</a:t>
            </a:r>
            <a:r>
              <a:rPr lang="es-ES_tradnl" altLang="es-CL" sz="4000" b="1" dirty="0"/>
              <a:t> </a:t>
            </a:r>
            <a:r>
              <a:rPr lang="es-ES_tradnl" altLang="es-CL" sz="4000" b="1" dirty="0">
                <a:solidFill>
                  <a:schemeClr val="accent3"/>
                </a:solidFill>
              </a:rPr>
              <a:t>TGS</a:t>
            </a:r>
            <a:r>
              <a:rPr lang="es-ES_tradnl" altLang="es-CL" sz="4000" b="1" dirty="0"/>
              <a:t>            </a:t>
            </a:r>
            <a:endParaRPr lang="es-ES_tradnl" altLang="es-CL" sz="2800" b="1" dirty="0"/>
          </a:p>
          <a:p>
            <a:pPr algn="l" eaLnBrk="1" hangingPunct="1"/>
            <a:r>
              <a:rPr lang="es-ES_tradnl" altLang="es-CL" sz="2800" b="1" dirty="0">
                <a:solidFill>
                  <a:schemeClr val="tx1"/>
                </a:solidFill>
              </a:rPr>
              <a:t>PARTE 1  ICCI</a:t>
            </a:r>
          </a:p>
          <a:p>
            <a:pPr algn="l"/>
            <a:r>
              <a:rPr lang="es-ES" altLang="es-CL" sz="2800" b="1" dirty="0">
                <a:solidFill>
                  <a:schemeClr val="tx1"/>
                </a:solidFill>
              </a:rPr>
              <a:t>Link:</a:t>
            </a:r>
            <a:r>
              <a:rPr lang="es-CL" u="sng" dirty="0">
                <a:hlinkClick r:id="rId3"/>
              </a:rPr>
              <a:t> </a:t>
            </a:r>
            <a:r>
              <a:rPr lang="es-CL" sz="3400" u="sng" dirty="0">
                <a:hlinkClick r:id="rId4"/>
              </a:rPr>
              <a:t>https://www.moodle.uda.cl/course/view.php?id=17952</a:t>
            </a:r>
            <a:endParaRPr lang="es-CL" sz="3400" u="sng" dirty="0"/>
          </a:p>
          <a:p>
            <a:pPr algn="l"/>
            <a:r>
              <a:rPr lang="es-CL" sz="2800" b="1" dirty="0" err="1">
                <a:solidFill>
                  <a:schemeClr val="tx1"/>
                </a:solidFill>
              </a:rPr>
              <a:t>Pasw</a:t>
            </a:r>
            <a:r>
              <a:rPr lang="es-CL" dirty="0"/>
              <a:t>: </a:t>
            </a:r>
            <a:r>
              <a:rPr lang="es-CL" sz="3400" b="1" dirty="0"/>
              <a:t>SIA2024</a:t>
            </a:r>
            <a:endParaRPr lang="es-CL" dirty="0"/>
          </a:p>
          <a:p>
            <a:pPr algn="l" eaLnBrk="1" hangingPunct="1"/>
            <a:endParaRPr lang="es-ES" altLang="es-CL" sz="2800" b="1" dirty="0">
              <a:solidFill>
                <a:schemeClr val="tx1"/>
              </a:solidFill>
            </a:endParaRPr>
          </a:p>
          <a:p>
            <a:pPr algn="l" eaLnBrk="1" hangingPunct="1"/>
            <a:endParaRPr lang="es-ES" altLang="es-CL" sz="2800" b="1" dirty="0">
              <a:solidFill>
                <a:schemeClr val="tx1"/>
              </a:solidFill>
            </a:endParaRPr>
          </a:p>
        </p:txBody>
      </p:sp>
      <p:sp>
        <p:nvSpPr>
          <p:cNvPr id="6148" name="Text Box 4">
            <a:extLst>
              <a:ext uri="{FF2B5EF4-FFF2-40B4-BE49-F238E27FC236}">
                <a16:creationId xmlns:a16="http://schemas.microsoft.com/office/drawing/2014/main" id="{5A3EEC3D-7125-D048-8502-516E1BF4D0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28175" y="5657256"/>
            <a:ext cx="2663825" cy="692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s-ES" altLang="es-CL" b="1" i="1" dirty="0">
                <a:solidFill>
                  <a:srgbClr val="000000"/>
                </a:solidFill>
              </a:rPr>
              <a:t>Manuel Monasterio C.</a:t>
            </a:r>
          </a:p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s-ES" altLang="es-CL" sz="1400" b="1" i="1" dirty="0" err="1">
                <a:solidFill>
                  <a:srgbClr val="000000"/>
                </a:solidFill>
              </a:rPr>
              <a:t>manuel.monasterio@uda.cl</a:t>
            </a:r>
            <a:endParaRPr lang="es-ES" altLang="es-CL" sz="1400" b="1" i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2269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/>
      <p:bldP spid="2051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1 Título">
            <a:extLst>
              <a:ext uri="{FF2B5EF4-FFF2-40B4-BE49-F238E27FC236}">
                <a16:creationId xmlns:a16="http://schemas.microsoft.com/office/drawing/2014/main" id="{D48E8310-D720-C24A-9EAB-A7A9FB561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CL"/>
              <a:t>Clasificación de los Sistemas</a:t>
            </a:r>
          </a:p>
        </p:txBody>
      </p:sp>
      <p:sp>
        <p:nvSpPr>
          <p:cNvPr id="3" name="2 Marcador de contenido">
            <a:extLst>
              <a:ext uri="{FF2B5EF4-FFF2-40B4-BE49-F238E27FC236}">
                <a16:creationId xmlns:a16="http://schemas.microsoft.com/office/drawing/2014/main" id="{7A069F98-56BC-5648-8407-EED01ED2FC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90689"/>
            <a:ext cx="8596668" cy="4202111"/>
          </a:xfrm>
        </p:spPr>
        <p:txBody>
          <a:bodyPr>
            <a:noAutofit/>
          </a:bodyPr>
          <a:lstStyle/>
          <a:p>
            <a:pPr algn="just">
              <a:defRPr/>
            </a:pPr>
            <a:r>
              <a:rPr lang="es-ES" sz="3200" dirty="0"/>
              <a:t>Según su </a:t>
            </a:r>
            <a:r>
              <a:rPr lang="es-ES" sz="3200" i="1" dirty="0">
                <a:solidFill>
                  <a:schemeClr val="accent3"/>
                </a:solidFill>
              </a:rPr>
              <a:t>Origen</a:t>
            </a:r>
            <a:r>
              <a:rPr lang="es-ES" sz="3200" dirty="0"/>
              <a:t> se pueden clasificar en:</a:t>
            </a:r>
          </a:p>
          <a:p>
            <a:pPr lvl="1" algn="just">
              <a:defRPr/>
            </a:pPr>
            <a:r>
              <a:rPr lang="es-ES" sz="2800" b="1" dirty="0">
                <a:solidFill>
                  <a:schemeClr val="accent1"/>
                </a:solidFill>
              </a:rPr>
              <a:t>Naturales: </a:t>
            </a:r>
            <a:r>
              <a:rPr lang="es-ES" sz="2800" dirty="0"/>
              <a:t>En su formación no existe incidencia del hombre</a:t>
            </a:r>
          </a:p>
          <a:p>
            <a:pPr lvl="1" algn="just">
              <a:defRPr/>
            </a:pPr>
            <a:r>
              <a:rPr lang="es-ES" sz="2800" b="1" dirty="0">
                <a:solidFill>
                  <a:schemeClr val="accent1"/>
                </a:solidFill>
              </a:rPr>
              <a:t>Artificiales </a:t>
            </a:r>
            <a:r>
              <a:rPr lang="es-ES" sz="2400" b="1" dirty="0">
                <a:solidFill>
                  <a:schemeClr val="accent1"/>
                </a:solidFill>
                <a:ea typeface="+mn-ea"/>
                <a:cs typeface="+mn-cs"/>
              </a:rPr>
              <a:t>(elaborados): </a:t>
            </a:r>
            <a:r>
              <a:rPr lang="es-ES" sz="2800" dirty="0"/>
              <a:t>En su construcción existe la intervención humana</a:t>
            </a:r>
          </a:p>
          <a:p>
            <a:pPr algn="just">
              <a:defRPr/>
            </a:pPr>
            <a:r>
              <a:rPr lang="es-ES" sz="2400" dirty="0"/>
              <a:t>Su existencia está sujeta a la dependencia o no en su estructuración, por parte de otros sistemas.</a:t>
            </a:r>
          </a:p>
        </p:txBody>
      </p:sp>
    </p:spTree>
    <p:extLst>
      <p:ext uri="{BB962C8B-B14F-4D97-AF65-F5344CB8AC3E}">
        <p14:creationId xmlns:p14="http://schemas.microsoft.com/office/powerpoint/2010/main" val="93040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35FDF0D-3053-6A4B-955D-C57562A7F2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06600" y="3326607"/>
            <a:ext cx="7772400" cy="648493"/>
          </a:xfrm>
        </p:spPr>
        <p:txBody>
          <a:bodyPr>
            <a:normAutofit/>
          </a:bodyPr>
          <a:lstStyle/>
          <a:p>
            <a:pPr algn="ctr"/>
            <a:r>
              <a:rPr lang="es-CL" sz="3600" b="1" i="1" dirty="0">
                <a:solidFill>
                  <a:schemeClr val="accent3"/>
                </a:solidFill>
                <a:latin typeface="Bradley Hand" pitchFamily="2" charset="77"/>
              </a:rPr>
              <a:t>FIN  DE ESTA PARTE….</a:t>
            </a:r>
          </a:p>
        </p:txBody>
      </p:sp>
    </p:spTree>
    <p:extLst>
      <p:ext uri="{BB962C8B-B14F-4D97-AF65-F5344CB8AC3E}">
        <p14:creationId xmlns:p14="http://schemas.microsoft.com/office/powerpoint/2010/main" val="2681231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CFA11FA7-7143-4544-9FBF-4D408F071501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 altLang="es-CL"/>
              <a:t>Introducción</a:t>
            </a:r>
            <a:endParaRPr lang="es-ES" altLang="es-CL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33DD7142-F6AA-E347-9A82-1FF6EF1F4D2A}"/>
              </a:ext>
            </a:extLst>
          </p:cNvPr>
          <p:cNvSpPr>
            <a:spLocks noGrp="1" noRot="1" noChangeArrowheads="1"/>
          </p:cNvSpPr>
          <p:nvPr>
            <p:ph idx="1"/>
          </p:nvPr>
        </p:nvSpPr>
        <p:spPr>
          <a:xfrm>
            <a:off x="677334" y="1540538"/>
            <a:ext cx="8596668" cy="4707862"/>
          </a:xfrm>
        </p:spPr>
        <p:txBody>
          <a:bodyPr>
            <a:normAutofit lnSpcReduction="10000"/>
          </a:bodyPr>
          <a:lstStyle/>
          <a:p>
            <a:pPr algn="just" eaLnBrk="1" hangingPunct="1">
              <a:lnSpc>
                <a:spcPct val="80000"/>
              </a:lnSpc>
              <a:defRPr/>
            </a:pPr>
            <a:r>
              <a:rPr lang="es-ES_tradnl" sz="2800" b="1" dirty="0">
                <a:solidFill>
                  <a:schemeClr val="accent3"/>
                </a:solidFill>
              </a:rPr>
              <a:t>La información </a:t>
            </a:r>
            <a:r>
              <a:rPr lang="es-ES_tradnl" sz="2800" dirty="0"/>
              <a:t>es un ingrediente vital para las operaciones y administración de cualquier empresa</a:t>
            </a:r>
            <a:r>
              <a:rPr lang="es-ES" sz="2800" dirty="0"/>
              <a:t> </a:t>
            </a:r>
          </a:p>
          <a:p>
            <a:pPr algn="just" eaLnBrk="1" hangingPunct="1">
              <a:lnSpc>
                <a:spcPct val="80000"/>
              </a:lnSpc>
              <a:defRPr/>
            </a:pPr>
            <a:r>
              <a:rPr lang="es-ES_tradnl" sz="2800" dirty="0"/>
              <a:t>Un </a:t>
            </a:r>
            <a:r>
              <a:rPr lang="es-ES_tradnl" sz="2800" b="1" dirty="0">
                <a:solidFill>
                  <a:schemeClr val="accent3"/>
                </a:solidFill>
              </a:rPr>
              <a:t>Sistema de Información basado en el computador </a:t>
            </a:r>
            <a:r>
              <a:rPr lang="es-ES_tradnl" sz="2800" dirty="0"/>
              <a:t>se diseña tanto para reducir los costos como para incrementar las capacidades de procesamiento de información organizacional</a:t>
            </a:r>
          </a:p>
          <a:p>
            <a:pPr algn="just" eaLnBrk="1" hangingPunct="1">
              <a:lnSpc>
                <a:spcPct val="80000"/>
              </a:lnSpc>
              <a:defRPr/>
            </a:pPr>
            <a:r>
              <a:rPr lang="es-ES_tradnl" sz="2800" dirty="0">
                <a:solidFill>
                  <a:schemeClr val="accent3"/>
                </a:solidFill>
              </a:rPr>
              <a:t>TGS</a:t>
            </a:r>
            <a:r>
              <a:rPr lang="es-ES_tradnl" sz="2800" dirty="0"/>
              <a:t> (Teoría General de Sistemas) No busca solucionar problemas de forma práctica, pero si producir teoría y  formulaciones conceptuales. Es una teoría matemática convencional – un metalenguaje – un modo repensar – una jerarquía de teorías de sistemas con generalidad. 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105201187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CC6F07F4-51F6-0942-AC41-8699FA614097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 altLang="es-CL"/>
              <a:t>¿Qué son los Sistemas?</a:t>
            </a:r>
            <a:endParaRPr lang="es-ES" altLang="es-CL"/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E305E43B-A24A-4A4B-A33E-A66361735620}"/>
              </a:ext>
            </a:extLst>
          </p:cNvPr>
          <p:cNvSpPr>
            <a:spLocks noGrp="1" noRot="1" noChangeArrowheads="1"/>
          </p:cNvSpPr>
          <p:nvPr>
            <p:ph idx="1"/>
          </p:nvPr>
        </p:nvSpPr>
        <p:spPr>
          <a:xfrm>
            <a:off x="652507" y="1412513"/>
            <a:ext cx="6440624" cy="5340984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90000"/>
              </a:lnSpc>
              <a:defRPr/>
            </a:pPr>
            <a:r>
              <a:rPr lang="es-ES_tradnl" sz="2800" dirty="0"/>
              <a:t>Son aquellos objetos compuestos de partes que interactúan entre sí. Partes que se interrelacionan, formando una totalidad</a:t>
            </a:r>
            <a:r>
              <a:rPr lang="es-ES" sz="2800" dirty="0"/>
              <a:t> </a:t>
            </a:r>
          </a:p>
          <a:p>
            <a:pPr algn="just" eaLnBrk="1" hangingPunct="1">
              <a:lnSpc>
                <a:spcPct val="90000"/>
              </a:lnSpc>
              <a:defRPr/>
            </a:pPr>
            <a:r>
              <a:rPr lang="es-ES_tradnl" sz="2800" dirty="0"/>
              <a:t>“</a:t>
            </a:r>
            <a:r>
              <a:rPr lang="es-ES_tradnl" sz="2800" i="1" dirty="0"/>
              <a:t>Conjunto de partes en integración coordinadas y que interactúan para alcanzar un conjunto de objetivos</a:t>
            </a:r>
            <a:r>
              <a:rPr lang="es-ES_tradnl" sz="2800" dirty="0"/>
              <a:t>”</a:t>
            </a:r>
          </a:p>
          <a:p>
            <a:pPr algn="just" eaLnBrk="1" hangingPunct="1">
              <a:lnSpc>
                <a:spcPct val="90000"/>
              </a:lnSpc>
              <a:defRPr/>
            </a:pPr>
            <a:r>
              <a:rPr lang="es-ES_tradnl" sz="2800" dirty="0"/>
              <a:t>Un </a:t>
            </a:r>
            <a:r>
              <a:rPr lang="es-ES_tradnl" sz="2800" b="1" i="1" dirty="0">
                <a:solidFill>
                  <a:schemeClr val="accent3"/>
                </a:solidFill>
              </a:rPr>
              <a:t>Conglomerado o Agregado </a:t>
            </a:r>
            <a:r>
              <a:rPr lang="es-ES_tradnl" sz="2800" dirty="0"/>
              <a:t>es un objeto compuesto por partes que no interactúan entre sí.  Simplemente son partes sumadas, pero que también forman un todo.</a:t>
            </a:r>
            <a:endParaRPr lang="es-ES" sz="2800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F734290F-B3A0-BD4C-8E61-A8BCFE6199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8595" y="1593669"/>
            <a:ext cx="4819332" cy="4925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0640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83D09E78-DD88-4942-A16F-B8E952974B77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 altLang="es-CL"/>
              <a:t>¿Qué son los Sistemas?</a:t>
            </a:r>
            <a:endParaRPr lang="es-ES" altLang="es-CL"/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20B7E753-E28E-7942-8D28-B00CA7987C30}"/>
              </a:ext>
            </a:extLst>
          </p:cNvPr>
          <p:cNvSpPr>
            <a:spLocks noGrp="1" noRot="1" noChangeArrowheads="1"/>
          </p:cNvSpPr>
          <p:nvPr>
            <p:ph idx="1"/>
          </p:nvPr>
        </p:nvSpPr>
        <p:spPr>
          <a:xfrm>
            <a:off x="677334" y="1435100"/>
            <a:ext cx="8596668" cy="4953000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90000"/>
              </a:lnSpc>
              <a:defRPr/>
            </a:pPr>
            <a:r>
              <a:rPr lang="es-ES_tradnl" sz="2800" dirty="0"/>
              <a:t>Se concluye que un </a:t>
            </a:r>
            <a:r>
              <a:rPr lang="es-ES_tradnl" sz="2800" dirty="0">
                <a:solidFill>
                  <a:schemeClr val="accent3"/>
                </a:solidFill>
              </a:rPr>
              <a:t>conglomerado</a:t>
            </a:r>
            <a:r>
              <a:rPr lang="es-ES_tradnl" sz="2800" i="1" dirty="0"/>
              <a:t> </a:t>
            </a:r>
            <a:r>
              <a:rPr lang="es-ES_tradnl" sz="2800" dirty="0"/>
              <a:t>puede ser una suma de </a:t>
            </a:r>
            <a:r>
              <a:rPr lang="es-ES_tradnl" sz="2800" i="1" dirty="0"/>
              <a:t>sistemas.  </a:t>
            </a:r>
            <a:r>
              <a:rPr lang="es-ES_tradnl" sz="2800" dirty="0"/>
              <a:t>Es decir, está constituido por partes que son sistemas.  </a:t>
            </a:r>
            <a:r>
              <a:rPr lang="es-ES_tradnl" sz="2800" i="1" dirty="0"/>
              <a:t>Siempre que éstos</a:t>
            </a:r>
            <a:r>
              <a:rPr lang="es-ES_tradnl" sz="2800" dirty="0"/>
              <a:t> </a:t>
            </a:r>
            <a:r>
              <a:rPr lang="es-ES_tradnl" sz="2800" i="1" dirty="0"/>
              <a:t>no interactúen entre si</a:t>
            </a:r>
          </a:p>
          <a:p>
            <a:pPr algn="just" eaLnBrk="1" hangingPunct="1">
              <a:lnSpc>
                <a:spcPct val="90000"/>
              </a:lnSpc>
              <a:defRPr/>
            </a:pPr>
            <a:r>
              <a:rPr lang="es-ES" sz="2800" dirty="0"/>
              <a:t>Un </a:t>
            </a:r>
            <a:r>
              <a:rPr lang="es-ES_tradnl" sz="2800" dirty="0">
                <a:solidFill>
                  <a:schemeClr val="accent3"/>
                </a:solidFill>
              </a:rPr>
              <a:t>conglomerado</a:t>
            </a:r>
            <a:r>
              <a:rPr lang="es-ES_tradnl" sz="2800" i="1" dirty="0"/>
              <a:t> puede convertirse, </a:t>
            </a:r>
            <a:r>
              <a:rPr lang="es-ES_tradnl" sz="2800" dirty="0"/>
              <a:t>de acuerdo a circunstancias, en un sistema</a:t>
            </a:r>
            <a:endParaRPr lang="es-ES_tradnl" sz="2800" i="1" dirty="0"/>
          </a:p>
          <a:p>
            <a:pPr algn="just" eaLnBrk="1" hangingPunct="1">
              <a:lnSpc>
                <a:spcPct val="90000"/>
              </a:lnSpc>
              <a:defRPr/>
            </a:pPr>
            <a:r>
              <a:rPr lang="es-ES_tradnl" sz="2800" dirty="0"/>
              <a:t>Un</a:t>
            </a:r>
            <a:r>
              <a:rPr lang="es-ES_tradnl" sz="2800" i="1" dirty="0"/>
              <a:t> </a:t>
            </a:r>
            <a:r>
              <a:rPr lang="es-ES_tradnl" sz="2800" dirty="0">
                <a:solidFill>
                  <a:schemeClr val="accent3"/>
                </a:solidFill>
              </a:rPr>
              <a:t>conglomerado</a:t>
            </a:r>
            <a:r>
              <a:rPr lang="es-ES_tradnl" sz="2800" i="1" dirty="0"/>
              <a:t> es un sistema al que se la han inhibido ciertas interacciones en forma artificial</a:t>
            </a:r>
            <a:endParaRPr lang="es-ES_tradnl" sz="2800" dirty="0"/>
          </a:p>
          <a:p>
            <a:pPr algn="just" eaLnBrk="1" hangingPunct="1">
              <a:lnSpc>
                <a:spcPct val="90000"/>
              </a:lnSpc>
              <a:defRPr/>
            </a:pPr>
            <a:r>
              <a:rPr lang="es-ES_tradnl" sz="2800" dirty="0"/>
              <a:t>Cuando estas limitaciones desaparecen, entonces vuelve a transformarse en su estado inicial, es decir, en un sistema</a:t>
            </a:r>
            <a:r>
              <a:rPr lang="es-E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438412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12E90BB7-97AC-A443-A552-472C42514A7D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1828800" y="285751"/>
            <a:ext cx="8839200" cy="487363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s-ES_tradnl" b="0" dirty="0"/>
              <a:t>PRINCIPIOS BÁSICOS EN LA TEORÍA DE SISTEMAS</a:t>
            </a:r>
            <a:r>
              <a:rPr lang="es-ES" dirty="0"/>
              <a:t> 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328EEFF5-B6AB-9C41-9290-785659BB6199}"/>
              </a:ext>
            </a:extLst>
          </p:cNvPr>
          <p:cNvSpPr>
            <a:spLocks noGrp="1" noRot="1" noChangeArrowheads="1"/>
          </p:cNvSpPr>
          <p:nvPr>
            <p:ph idx="1"/>
          </p:nvPr>
        </p:nvSpPr>
        <p:spPr>
          <a:xfrm>
            <a:off x="653143" y="1428750"/>
            <a:ext cx="6126480" cy="4895850"/>
          </a:xfrm>
        </p:spPr>
        <p:txBody>
          <a:bodyPr>
            <a:normAutofit/>
          </a:bodyPr>
          <a:lstStyle/>
          <a:p>
            <a:pPr algn="just" eaLnBrk="1" hangingPunct="1">
              <a:defRPr/>
            </a:pPr>
            <a:r>
              <a:rPr lang="es-ES_tradnl" sz="2400" b="1" dirty="0">
                <a:solidFill>
                  <a:schemeClr val="accent3"/>
                </a:solidFill>
              </a:rPr>
              <a:t>Sinergia</a:t>
            </a:r>
            <a:r>
              <a:rPr lang="es-ES_tradnl" sz="2400" dirty="0">
                <a:solidFill>
                  <a:schemeClr val="accent3"/>
                </a:solidFill>
              </a:rPr>
              <a:t>:</a:t>
            </a:r>
            <a:r>
              <a:rPr lang="es-ES_tradnl" sz="2400" dirty="0">
                <a:solidFill>
                  <a:schemeClr val="accent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s-ES_tradnl" sz="2400" dirty="0"/>
              <a:t>Es aquella característica que determina que el sistema (o la totalidad) sea diferente a la suma de las partes</a:t>
            </a:r>
          </a:p>
          <a:p>
            <a:pPr algn="just" eaLnBrk="1" hangingPunct="1">
              <a:defRPr/>
            </a:pPr>
            <a:r>
              <a:rPr lang="es-ES_tradnl" sz="2400" dirty="0"/>
              <a:t>Significa que la conducta de un sistema total es impredecible por la conducta de sus partes, tomadas éstas en forma separada</a:t>
            </a:r>
            <a:r>
              <a:rPr lang="es-ES" sz="2400" dirty="0"/>
              <a:t> </a:t>
            </a:r>
          </a:p>
          <a:p>
            <a:pPr algn="just" eaLnBrk="1" hangingPunct="1">
              <a:defRPr/>
            </a:pPr>
            <a:r>
              <a:rPr lang="es-ES_tradnl" sz="2400" dirty="0"/>
              <a:t>Los </a:t>
            </a:r>
            <a:r>
              <a:rPr lang="es-ES_tradnl" sz="2400" b="1" dirty="0">
                <a:solidFill>
                  <a:schemeClr val="accent3"/>
                </a:solidFill>
              </a:rPr>
              <a:t>Conglomerados</a:t>
            </a:r>
            <a:r>
              <a:rPr lang="es-ES_tradnl" sz="2400" dirty="0"/>
              <a:t> son aquellos objetos que no poseen características sinérgicas</a:t>
            </a:r>
            <a:r>
              <a:rPr lang="es-ES" sz="2400" dirty="0"/>
              <a:t>.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9816D28F-D65C-804B-B370-790E620BCA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4883" y="1428750"/>
            <a:ext cx="4983843" cy="4215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240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CCC306EE-2FB6-4245-9F0A-40E8B97347B1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1828800" y="428626"/>
            <a:ext cx="8839200" cy="487363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s-ES_tradnl" b="0" dirty="0"/>
              <a:t>PRINCIPIOS BÁSICOS EN LA TEORÍA DE SISTEMAS</a:t>
            </a:r>
            <a:endParaRPr lang="es-ES" b="0" dirty="0"/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70E058D9-8C52-D745-8957-AF55C237F78E}"/>
              </a:ext>
            </a:extLst>
          </p:cNvPr>
          <p:cNvSpPr>
            <a:spLocks noGrp="1" noRot="1" noChangeArrowheads="1"/>
          </p:cNvSpPr>
          <p:nvPr>
            <p:ph idx="1"/>
          </p:nvPr>
        </p:nvSpPr>
        <p:spPr>
          <a:xfrm>
            <a:off x="817034" y="1409700"/>
            <a:ext cx="8596668" cy="4682462"/>
          </a:xfrm>
        </p:spPr>
        <p:txBody>
          <a:bodyPr>
            <a:normAutofit lnSpcReduction="10000"/>
          </a:bodyPr>
          <a:lstStyle/>
          <a:p>
            <a:pPr algn="just" eaLnBrk="1" hangingPunct="1"/>
            <a:r>
              <a:rPr lang="es-ES_tradnl" altLang="es-CL" sz="3200" dirty="0"/>
              <a:t>Este concepto de </a:t>
            </a:r>
            <a:r>
              <a:rPr lang="es-ES_tradnl" altLang="es-CL" sz="3200" i="1" dirty="0">
                <a:solidFill>
                  <a:schemeClr val="accent3"/>
                </a:solidFill>
              </a:rPr>
              <a:t>Sinergia</a:t>
            </a:r>
            <a:r>
              <a:rPr lang="es-ES_tradnl" altLang="es-CL" sz="3200" dirty="0"/>
              <a:t> es una de las herramientas poderosas con que cuenta el enfoque sistemático</a:t>
            </a:r>
            <a:r>
              <a:rPr lang="es-ES" altLang="es-CL" sz="3200" dirty="0"/>
              <a:t> </a:t>
            </a:r>
          </a:p>
          <a:p>
            <a:pPr algn="just"/>
            <a:r>
              <a:rPr lang="es-ES_tradnl" altLang="es-CL" sz="3200" dirty="0"/>
              <a:t>Ella nos conduce a buscar la </a:t>
            </a:r>
            <a:r>
              <a:rPr lang="es-ES_tradnl" altLang="es-CL" sz="3200" i="1" dirty="0"/>
              <a:t>totalidad </a:t>
            </a:r>
            <a:r>
              <a:rPr lang="es-ES_tradnl" altLang="es-CL" sz="3200" dirty="0"/>
              <a:t>y encontrar la solución o la respuesta a fenómenos aparentemente inconexos o inexplicables</a:t>
            </a:r>
            <a:r>
              <a:rPr lang="es-ES" altLang="es-CL" sz="3200" dirty="0"/>
              <a:t> </a:t>
            </a:r>
            <a:r>
              <a:rPr lang="es-ES" altLang="es-CL" sz="2000" dirty="0"/>
              <a:t>(descubrimientos, ejemplo </a:t>
            </a:r>
            <a:r>
              <a:rPr lang="es-CL" dirty="0"/>
              <a:t>TOI-2180 b, similar a Júpiter, 2020 </a:t>
            </a:r>
            <a:r>
              <a:rPr lang="es-CL" sz="1200" dirty="0"/>
              <a:t>[Fte:NASA]</a:t>
            </a:r>
            <a:r>
              <a:rPr lang="es-ES" altLang="es-CL" sz="2000" dirty="0"/>
              <a:t>)</a:t>
            </a:r>
            <a:r>
              <a:rPr lang="es-ES" altLang="es-CL" sz="2400" dirty="0"/>
              <a:t>.</a:t>
            </a:r>
            <a:r>
              <a:rPr lang="es-CL" dirty="0"/>
              <a:t> </a:t>
            </a:r>
            <a:r>
              <a:rPr lang="es-CL" sz="1600" i="1" dirty="0"/>
              <a:t>“Descubrir y publicar TOI-2180 b fue el resultado de un gran esfuerzo grupal que demostró que los astrónomos profesionales y los científicos aficionados experimentados pueden trabajar juntos con éxito”, dijo Jacobs. “Es la sinergia en su máxima expresión”.</a:t>
            </a:r>
            <a:endParaRPr lang="es-ES" altLang="es-CL" sz="3200" i="1" dirty="0"/>
          </a:p>
        </p:txBody>
      </p:sp>
    </p:spTree>
    <p:extLst>
      <p:ext uri="{BB962C8B-B14F-4D97-AF65-F5344CB8AC3E}">
        <p14:creationId xmlns:p14="http://schemas.microsoft.com/office/powerpoint/2010/main" val="27481392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1 Título">
            <a:extLst>
              <a:ext uri="{FF2B5EF4-FFF2-40B4-BE49-F238E27FC236}">
                <a16:creationId xmlns:a16="http://schemas.microsoft.com/office/drawing/2014/main" id="{1D57A7EA-3BF4-FC4B-9DED-29CA61C4C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214313"/>
            <a:ext cx="8839200" cy="487362"/>
          </a:xfrm>
        </p:spPr>
        <p:txBody>
          <a:bodyPr>
            <a:normAutofit fontScale="90000"/>
          </a:bodyPr>
          <a:lstStyle/>
          <a:p>
            <a:r>
              <a:rPr lang="es-ES" altLang="es-CL"/>
              <a:t>Clasificación de los Sistemas</a:t>
            </a:r>
          </a:p>
        </p:txBody>
      </p:sp>
      <p:sp>
        <p:nvSpPr>
          <p:cNvPr id="12291" name="2 Marcador de contenido">
            <a:extLst>
              <a:ext uri="{FF2B5EF4-FFF2-40B4-BE49-F238E27FC236}">
                <a16:creationId xmlns:a16="http://schemas.microsoft.com/office/drawing/2014/main" id="{3E5B585B-A510-6144-A0B3-BF34DB6B34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534" y="1282701"/>
            <a:ext cx="8596668" cy="3556000"/>
          </a:xfrm>
        </p:spPr>
        <p:txBody>
          <a:bodyPr>
            <a:normAutofit/>
          </a:bodyPr>
          <a:lstStyle/>
          <a:p>
            <a:r>
              <a:rPr lang="es-ES" altLang="es-CL" sz="3200" dirty="0"/>
              <a:t>Los Sistemas se clasifican:</a:t>
            </a:r>
          </a:p>
          <a:p>
            <a:pPr marL="971550" lvl="1" indent="-514350">
              <a:buFont typeface="Arial" panose="020B0604020202020204" pitchFamily="34" charset="0"/>
              <a:buAutoNum type="alphaUcPeriod"/>
            </a:pPr>
            <a:r>
              <a:rPr lang="es-ES" altLang="es-CL" sz="2800" dirty="0"/>
              <a:t>Según su </a:t>
            </a:r>
            <a:r>
              <a:rPr lang="es-ES" altLang="es-CL" sz="2800" dirty="0" err="1"/>
              <a:t>Entividad</a:t>
            </a:r>
            <a:r>
              <a:rPr lang="es-ES" altLang="es-CL" sz="2800" dirty="0"/>
              <a:t> </a:t>
            </a:r>
          </a:p>
          <a:p>
            <a:pPr marL="971550" lvl="1" indent="-514350">
              <a:buFont typeface="Arial" panose="020B0604020202020204" pitchFamily="34" charset="0"/>
              <a:buAutoNum type="alphaUcPeriod"/>
            </a:pPr>
            <a:r>
              <a:rPr lang="es-ES" altLang="es-CL" sz="2800" dirty="0"/>
              <a:t>Según su Naturaleza</a:t>
            </a:r>
          </a:p>
          <a:p>
            <a:pPr marL="971550" lvl="1" indent="-514350">
              <a:buFont typeface="Arial" panose="020B0604020202020204" pitchFamily="34" charset="0"/>
              <a:buAutoNum type="alphaUcPeriod"/>
            </a:pPr>
            <a:r>
              <a:rPr lang="es-ES" altLang="es-CL" sz="2800" dirty="0"/>
              <a:t>Según su Origen</a:t>
            </a:r>
          </a:p>
          <a:p>
            <a:pPr marL="971550" lvl="1" indent="-514350">
              <a:buFont typeface="Arial" panose="020B0604020202020204" pitchFamily="34" charset="0"/>
              <a:buAutoNum type="alphaUcPeriod"/>
            </a:pPr>
            <a:r>
              <a:rPr lang="es-ES" altLang="es-CL" sz="2800" dirty="0"/>
              <a:t>Según su Medio Ambiente </a:t>
            </a:r>
            <a:r>
              <a:rPr lang="es-ES" altLang="es-CL" sz="1800" dirty="0"/>
              <a:t>(Abiertos, Cerrados)</a:t>
            </a:r>
            <a:endParaRPr lang="es-ES" altLang="es-CL" sz="3600" dirty="0"/>
          </a:p>
          <a:p>
            <a:pPr marL="971550" lvl="1" indent="-514350">
              <a:buFont typeface="Arial" panose="020B0604020202020204" pitchFamily="34" charset="0"/>
              <a:buAutoNum type="alphaUcPeriod"/>
            </a:pPr>
            <a:r>
              <a:rPr lang="es-ES" altLang="es-CL" sz="2800" dirty="0"/>
              <a:t>Según su </a:t>
            </a:r>
            <a:r>
              <a:rPr lang="es-ES" altLang="es-CL" sz="2800" dirty="0" err="1"/>
              <a:t>Predictibidad</a:t>
            </a:r>
            <a:r>
              <a:rPr lang="es-ES" altLang="es-CL" sz="2800" dirty="0"/>
              <a:t> </a:t>
            </a:r>
            <a:r>
              <a:rPr lang="es-ES" altLang="es-CL" sz="2000" dirty="0"/>
              <a:t>(Probabilidad).</a:t>
            </a:r>
            <a:endParaRPr lang="es-ES" altLang="es-CL" sz="3600" dirty="0"/>
          </a:p>
        </p:txBody>
      </p:sp>
    </p:spTree>
    <p:extLst>
      <p:ext uri="{BB962C8B-B14F-4D97-AF65-F5344CB8AC3E}">
        <p14:creationId xmlns:p14="http://schemas.microsoft.com/office/powerpoint/2010/main" val="1069650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1 Título">
            <a:extLst>
              <a:ext uri="{FF2B5EF4-FFF2-40B4-BE49-F238E27FC236}">
                <a16:creationId xmlns:a16="http://schemas.microsoft.com/office/drawing/2014/main" id="{C815CC3F-0586-1849-96CB-5A682E7D1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CL"/>
              <a:t>Clasificación de los Sistemas</a:t>
            </a:r>
          </a:p>
        </p:txBody>
      </p:sp>
      <p:sp>
        <p:nvSpPr>
          <p:cNvPr id="3" name="2 Marcador de contenido">
            <a:extLst>
              <a:ext uri="{FF2B5EF4-FFF2-40B4-BE49-F238E27FC236}">
                <a16:creationId xmlns:a16="http://schemas.microsoft.com/office/drawing/2014/main" id="{1AADE0B2-E147-4449-B6EF-3A739D377B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54189"/>
            <a:ext cx="8596668" cy="3880773"/>
          </a:xfrm>
        </p:spPr>
        <p:txBody>
          <a:bodyPr>
            <a:noAutofit/>
          </a:bodyPr>
          <a:lstStyle/>
          <a:p>
            <a:pPr algn="just">
              <a:defRPr/>
            </a:pPr>
            <a:r>
              <a:rPr lang="es-ES" sz="3200" dirty="0"/>
              <a:t>Según su </a:t>
            </a:r>
            <a:r>
              <a:rPr lang="es-ES" sz="3200" i="1" dirty="0" err="1">
                <a:solidFill>
                  <a:schemeClr val="accent3"/>
                </a:solidFill>
              </a:rPr>
              <a:t>Entividad</a:t>
            </a:r>
            <a:r>
              <a:rPr lang="es-ES" sz="3200" dirty="0"/>
              <a:t>: se pueden agrupar en:</a:t>
            </a:r>
          </a:p>
          <a:p>
            <a:pPr lvl="1" algn="just">
              <a:defRPr/>
            </a:pPr>
            <a:r>
              <a:rPr lang="es-ES" sz="2800" b="1" dirty="0">
                <a:solidFill>
                  <a:schemeClr val="accent1"/>
                </a:solidFill>
              </a:rPr>
              <a:t>Reales: </a:t>
            </a:r>
            <a:r>
              <a:rPr lang="es-ES" sz="2800" dirty="0"/>
              <a:t>Presumen una existencia independiente del observador </a:t>
            </a:r>
          </a:p>
          <a:p>
            <a:pPr lvl="1" algn="just">
              <a:defRPr/>
            </a:pPr>
            <a:r>
              <a:rPr lang="es-ES" sz="2800" b="1" dirty="0">
                <a:solidFill>
                  <a:schemeClr val="accent1"/>
                </a:solidFill>
              </a:rPr>
              <a:t>Ideales: </a:t>
            </a:r>
            <a:r>
              <a:rPr lang="es-ES" sz="2800" dirty="0"/>
              <a:t>Son construcciones simbólicas (lógica, Matemática)</a:t>
            </a:r>
          </a:p>
          <a:p>
            <a:pPr lvl="1" algn="just">
              <a:defRPr/>
            </a:pPr>
            <a:r>
              <a:rPr lang="es-ES" sz="2800" b="1" dirty="0">
                <a:solidFill>
                  <a:schemeClr val="accent1"/>
                </a:solidFill>
              </a:rPr>
              <a:t>Modelos: </a:t>
            </a:r>
            <a:r>
              <a:rPr lang="es-ES" sz="2800" dirty="0"/>
              <a:t>Abstracciones de la realidad en donde se combina lo conceptual con las características de los objetos.</a:t>
            </a:r>
          </a:p>
        </p:txBody>
      </p:sp>
    </p:spTree>
    <p:extLst>
      <p:ext uri="{BB962C8B-B14F-4D97-AF65-F5344CB8AC3E}">
        <p14:creationId xmlns:p14="http://schemas.microsoft.com/office/powerpoint/2010/main" val="2436596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1 Título">
            <a:extLst>
              <a:ext uri="{FF2B5EF4-FFF2-40B4-BE49-F238E27FC236}">
                <a16:creationId xmlns:a16="http://schemas.microsoft.com/office/drawing/2014/main" id="{B32A972D-EB9D-6240-913D-9AB8F2649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CL"/>
              <a:t>Clasificación de los Sistemas</a:t>
            </a:r>
          </a:p>
        </p:txBody>
      </p:sp>
      <p:sp>
        <p:nvSpPr>
          <p:cNvPr id="3" name="2 Marcador de contenido">
            <a:extLst>
              <a:ext uri="{FF2B5EF4-FFF2-40B4-BE49-F238E27FC236}">
                <a16:creationId xmlns:a16="http://schemas.microsoft.com/office/drawing/2014/main" id="{FCC0520E-E97C-E444-8B6A-C7E3C5922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28801"/>
            <a:ext cx="8596668" cy="4212562"/>
          </a:xfrm>
        </p:spPr>
        <p:txBody>
          <a:bodyPr>
            <a:noAutofit/>
          </a:bodyPr>
          <a:lstStyle/>
          <a:p>
            <a:pPr algn="just">
              <a:defRPr/>
            </a:pPr>
            <a:r>
              <a:rPr lang="es-ES" sz="3200" dirty="0"/>
              <a:t>Según su </a:t>
            </a:r>
            <a:r>
              <a:rPr lang="es-ES" sz="3200" i="1" dirty="0">
                <a:solidFill>
                  <a:schemeClr val="accent3"/>
                </a:solidFill>
              </a:rPr>
              <a:t>Naturaleza</a:t>
            </a:r>
            <a:r>
              <a:rPr lang="es-ES" sz="3200" dirty="0"/>
              <a:t> se pueden clasificar en:</a:t>
            </a:r>
          </a:p>
          <a:p>
            <a:pPr lvl="1" algn="just">
              <a:defRPr/>
            </a:pPr>
            <a:r>
              <a:rPr lang="es-ES" sz="2800" b="1" dirty="0">
                <a:solidFill>
                  <a:schemeClr val="accent1"/>
                </a:solidFill>
              </a:rPr>
              <a:t>Concretos: </a:t>
            </a:r>
            <a:r>
              <a:rPr lang="es-ES" sz="2800" dirty="0"/>
              <a:t>Al menos uno de sus componentes es tangible </a:t>
            </a:r>
            <a:r>
              <a:rPr lang="es-ES" dirty="0"/>
              <a:t>(equipos, máquinas, objetos) </a:t>
            </a:r>
          </a:p>
          <a:p>
            <a:pPr lvl="1" algn="just">
              <a:defRPr/>
            </a:pPr>
            <a:r>
              <a:rPr lang="es-ES" sz="2800" b="1" dirty="0">
                <a:solidFill>
                  <a:schemeClr val="accent1"/>
                </a:solidFill>
              </a:rPr>
              <a:t>Abstractos: </a:t>
            </a:r>
            <a:r>
              <a:rPr lang="es-ES" sz="2800" dirty="0"/>
              <a:t>Sus elementos pueden ser un concepto, planes, hipótesis e ideas que muchas veces existen en el pensamiento de las personas </a:t>
            </a:r>
            <a:r>
              <a:rPr lang="es-ES" sz="1800" dirty="0"/>
              <a:t>(software). 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2097221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ceta">
  <a:themeElements>
    <a:clrScheme name="Marquesina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{2811CE59-D3D4-D042-80BD-1710E3FBDB74}tf10001060</Template>
  <TotalTime>2081</TotalTime>
  <Words>651</Words>
  <Application>Microsoft Macintosh PowerPoint</Application>
  <PresentationFormat>Panorámica</PresentationFormat>
  <Paragraphs>50</Paragraphs>
  <Slides>11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8" baseType="lpstr">
      <vt:lpstr>Ambient</vt:lpstr>
      <vt:lpstr>Arial</vt:lpstr>
      <vt:lpstr>Bradley Hand</vt:lpstr>
      <vt:lpstr>Calibri</vt:lpstr>
      <vt:lpstr>Trebuchet MS</vt:lpstr>
      <vt:lpstr>Wingdings 3</vt:lpstr>
      <vt:lpstr>Faceta</vt:lpstr>
      <vt:lpstr>TEORIA GENERAL DE SISTEMAS</vt:lpstr>
      <vt:lpstr>Introducción</vt:lpstr>
      <vt:lpstr>¿Qué son los Sistemas?</vt:lpstr>
      <vt:lpstr>¿Qué son los Sistemas?</vt:lpstr>
      <vt:lpstr>PRINCIPIOS BÁSICOS EN LA TEORÍA DE SISTEMAS </vt:lpstr>
      <vt:lpstr>PRINCIPIOS BÁSICOS EN LA TEORÍA DE SISTEMAS</vt:lpstr>
      <vt:lpstr>Clasificación de los Sistemas</vt:lpstr>
      <vt:lpstr>Clasificación de los Sistemas</vt:lpstr>
      <vt:lpstr>Clasificación de los Sistemas</vt:lpstr>
      <vt:lpstr>Clasificación de los Sistemas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TEORIA DE SISTEMAS</dc:title>
  <dc:creator>Manuel Monasterio</dc:creator>
  <cp:lastModifiedBy>Microsoft Office User</cp:lastModifiedBy>
  <cp:revision>16</cp:revision>
  <dcterms:created xsi:type="dcterms:W3CDTF">2020-04-15T20:29:55Z</dcterms:created>
  <dcterms:modified xsi:type="dcterms:W3CDTF">2024-03-20T12:10:48Z</dcterms:modified>
</cp:coreProperties>
</file>