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305" r:id="rId2"/>
    <p:sldId id="286" r:id="rId3"/>
    <p:sldId id="262" r:id="rId4"/>
    <p:sldId id="291" r:id="rId5"/>
    <p:sldId id="294" r:id="rId6"/>
    <p:sldId id="292" r:id="rId7"/>
    <p:sldId id="293" r:id="rId8"/>
    <p:sldId id="263" r:id="rId9"/>
    <p:sldId id="307" r:id="rId10"/>
    <p:sldId id="310" r:id="rId11"/>
    <p:sldId id="308" r:id="rId12"/>
    <p:sldId id="309" r:id="rId13"/>
    <p:sldId id="306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17"/>
    <p:restoredTop sz="95353"/>
  </p:normalViewPr>
  <p:slideViewPr>
    <p:cSldViewPr snapToGrid="0" snapToObjects="1">
      <p:cViewPr varScale="1">
        <p:scale>
          <a:sx n="154" d="100"/>
          <a:sy n="154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1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202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3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3" y="3352801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48432222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2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6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892" indent="0">
              <a:buFontTx/>
              <a:buNone/>
              <a:defRPr/>
            </a:lvl2pPr>
            <a:lvl3pPr marL="685783" indent="0">
              <a:buFontTx/>
              <a:buNone/>
              <a:defRPr/>
            </a:lvl3pPr>
            <a:lvl4pPr marL="1028675" indent="0">
              <a:buFontTx/>
              <a:buNone/>
              <a:defRPr/>
            </a:lvl4pPr>
            <a:lvl5pPr marL="1371566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3" y="3352801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13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3375855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3" y="1448992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3" y="3395587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1319385452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2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2" indent="0">
              <a:buFontTx/>
              <a:buNone/>
              <a:defRPr/>
            </a:lvl2pPr>
            <a:lvl3pPr marL="685783" indent="0">
              <a:buFontTx/>
              <a:buNone/>
              <a:defRPr/>
            </a:lvl3pPr>
            <a:lvl4pPr marL="1028675" indent="0">
              <a:buFontTx/>
              <a:buNone/>
              <a:defRPr/>
            </a:lvl4pPr>
            <a:lvl5pPr marL="1371566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3" y="3395587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8929093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892" indent="0">
              <a:buFontTx/>
              <a:buNone/>
              <a:defRPr/>
            </a:lvl2pPr>
            <a:lvl3pPr marL="685783" indent="0">
              <a:buFontTx/>
              <a:buNone/>
              <a:defRPr/>
            </a:lvl3pPr>
            <a:lvl4pPr marL="1028675" indent="0">
              <a:buFontTx/>
              <a:buNone/>
              <a:defRPr/>
            </a:lvl4pPr>
            <a:lvl5pPr marL="1371566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3" y="3395587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876552815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1F4E-584A-3345-AB7F-21013FDFC9C1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5073472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7" y="457201"/>
            <a:ext cx="978557" cy="3938588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2" y="457201"/>
            <a:ext cx="5295113" cy="393858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414-F3AA-384A-8E4C-1D28923AC589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11997397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183357"/>
            <a:ext cx="8385175" cy="107394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838203" y="1428750"/>
            <a:ext cx="3927475" cy="314325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18078" y="1428750"/>
            <a:ext cx="3927475" cy="314325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2D57099A-3B2E-AF46-9F25-3C0DB036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3" y="4683919"/>
            <a:ext cx="1901825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E2A89EBA-FF1C-4745-9968-46AF8BB1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Manuel Monasterio C.</a:t>
            </a:r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24173C2C-0D5B-574C-AFE2-73E53372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7378" y="4683919"/>
            <a:ext cx="1901825" cy="357188"/>
          </a:xfrm>
        </p:spPr>
        <p:txBody>
          <a:bodyPr/>
          <a:lstStyle>
            <a:lvl1pPr>
              <a:defRPr/>
            </a:lvl1pPr>
          </a:lstStyle>
          <a:p>
            <a:fld id="{98865C0E-48A0-2D4F-AAB0-3A2B4EBB6B3F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4216291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183357"/>
            <a:ext cx="8385175" cy="107394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838201" y="1428751"/>
            <a:ext cx="8007350" cy="15144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838201" y="3057526"/>
            <a:ext cx="8007350" cy="15144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468C2D45-D1EC-AF47-A0FE-D19AFA72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3" y="4683919"/>
            <a:ext cx="1901825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CB776420-7E20-0340-B69A-78FF1B5C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Manuel Monasterio C.</a:t>
            </a:r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05FF4A4A-F3BF-834D-83A0-1B30FA1C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7378" y="4683919"/>
            <a:ext cx="1901825" cy="357188"/>
          </a:xfrm>
        </p:spPr>
        <p:txBody>
          <a:bodyPr/>
          <a:lstStyle>
            <a:lvl1pPr>
              <a:defRPr/>
            </a:lvl1pPr>
          </a:lstStyle>
          <a:p>
            <a:fld id="{96029284-0B26-DA4C-A82B-034C320BE156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3276018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1FEA-7A1A-F144-9015-62A540201BF2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1990574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3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3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CCA6-CC51-B84F-93EE-784D237D30B1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8848561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3"/>
            <a:ext cx="3138026" cy="29105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3"/>
            <a:ext cx="3138026" cy="29105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7FB5-3033-664F-8AB0-9A35F89DCF25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1408424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11" y="1620738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11" y="2052935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8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90" y="2052935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9FAA-8DD4-484E-88D3-F5825A224DEB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885431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3" y="457200"/>
            <a:ext cx="6447501" cy="9906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578974025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F695-8DCD-434A-9399-96275105168D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424376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4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3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88" indent="0">
              <a:buNone/>
              <a:defRPr sz="1050"/>
            </a:lvl2pPr>
            <a:lvl3pPr marL="685578" indent="0">
              <a:buNone/>
              <a:defRPr sz="900"/>
            </a:lvl3pPr>
            <a:lvl4pPr marL="1028366" indent="0">
              <a:buNone/>
              <a:defRPr sz="750"/>
            </a:lvl4pPr>
            <a:lvl5pPr marL="1371154" indent="0">
              <a:buNone/>
              <a:defRPr sz="750"/>
            </a:lvl5pPr>
            <a:lvl6pPr marL="1713944" indent="0">
              <a:buNone/>
              <a:defRPr sz="750"/>
            </a:lvl6pPr>
            <a:lvl7pPr marL="2056732" indent="0">
              <a:buNone/>
              <a:defRPr sz="750"/>
            </a:lvl7pPr>
            <a:lvl8pPr marL="2399520" indent="0">
              <a:buNone/>
              <a:defRPr sz="750"/>
            </a:lvl8pPr>
            <a:lvl9pPr marL="2742308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5188-F2D7-0D40-BD5A-66F97580EDEA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8263410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1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3" y="457201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92" indent="0">
              <a:buNone/>
              <a:defRPr sz="1200"/>
            </a:lvl2pPr>
            <a:lvl3pPr marL="685783" indent="0">
              <a:buNone/>
              <a:defRPr sz="1200"/>
            </a:lvl3pPr>
            <a:lvl4pPr marL="1028675" indent="0">
              <a:buNone/>
              <a:defRPr sz="1200"/>
            </a:lvl4pPr>
            <a:lvl5pPr marL="1371566" indent="0">
              <a:buNone/>
              <a:defRPr sz="1200"/>
            </a:lvl5pPr>
            <a:lvl6pPr marL="1714457" indent="0">
              <a:buNone/>
              <a:defRPr sz="1200"/>
            </a:lvl6pPr>
            <a:lvl7pPr marL="2057348" indent="0">
              <a:buNone/>
              <a:defRPr sz="1200"/>
            </a:lvl7pPr>
            <a:lvl8pPr marL="2400240" indent="0">
              <a:buNone/>
              <a:defRPr sz="1200"/>
            </a:lvl8pPr>
            <a:lvl9pPr marL="2743132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CF38E-51FD-5F4C-A7FC-4D555AC7CF74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065359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3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3" y="1620443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3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3" y="4531023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3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25303E-5AC6-5F47-BA4B-759C62F37A6B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" y="670322"/>
            <a:ext cx="395288" cy="447317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 sz="135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19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342892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68" indent="-257168" algn="l" defTabSz="342892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199" indent="-214308" algn="l" defTabSz="342892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41F3294-3C32-1B47-91E2-E5C22C7222D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30300" y="1803402"/>
            <a:ext cx="5825202" cy="92851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500" dirty="0">
                <a:latin typeface="Ambient" pitchFamily="34" charset="0"/>
              </a:rPr>
              <a:t>TEORIA DE SISTEMAS</a:t>
            </a:r>
            <a:endParaRPr lang="es-ES" sz="4500" dirty="0">
              <a:latin typeface="Ambient" pitchFamily="34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8AFC5A5-8A7A-CF4C-A550-F826ACBFEBA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45465" y="3082977"/>
            <a:ext cx="6068168" cy="1298221"/>
          </a:xfrm>
        </p:spPr>
        <p:txBody>
          <a:bodyPr>
            <a:noAutofit/>
          </a:bodyPr>
          <a:lstStyle/>
          <a:p>
            <a:pPr algn="l" eaLnBrk="1" hangingPunct="1"/>
            <a:r>
              <a:rPr lang="es-ES_tradnl" altLang="es-CL" sz="2400" dirty="0">
                <a:solidFill>
                  <a:schemeClr val="accent2">
                    <a:lumMod val="75000"/>
                  </a:schemeClr>
                </a:solidFill>
              </a:rPr>
              <a:t>TGS-Capítulo 1     </a:t>
            </a:r>
          </a:p>
          <a:p>
            <a:pPr algn="l" eaLnBrk="1" hangingPunct="1"/>
            <a:r>
              <a:rPr lang="es-ES_tradnl" altLang="es-CL" sz="2400" dirty="0"/>
              <a:t>CLASE 2</a:t>
            </a:r>
          </a:p>
          <a:p>
            <a:pPr algn="l" eaLnBrk="1" hangingPunct="1"/>
            <a:r>
              <a:rPr lang="es-ES_tradnl" altLang="es-CL" sz="1800">
                <a:solidFill>
                  <a:schemeClr val="tx1"/>
                </a:solidFill>
              </a:rPr>
              <a:t>ICCI 2023</a:t>
            </a:r>
            <a:endParaRPr lang="es-ES" altLang="es-CL" sz="1800" dirty="0">
              <a:solidFill>
                <a:schemeClr val="tx1"/>
              </a:solidFill>
            </a:endParaRP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5A3EEC3D-7125-D048-8502-516E1BF4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084" y="4381198"/>
            <a:ext cx="1997869" cy="50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s-ES" altLang="es-CL" sz="1100" b="1" i="1" dirty="0">
                <a:solidFill>
                  <a:schemeClr val="bg1"/>
                </a:solidFill>
              </a:rPr>
              <a:t>Manuel Monasterio C.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s-ES" altLang="es-CL" sz="1050" b="1" i="1" dirty="0" err="1">
                <a:solidFill>
                  <a:srgbClr val="000000"/>
                </a:solidFill>
              </a:rPr>
              <a:t>manuel.monasterio@uda.cl</a:t>
            </a:r>
            <a:endParaRPr lang="es-ES" altLang="es-CL" sz="105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831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0DC2A-BC90-0B4E-AD14-2E70FF78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3" y="457200"/>
            <a:ext cx="6447501" cy="528320"/>
          </a:xfrm>
        </p:spPr>
        <p:txBody>
          <a:bodyPr/>
          <a:lstStyle/>
          <a:p>
            <a:r>
              <a:rPr lang="es-CL" dirty="0"/>
              <a:t>Ejemplo: Factorial recursivo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F9287FF-BE2C-DA5C-18D3-DD3662AB0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775" y="1398123"/>
            <a:ext cx="6924450" cy="349131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33CF655-134F-2041-9563-438598271AFC}"/>
              </a:ext>
            </a:extLst>
          </p:cNvPr>
          <p:cNvSpPr txBox="1"/>
          <p:nvPr/>
        </p:nvSpPr>
        <p:spPr>
          <a:xfrm>
            <a:off x="1109775" y="936458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/>
              <a:t>n!=n(n-1)!</a:t>
            </a:r>
          </a:p>
        </p:txBody>
      </p:sp>
    </p:spTree>
    <p:extLst>
      <p:ext uri="{BB962C8B-B14F-4D97-AF65-F5344CB8AC3E}">
        <p14:creationId xmlns:p14="http://schemas.microsoft.com/office/powerpoint/2010/main" val="2828456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F3CCB-1BC4-D548-A20D-5955E936E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3" y="457200"/>
            <a:ext cx="6447501" cy="486342"/>
          </a:xfrm>
        </p:spPr>
        <p:txBody>
          <a:bodyPr>
            <a:normAutofit fontScale="90000"/>
          </a:bodyPr>
          <a:lstStyle/>
          <a:p>
            <a:r>
              <a:rPr lang="es-CL" dirty="0"/>
              <a:t>Recursividad </a:t>
            </a:r>
            <a:r>
              <a:rPr lang="es-ES_tradnl" altLang="es-CL" sz="2000" b="1" dirty="0"/>
              <a:t>(3/3)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A4C644-7528-FC40-8C81-8A73D900C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085" y="1360496"/>
            <a:ext cx="4559839" cy="1821049"/>
          </a:xfrm>
        </p:spPr>
        <p:txBody>
          <a:bodyPr/>
          <a:lstStyle/>
          <a:p>
            <a:pPr algn="just"/>
            <a:r>
              <a:rPr lang="es-CL" sz="2000" dirty="0"/>
              <a:t>El principio de de Recursividad argumenta que cualquier actividad que es aplicable al sistema lo es para el suprasistema y el subsistema.</a:t>
            </a:r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BBCEB91-53DD-FA47-846A-4CAA1709B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99" y="943542"/>
            <a:ext cx="1704846" cy="374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63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53EAE-8A18-44B7-E83E-24FEDCCB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Trabajo Autónomo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AC9F21-10A6-C63E-327C-F0DC92EE6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3" y="1315643"/>
            <a:ext cx="7020557" cy="2910580"/>
          </a:xfrm>
        </p:spPr>
        <p:txBody>
          <a:bodyPr/>
          <a:lstStyle/>
          <a:p>
            <a:r>
              <a:rPr lang="es-CL" sz="2400" dirty="0"/>
              <a:t>Forme un grupo de 2 personas</a:t>
            </a:r>
          </a:p>
          <a:p>
            <a:r>
              <a:rPr lang="es-CL" sz="2400" dirty="0"/>
              <a:t>Investigue acerca de los fractales e indique:</a:t>
            </a:r>
          </a:p>
          <a:p>
            <a:pPr lvl="1"/>
            <a:r>
              <a:rPr lang="es-CL" sz="2400" dirty="0"/>
              <a:t>¿Qué son?</a:t>
            </a:r>
          </a:p>
          <a:p>
            <a:pPr lvl="1"/>
            <a:r>
              <a:rPr lang="es-CL" sz="2400" dirty="0"/>
              <a:t>¿Cuál es su utilidad?</a:t>
            </a:r>
          </a:p>
          <a:p>
            <a:r>
              <a:rPr lang="es-CL" sz="2400" dirty="0"/>
              <a:t>Debe presentar su trabajo en un PowerPoint en la fecha que se indique</a:t>
            </a:r>
          </a:p>
          <a:p>
            <a:pPr marL="342891" lvl="1" indent="0">
              <a:buNone/>
            </a:pPr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B2F3E4-D74E-7803-EF2F-8926A7F6A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27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5FDF0D-3053-6A4B-955D-C57562A7F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7350" y="2326336"/>
            <a:ext cx="5829300" cy="490827"/>
          </a:xfrm>
        </p:spPr>
        <p:txBody>
          <a:bodyPr/>
          <a:lstStyle/>
          <a:p>
            <a:pPr algn="ctr"/>
            <a:r>
              <a:rPr lang="es-CL" sz="2400" b="1" i="1" dirty="0">
                <a:solidFill>
                  <a:schemeClr val="accent1"/>
                </a:solidFill>
                <a:latin typeface="Bradley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FIN  DE ESTA PARTE….</a:t>
            </a:r>
          </a:p>
        </p:txBody>
      </p:sp>
    </p:spTree>
    <p:extLst>
      <p:ext uri="{BB962C8B-B14F-4D97-AF65-F5344CB8AC3E}">
        <p14:creationId xmlns:p14="http://schemas.microsoft.com/office/powerpoint/2010/main" val="6001577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Título">
            <a:extLst>
              <a:ext uri="{FF2B5EF4-FFF2-40B4-BE49-F238E27FC236}">
                <a16:creationId xmlns:a16="http://schemas.microsoft.com/office/drawing/2014/main" id="{1D57A7EA-3BF4-FC4B-9DED-29CA61C4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60735"/>
            <a:ext cx="6629400" cy="365522"/>
          </a:xfrm>
        </p:spPr>
        <p:txBody>
          <a:bodyPr>
            <a:normAutofit fontScale="90000"/>
          </a:bodyPr>
          <a:lstStyle/>
          <a:p>
            <a:r>
              <a:rPr lang="es-ES" altLang="es-CL" dirty="0"/>
              <a:t>Clasificación de los Sistemas</a:t>
            </a:r>
          </a:p>
        </p:txBody>
      </p:sp>
      <p:sp>
        <p:nvSpPr>
          <p:cNvPr id="12291" name="2 Marcador de contenido">
            <a:extLst>
              <a:ext uri="{FF2B5EF4-FFF2-40B4-BE49-F238E27FC236}">
                <a16:creationId xmlns:a16="http://schemas.microsoft.com/office/drawing/2014/main" id="{3E5B585B-A510-6144-A0B3-BF34DB6B3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927" y="1260520"/>
            <a:ext cx="6447501" cy="2910580"/>
          </a:xfrm>
        </p:spPr>
        <p:txBody>
          <a:bodyPr>
            <a:normAutofit/>
          </a:bodyPr>
          <a:lstStyle/>
          <a:p>
            <a:r>
              <a:rPr lang="es-ES" altLang="es-CL" sz="2000" dirty="0"/>
              <a:t>Los Sistemas se clasifican:</a:t>
            </a:r>
          </a:p>
          <a:p>
            <a:pPr marL="728645" lvl="1" indent="-385754">
              <a:buFont typeface="Arial" panose="020B0604020202020204" pitchFamily="34" charset="0"/>
              <a:buAutoNum type="alphaUcPeriod"/>
            </a:pPr>
            <a:r>
              <a:rPr lang="es-ES" altLang="es-CL" sz="2000" dirty="0">
                <a:solidFill>
                  <a:schemeClr val="bg1">
                    <a:lumMod val="75000"/>
                  </a:schemeClr>
                </a:solidFill>
              </a:rPr>
              <a:t>Según su </a:t>
            </a:r>
            <a:r>
              <a:rPr lang="es-ES" altLang="es-CL" sz="2000" dirty="0" err="1">
                <a:solidFill>
                  <a:schemeClr val="bg1">
                    <a:lumMod val="75000"/>
                  </a:schemeClr>
                </a:solidFill>
              </a:rPr>
              <a:t>Entividad</a:t>
            </a:r>
            <a:r>
              <a:rPr lang="es-ES" altLang="es-CL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728645" lvl="1" indent="-385754">
              <a:buFont typeface="Arial" panose="020B0604020202020204" pitchFamily="34" charset="0"/>
              <a:buAutoNum type="alphaUcPeriod"/>
            </a:pPr>
            <a:r>
              <a:rPr lang="es-ES" altLang="es-CL" sz="2000" dirty="0">
                <a:solidFill>
                  <a:schemeClr val="bg1">
                    <a:lumMod val="75000"/>
                  </a:schemeClr>
                </a:solidFill>
              </a:rPr>
              <a:t>Según su Naturaleza</a:t>
            </a:r>
          </a:p>
          <a:p>
            <a:pPr marL="728645" lvl="1" indent="-385754">
              <a:buFont typeface="Arial" panose="020B0604020202020204" pitchFamily="34" charset="0"/>
              <a:buAutoNum type="alphaUcPeriod"/>
            </a:pPr>
            <a:r>
              <a:rPr lang="es-ES" altLang="es-CL" sz="2000" dirty="0">
                <a:solidFill>
                  <a:schemeClr val="bg1">
                    <a:lumMod val="75000"/>
                  </a:schemeClr>
                </a:solidFill>
              </a:rPr>
              <a:t>Según su Origen</a:t>
            </a:r>
          </a:p>
          <a:p>
            <a:pPr marL="728645" lvl="1" indent="-385754">
              <a:buFont typeface="Arial" panose="020B0604020202020204" pitchFamily="34" charset="0"/>
              <a:buAutoNum type="alphaUcPeriod"/>
            </a:pPr>
            <a:r>
              <a:rPr lang="es-ES" altLang="es-CL" sz="2000" dirty="0"/>
              <a:t>Según su Medio Ambiente </a:t>
            </a:r>
            <a:r>
              <a:rPr lang="es-ES" altLang="es-CL" dirty="0"/>
              <a:t>(Abiertos, Cerrados)</a:t>
            </a:r>
            <a:endParaRPr lang="es-ES" altLang="es-CL" sz="2400" dirty="0"/>
          </a:p>
          <a:p>
            <a:pPr marL="728645" lvl="1" indent="-385754">
              <a:buFont typeface="Arial" panose="020B0604020202020204" pitchFamily="34" charset="0"/>
              <a:buAutoNum type="alphaUcPeriod"/>
            </a:pPr>
            <a:r>
              <a:rPr lang="es-ES" altLang="es-CL" sz="2000" dirty="0"/>
              <a:t>Según su </a:t>
            </a:r>
            <a:r>
              <a:rPr lang="es-ES" altLang="es-CL" sz="2000" dirty="0" err="1"/>
              <a:t>Predictibidad</a:t>
            </a:r>
            <a:r>
              <a:rPr lang="es-ES" altLang="es-CL" sz="2000" dirty="0"/>
              <a:t> </a:t>
            </a:r>
            <a:r>
              <a:rPr lang="es-ES" altLang="es-CL" dirty="0"/>
              <a:t>(Probabilidad).</a:t>
            </a:r>
          </a:p>
        </p:txBody>
      </p:sp>
    </p:spTree>
    <p:extLst>
      <p:ext uri="{BB962C8B-B14F-4D97-AF65-F5344CB8AC3E}">
        <p14:creationId xmlns:p14="http://schemas.microsoft.com/office/powerpoint/2010/main" val="30119651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2A21E6A-B200-4A4D-94D2-0AB981295E8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63868" y="369065"/>
            <a:ext cx="6288881" cy="645319"/>
          </a:xfrm>
        </p:spPr>
        <p:txBody>
          <a:bodyPr/>
          <a:lstStyle/>
          <a:p>
            <a:pPr eaLnBrk="1" hangingPunct="1"/>
            <a:r>
              <a:rPr lang="es-ES" altLang="es-CL" dirty="0"/>
              <a:t>Clasificación de los Sistemas</a:t>
            </a:r>
            <a:endParaRPr lang="es-ES" altLang="es-CL" b="0" dirty="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6266879-07AC-4C41-B7E9-99364151C449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63868" y="1073946"/>
            <a:ext cx="5810674" cy="3355179"/>
          </a:xfrm>
        </p:spPr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es-ES" sz="27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D).- </a:t>
            </a:r>
            <a:r>
              <a:rPr lang="es-ES" sz="2700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Según su  medio Ambiente</a:t>
            </a:r>
            <a:r>
              <a:rPr lang="es-ES" sz="27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</a:t>
            </a:r>
            <a:r>
              <a:rPr lang="es-ES" sz="2000" dirty="0"/>
              <a:t> </a:t>
            </a:r>
            <a:r>
              <a:rPr lang="es-E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Karl</a:t>
            </a:r>
            <a:r>
              <a:rPr lang="es-ES" sz="2000" dirty="0"/>
              <a:t> </a:t>
            </a:r>
            <a:r>
              <a:rPr lang="es-ES_tradnl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Ludwing</a:t>
            </a:r>
            <a:r>
              <a:rPr lang="es-ES_tradnl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von Bertalanffy </a:t>
            </a:r>
            <a:r>
              <a:rPr lang="es-ES_tradnl" sz="1600" dirty="0"/>
              <a:t>(1901-1972)</a:t>
            </a:r>
            <a:r>
              <a:rPr lang="es-ES_tradnl" sz="1400" dirty="0"/>
              <a:t>, </a:t>
            </a:r>
            <a:r>
              <a:rPr lang="es-ES_tradnl" sz="2000" dirty="0"/>
              <a:t>ha clasificado los sistemas en dos grandes grupos:</a:t>
            </a:r>
          </a:p>
          <a:p>
            <a:pPr lvl="1" algn="just" eaLnBrk="1" hangingPunct="1">
              <a:defRPr/>
            </a:pPr>
            <a:r>
              <a:rPr lang="es-ES_tradnl" sz="2400" b="1" dirty="0">
                <a:solidFill>
                  <a:schemeClr val="accent1"/>
                </a:solidFill>
                <a:ea typeface="+mn-ea"/>
                <a:cs typeface="+mn-cs"/>
              </a:rPr>
              <a:t>Abiertos</a:t>
            </a:r>
            <a:r>
              <a:rPr lang="es-ES_tradnl" sz="1800" b="1" dirty="0">
                <a:solidFill>
                  <a:schemeClr val="accent1"/>
                </a:solidFill>
                <a:ea typeface="+mn-ea"/>
                <a:cs typeface="+mn-cs"/>
              </a:rPr>
              <a:t>:</a:t>
            </a:r>
            <a:r>
              <a:rPr lang="es-ES" sz="1800" b="1" dirty="0">
                <a:solidFill>
                  <a:schemeClr val="accent1"/>
                </a:solidFill>
                <a:ea typeface="+mn-ea"/>
                <a:cs typeface="+mn-cs"/>
              </a:rPr>
              <a:t> </a:t>
            </a:r>
            <a:r>
              <a:rPr lang="es-ES_tradnl" sz="2000" dirty="0"/>
              <a:t>intercambian energía con el medio</a:t>
            </a:r>
            <a:r>
              <a:rPr lang="es-ES" sz="2000" dirty="0"/>
              <a:t> </a:t>
            </a:r>
          </a:p>
          <a:p>
            <a:pPr lvl="1" algn="just" eaLnBrk="1" hangingPunct="1">
              <a:defRPr/>
            </a:pPr>
            <a:r>
              <a:rPr lang="es-ES" sz="2400" b="1" dirty="0">
                <a:solidFill>
                  <a:schemeClr val="accent1"/>
                </a:solidFill>
                <a:ea typeface="+mn-ea"/>
                <a:cs typeface="+mn-cs"/>
              </a:rPr>
              <a:t>Cerrados</a:t>
            </a:r>
            <a:r>
              <a:rPr lang="es-ES" sz="1800" b="1" dirty="0">
                <a:solidFill>
                  <a:schemeClr val="accent1"/>
                </a:solidFill>
                <a:ea typeface="+mn-ea"/>
                <a:cs typeface="+mn-cs"/>
              </a:rPr>
              <a:t>:  </a:t>
            </a:r>
            <a:r>
              <a:rPr lang="es-ES_tradnl" sz="2000" dirty="0"/>
              <a:t>no existe ese intercambio de energía con el medio</a:t>
            </a:r>
            <a:r>
              <a:rPr lang="es-ES" sz="2000" dirty="0"/>
              <a:t>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s-ES" sz="1800" dirty="0"/>
          </a:p>
        </p:txBody>
      </p:sp>
      <p:pic>
        <p:nvPicPr>
          <p:cNvPr id="12292" name="Picture 5" descr="bertalanffy1">
            <a:extLst>
              <a:ext uri="{FF2B5EF4-FFF2-40B4-BE49-F238E27FC236}">
                <a16:creationId xmlns:a16="http://schemas.microsoft.com/office/drawing/2014/main" id="{927DF213-763A-F64F-8324-65E50798555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6584081" y="957549"/>
            <a:ext cx="2397496" cy="3125850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80338B5-1679-BB44-BBEB-8ACA6D048F29}"/>
              </a:ext>
            </a:extLst>
          </p:cNvPr>
          <p:cNvSpPr txBox="1"/>
          <p:nvPr/>
        </p:nvSpPr>
        <p:spPr>
          <a:xfrm>
            <a:off x="6584081" y="4142961"/>
            <a:ext cx="2397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1100" dirty="0"/>
              <a:t>Karl Ludwig von Bertalanffy fue un biólogo y filósofo austríaco, reconocido fundamentalmente por su Teoría de Sistemas </a:t>
            </a:r>
            <a:r>
              <a:rPr lang="es-CL" sz="900" dirty="0"/>
              <a:t>[WIkipedia].​ </a:t>
            </a:r>
            <a:endParaRPr lang="es-CL" sz="1100" dirty="0"/>
          </a:p>
        </p:txBody>
      </p:sp>
    </p:spTree>
    <p:extLst>
      <p:ext uri="{BB962C8B-B14F-4D97-AF65-F5344CB8AC3E}">
        <p14:creationId xmlns:p14="http://schemas.microsoft.com/office/powerpoint/2010/main" val="3876155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C22F021A-674E-A94E-9C91-53F7D5B8E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111" y="1270438"/>
            <a:ext cx="5230178" cy="3614031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es-E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E).- </a:t>
            </a:r>
            <a:r>
              <a:rPr lang="es-ES" sz="2400" b="1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Según la </a:t>
            </a:r>
            <a:r>
              <a:rPr lang="es-ES" sz="2400" b="1" i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Predictibidad</a:t>
            </a:r>
            <a:r>
              <a:rPr lang="es-ES" sz="2400" b="1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2400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</a:t>
            </a:r>
            <a:r>
              <a:rPr lang="es-E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</a:t>
            </a:r>
          </a:p>
          <a:p>
            <a:pPr marL="0" indent="0" algn="just">
              <a:buNone/>
              <a:defRPr/>
            </a:pPr>
            <a:r>
              <a:rPr lang="es-ES" sz="2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Stafford</a:t>
            </a:r>
            <a:r>
              <a:rPr lang="es-E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2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Beer</a:t>
            </a:r>
            <a:r>
              <a:rPr lang="es-E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s-ES" sz="2000" dirty="0"/>
              <a:t>inglés (1926-2002), en 1971-1973 en Chile propuso un nuevo enfoque cibernético para la organización y regulación de una economía social</a:t>
            </a:r>
          </a:p>
          <a:p>
            <a:pPr algn="just">
              <a:defRPr/>
            </a:pPr>
            <a:r>
              <a:rPr lang="es-CL" sz="1600" dirty="0">
                <a:solidFill>
                  <a:schemeClr val="accent1"/>
                </a:solidFill>
              </a:rPr>
              <a:t>El </a:t>
            </a:r>
            <a:r>
              <a:rPr lang="es-CL" sz="1600" b="1" dirty="0">
                <a:solidFill>
                  <a:schemeClr val="accent1"/>
                </a:solidFill>
              </a:rPr>
              <a:t>enfoque</a:t>
            </a:r>
            <a:r>
              <a:rPr lang="es-CL" sz="1600" dirty="0">
                <a:solidFill>
                  <a:schemeClr val="accent1"/>
                </a:solidFill>
              </a:rPr>
              <a:t> </a:t>
            </a:r>
            <a:r>
              <a:rPr lang="es-CL" sz="1600" b="1" i="1" dirty="0">
                <a:solidFill>
                  <a:schemeClr val="accent1"/>
                </a:solidFill>
              </a:rPr>
              <a:t>Sistémico-cibernético</a:t>
            </a:r>
            <a:r>
              <a:rPr lang="es-CL" sz="1600" dirty="0">
                <a:solidFill>
                  <a:schemeClr val="accent1"/>
                </a:solidFill>
              </a:rPr>
              <a:t>, busca lograr, que la sinergia humanos-tecnologías, que se integren como un sistema que tienda al mismo propósito (sistema auto-organizado). Donde humanos y las maquinas, </a:t>
            </a:r>
            <a:r>
              <a:rPr lang="es-CL" sz="1600" b="1" dirty="0">
                <a:solidFill>
                  <a:schemeClr val="accent1"/>
                </a:solidFill>
              </a:rPr>
              <a:t>en</a:t>
            </a:r>
            <a:r>
              <a:rPr lang="es-CL" sz="1600" dirty="0">
                <a:solidFill>
                  <a:schemeClr val="accent1"/>
                </a:solidFill>
              </a:rPr>
              <a:t> su interacción, vayan conformando un sistema que se auto-organiza (metasistema).</a:t>
            </a:r>
            <a:endParaRPr lang="es-ES" sz="2800" dirty="0">
              <a:solidFill>
                <a:schemeClr val="accent1"/>
              </a:solidFill>
            </a:endParaRPr>
          </a:p>
        </p:txBody>
      </p:sp>
      <p:pic>
        <p:nvPicPr>
          <p:cNvPr id="4" name="3 Imagen" descr="http://dandan.balearweb.net/get/563/Staffordbeer.jpg">
            <a:extLst>
              <a:ext uri="{FF2B5EF4-FFF2-40B4-BE49-F238E27FC236}">
                <a16:creationId xmlns:a16="http://schemas.microsoft.com/office/drawing/2014/main" id="{14D1109E-740B-314D-9C27-CD22B789F5A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3186" y="1160320"/>
            <a:ext cx="2188946" cy="2131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41B8419-9916-DD4D-89F6-A98DDBDECFE3}"/>
              </a:ext>
            </a:extLst>
          </p:cNvPr>
          <p:cNvSpPr txBox="1"/>
          <p:nvPr/>
        </p:nvSpPr>
        <p:spPr>
          <a:xfrm>
            <a:off x="6413185" y="3405120"/>
            <a:ext cx="21889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L" sz="1200" b="0" i="0" dirty="0">
                <a:effectLst/>
                <a:latin typeface="arial" panose="020B0604020202020204" pitchFamily="34" charset="0"/>
              </a:rPr>
              <a:t>Anthony Stafford Beer,  fue un teórico británico, académico y consultor, conocido por su trabajo en los campos de la investigación de operaciones y la administración cibernética</a:t>
            </a:r>
            <a:r>
              <a:rPr lang="es-CL" sz="1000" b="0" i="0" dirty="0">
                <a:effectLst/>
                <a:latin typeface="arial" panose="020B0604020202020204" pitchFamily="34" charset="0"/>
              </a:rPr>
              <a:t>.[Wikipedia]</a:t>
            </a:r>
            <a:endParaRPr lang="es-CL" sz="120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6F39C24-AA3C-D747-AB7D-1AC7634AAF0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77111" y="457200"/>
            <a:ext cx="6078393" cy="656168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CL" dirty="0"/>
              <a:t>Clasificación de los Sistemas </a:t>
            </a:r>
            <a:r>
              <a:rPr lang="es-ES" altLang="es-CL" sz="2000" dirty="0"/>
              <a:t>(1/4)</a:t>
            </a:r>
            <a:endParaRPr lang="es-ES" altLang="es-CL" b="0" dirty="0"/>
          </a:p>
        </p:txBody>
      </p:sp>
    </p:spTree>
    <p:extLst>
      <p:ext uri="{BB962C8B-B14F-4D97-AF65-F5344CB8AC3E}">
        <p14:creationId xmlns:p14="http://schemas.microsoft.com/office/powerpoint/2010/main" val="35626071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>
            <a:extLst>
              <a:ext uri="{FF2B5EF4-FFF2-40B4-BE49-F238E27FC236}">
                <a16:creationId xmlns:a16="http://schemas.microsoft.com/office/drawing/2014/main" id="{3513E110-FE57-EE40-A09C-E517E54E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3" y="457200"/>
            <a:ext cx="6447501" cy="516194"/>
          </a:xfrm>
        </p:spPr>
        <p:txBody>
          <a:bodyPr>
            <a:normAutofit/>
          </a:bodyPr>
          <a:lstStyle/>
          <a:p>
            <a:r>
              <a:rPr lang="es-ES" altLang="es-CL" dirty="0"/>
              <a:t>Clasificación de los Sistemas </a:t>
            </a:r>
            <a:r>
              <a:rPr lang="es-ES" altLang="es-CL" sz="2000" dirty="0"/>
              <a:t>(2/4)</a:t>
            </a:r>
            <a:endParaRPr lang="es-ES" altLang="es-CL" dirty="0"/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813ACA3F-B9E0-2E4C-9C55-E730137CD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3" y="1108953"/>
            <a:ext cx="6447501" cy="3835580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es-ES" sz="2100" dirty="0" err="1">
                <a:solidFill>
                  <a:schemeClr val="accent1"/>
                </a:solidFill>
              </a:rPr>
              <a:t>Stafford</a:t>
            </a:r>
            <a:r>
              <a:rPr lang="es-ES" sz="2100" dirty="0">
                <a:solidFill>
                  <a:schemeClr val="accent1"/>
                </a:solidFill>
              </a:rPr>
              <a:t> </a:t>
            </a:r>
            <a:r>
              <a:rPr lang="es-ES" sz="2100" dirty="0" err="1">
                <a:solidFill>
                  <a:schemeClr val="accent1"/>
                </a:solidFill>
              </a:rPr>
              <a:t>Beer</a:t>
            </a:r>
            <a:r>
              <a:rPr lang="es-ES" sz="2100" dirty="0"/>
              <a:t>, Se basa en el nivel de complejidad y en el carácter determinista o probabilista de un sistema, clasificándolos  en:</a:t>
            </a:r>
          </a:p>
          <a:p>
            <a:pPr lvl="1">
              <a:defRPr/>
            </a:pPr>
            <a:r>
              <a:rPr lang="es-ES" sz="2100" dirty="0">
                <a:solidFill>
                  <a:schemeClr val="accent1"/>
                </a:solidFill>
              </a:rPr>
              <a:t>Deterministas</a:t>
            </a:r>
          </a:p>
          <a:p>
            <a:pPr lvl="1">
              <a:defRPr/>
            </a:pPr>
            <a:r>
              <a:rPr lang="es-ES" sz="2100" dirty="0">
                <a:solidFill>
                  <a:schemeClr val="accent1"/>
                </a:solidFill>
              </a:rPr>
              <a:t>Probabilistas</a:t>
            </a:r>
          </a:p>
          <a:p>
            <a:pPr algn="just">
              <a:defRPr/>
            </a:pPr>
            <a:r>
              <a:rPr lang="es-ES" sz="2100" dirty="0"/>
              <a:t> En donde en ambos casos se subdividen en:</a:t>
            </a:r>
          </a:p>
          <a:p>
            <a:pPr lvl="1">
              <a:defRPr/>
            </a:pPr>
            <a:r>
              <a:rPr lang="es-ES" sz="2100" dirty="0">
                <a:solidFill>
                  <a:schemeClr val="accent1"/>
                </a:solidFill>
              </a:rPr>
              <a:t>Simples</a:t>
            </a:r>
          </a:p>
          <a:p>
            <a:pPr lvl="1">
              <a:defRPr/>
            </a:pPr>
            <a:r>
              <a:rPr lang="es-ES" sz="2100" dirty="0">
                <a:solidFill>
                  <a:schemeClr val="accent1"/>
                </a:solidFill>
              </a:rPr>
              <a:t>Complejos</a:t>
            </a:r>
          </a:p>
          <a:p>
            <a:pPr lvl="1">
              <a:defRPr/>
            </a:pPr>
            <a:r>
              <a:rPr lang="es-ES" sz="2100" dirty="0">
                <a:solidFill>
                  <a:schemeClr val="accent1"/>
                </a:solidFill>
              </a:rPr>
              <a:t>Excesivamente Complejos.</a:t>
            </a:r>
          </a:p>
        </p:txBody>
      </p:sp>
    </p:spTree>
    <p:extLst>
      <p:ext uri="{BB962C8B-B14F-4D97-AF65-F5344CB8AC3E}">
        <p14:creationId xmlns:p14="http://schemas.microsoft.com/office/powerpoint/2010/main" val="32937323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Título">
            <a:extLst>
              <a:ext uri="{FF2B5EF4-FFF2-40B4-BE49-F238E27FC236}">
                <a16:creationId xmlns:a16="http://schemas.microsoft.com/office/drawing/2014/main" id="{075C0D45-6A5A-5E4C-9E37-D48757E0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3" y="457200"/>
            <a:ext cx="6447501" cy="589935"/>
          </a:xfrm>
        </p:spPr>
        <p:txBody>
          <a:bodyPr/>
          <a:lstStyle/>
          <a:p>
            <a:r>
              <a:rPr lang="es-ES" altLang="es-CL" dirty="0"/>
              <a:t>Clasificación de los Sistemas </a:t>
            </a:r>
            <a:r>
              <a:rPr lang="es-ES" altLang="es-CL" sz="2000" dirty="0"/>
              <a:t>(3/4)</a:t>
            </a:r>
            <a:endParaRPr lang="es-ES" altLang="es-CL" dirty="0"/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7E06C725-869C-0545-AB1D-6441C6AD4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3" y="1167675"/>
            <a:ext cx="6656598" cy="3383159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s-ES" sz="2400" b="1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Sistemas Deterministas</a:t>
            </a:r>
            <a:r>
              <a:rPr lang="es-E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</a:t>
            </a:r>
            <a:r>
              <a:rPr lang="es-ES" sz="1800" dirty="0"/>
              <a:t> donde su comportamiento se puede predecir:</a:t>
            </a:r>
          </a:p>
          <a:p>
            <a:pPr lvl="1" algn="just">
              <a:defRPr/>
            </a:pPr>
            <a:r>
              <a:rPr lang="es-ES" sz="1800" b="1" dirty="0">
                <a:solidFill>
                  <a:schemeClr val="accent1"/>
                </a:solidFill>
              </a:rPr>
              <a:t>Simples: </a:t>
            </a:r>
            <a:r>
              <a:rPr lang="es-ES" sz="1800" dirty="0"/>
              <a:t>Predecibles y fáciles describir </a:t>
            </a:r>
            <a:r>
              <a:rPr lang="es-ES" sz="2000" dirty="0"/>
              <a:t>(Palanca, almacenamiento de mercaderías en un bodega)</a:t>
            </a:r>
            <a:endParaRPr lang="es-ES" sz="1800" dirty="0"/>
          </a:p>
          <a:p>
            <a:pPr lvl="1">
              <a:defRPr/>
            </a:pPr>
            <a:r>
              <a:rPr lang="es-ES" sz="1800" b="1" dirty="0">
                <a:solidFill>
                  <a:schemeClr val="accent1"/>
                </a:solidFill>
              </a:rPr>
              <a:t>Complejos: </a:t>
            </a:r>
            <a:r>
              <a:rPr lang="es-ES" sz="1800" dirty="0"/>
              <a:t>Aunque complejos, posibles de describir y totalmente predecibles </a:t>
            </a:r>
            <a:r>
              <a:rPr lang="es-ES" sz="2000" dirty="0"/>
              <a:t>(Reloj, </a:t>
            </a:r>
            <a:r>
              <a:rPr lang="es-ES" sz="2000" dirty="0" err="1"/>
              <a:t>Pc</a:t>
            </a:r>
            <a:r>
              <a:rPr lang="es-ES" sz="2000" dirty="0"/>
              <a:t>)</a:t>
            </a:r>
            <a:endParaRPr lang="es-ES" sz="1800" dirty="0"/>
          </a:p>
          <a:p>
            <a:pPr lvl="1" algn="just">
              <a:defRPr/>
            </a:pPr>
            <a:r>
              <a:rPr lang="es-ES" sz="1800" b="1" dirty="0">
                <a:solidFill>
                  <a:schemeClr val="accent1"/>
                </a:solidFill>
              </a:rPr>
              <a:t>Excesivamente complejos: </a:t>
            </a:r>
            <a:r>
              <a:rPr lang="es-ES" sz="1800" dirty="0"/>
              <a:t>Sería una categoría con sistemas tan complicados que llegarían a ser indescriptibles por tal razón se declara </a:t>
            </a:r>
            <a:r>
              <a:rPr lang="es-ES" sz="1800" b="1" dirty="0">
                <a:solidFill>
                  <a:schemeClr val="accent1"/>
                </a:solidFill>
              </a:rPr>
              <a:t>vacía</a:t>
            </a:r>
            <a:r>
              <a:rPr lang="es-ES" sz="1800" dirty="0"/>
              <a:t> esta categoría.</a:t>
            </a:r>
          </a:p>
        </p:txBody>
      </p:sp>
    </p:spTree>
    <p:extLst>
      <p:ext uri="{BB962C8B-B14F-4D97-AF65-F5344CB8AC3E}">
        <p14:creationId xmlns:p14="http://schemas.microsoft.com/office/powerpoint/2010/main" val="32626589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Título">
            <a:extLst>
              <a:ext uri="{FF2B5EF4-FFF2-40B4-BE49-F238E27FC236}">
                <a16:creationId xmlns:a16="http://schemas.microsoft.com/office/drawing/2014/main" id="{7C659774-7364-4942-BB23-639DEA674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3" y="457200"/>
            <a:ext cx="6447501" cy="589360"/>
          </a:xfrm>
        </p:spPr>
        <p:txBody>
          <a:bodyPr/>
          <a:lstStyle/>
          <a:p>
            <a:r>
              <a:rPr lang="es-ES" altLang="es-CL" dirty="0"/>
              <a:t>Clasificación de los Sistemas </a:t>
            </a:r>
            <a:r>
              <a:rPr lang="es-ES" altLang="es-CL" sz="2000" dirty="0"/>
              <a:t>(4/4)</a:t>
            </a:r>
            <a:endParaRPr lang="es-ES" altLang="es-CL" dirty="0"/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1872BF32-65D9-DC48-8492-037DBD894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588" y="1046560"/>
            <a:ext cx="6182916" cy="4096940"/>
          </a:xfrm>
        </p:spPr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es-ES" sz="2400" b="1" i="1" dirty="0">
                <a:solidFill>
                  <a:schemeClr val="accent1"/>
                </a:solidFill>
              </a:rPr>
              <a:t>Sistemas Probabilistas: </a:t>
            </a:r>
            <a:r>
              <a:rPr lang="es-ES" sz="2100" dirty="0"/>
              <a:t>Su comportamiento es impredecible</a:t>
            </a:r>
          </a:p>
          <a:p>
            <a:pPr lvl="1" algn="just">
              <a:defRPr/>
            </a:pPr>
            <a:r>
              <a:rPr lang="es-ES" sz="1800" b="1" dirty="0">
                <a:solidFill>
                  <a:schemeClr val="accent1"/>
                </a:solidFill>
              </a:rPr>
              <a:t>Simples: </a:t>
            </a:r>
            <a:r>
              <a:rPr lang="es-ES" sz="1800" dirty="0"/>
              <a:t>Son sistemas elementales, posibles de describir pero no predecibles</a:t>
            </a:r>
            <a:r>
              <a:rPr lang="es-ES" sz="1350" dirty="0"/>
              <a:t> (Tirar una moneda, control de calidad)</a:t>
            </a:r>
            <a:endParaRPr lang="es-ES" sz="1800" dirty="0"/>
          </a:p>
          <a:p>
            <a:pPr lvl="1" algn="just">
              <a:defRPr/>
            </a:pPr>
            <a:r>
              <a:rPr lang="es-ES" sz="1800" b="1" dirty="0">
                <a:solidFill>
                  <a:schemeClr val="accent1"/>
                </a:solidFill>
              </a:rPr>
              <a:t>Complejos: </a:t>
            </a:r>
            <a:r>
              <a:rPr lang="es-ES" sz="1800" dirty="0"/>
              <a:t>Son sistemas complejos aunque posibles de describir y predecibles solo en términos probabilistas </a:t>
            </a:r>
            <a:r>
              <a:rPr lang="es-ES" sz="1350" dirty="0"/>
              <a:t>(sistema financiero de una empresa)</a:t>
            </a:r>
            <a:endParaRPr lang="es-ES" sz="1800" dirty="0"/>
          </a:p>
          <a:p>
            <a:pPr lvl="1" algn="just">
              <a:defRPr/>
            </a:pPr>
            <a:r>
              <a:rPr lang="es-ES" sz="1800" b="1" dirty="0">
                <a:solidFill>
                  <a:schemeClr val="accent1"/>
                </a:solidFill>
              </a:rPr>
              <a:t>Excesivamente complejos: </a:t>
            </a:r>
            <a:r>
              <a:rPr lang="es-ES" sz="1800" dirty="0"/>
              <a:t>extraordinariamente complejos e imposibles de describir en detalle. Hacia esta categoría apunta el uso de Cajas Negras, para poder predecir en forma probabilista el comportamiento del sistema </a:t>
            </a:r>
            <a:r>
              <a:rPr lang="es-ES" sz="1500" dirty="0"/>
              <a:t>(Empresa, economía de un país).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4289750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8508870-6853-3742-8F66-63CBB8636EB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89354" y="331393"/>
            <a:ext cx="7806931" cy="74255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altLang="es-CL" b="1" dirty="0"/>
              <a:t>PRINCIPIOS BÁSICOS EN LA TEORÍA DE SISTEMAS </a:t>
            </a:r>
            <a:r>
              <a:rPr lang="es-ES_tradnl" altLang="es-CL" sz="2200" b="1" dirty="0"/>
              <a:t>(1/3)</a:t>
            </a:r>
            <a:endParaRPr lang="es-ES" altLang="es-CL" b="1" dirty="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9324481-F833-1148-833A-71F6DC93041B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489354" y="1073945"/>
            <a:ext cx="4217789" cy="371157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es-ES_tradnl" sz="2400" b="1" i="1" dirty="0">
                <a:solidFill>
                  <a:schemeClr val="accent1"/>
                </a:solidFill>
              </a:rPr>
              <a:t>Recursividad:  </a:t>
            </a:r>
            <a:r>
              <a:rPr lang="es-ES_tradnl" sz="2025" dirty="0"/>
              <a:t>Este concepto señala que los sistemas tienden a repetirse en cuanto a sus características centrales y fundamentales, aunque ocupan </a:t>
            </a:r>
            <a:r>
              <a:rPr lang="es-ES_tradnl" sz="2025" i="1" dirty="0"/>
              <a:t>diferentes posiciones </a:t>
            </a:r>
            <a:r>
              <a:rPr lang="es-ES_tradnl" sz="2025" dirty="0"/>
              <a:t>en la escala jerárquica</a:t>
            </a:r>
            <a:r>
              <a:rPr lang="es-ES" sz="2025" dirty="0"/>
              <a:t> 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_tradnl" sz="2025" dirty="0"/>
              <a:t>Es posible observar que las funciones esenciales que debe cumplir un sistema vivo para subsistir se repiten en los otros sistemas vivos más complejos</a:t>
            </a:r>
            <a:r>
              <a:rPr lang="es-ES" sz="2025" dirty="0"/>
              <a:t>.</a:t>
            </a:r>
          </a:p>
        </p:txBody>
      </p:sp>
      <p:pic>
        <p:nvPicPr>
          <p:cNvPr id="12295" name="Picture 7">
            <a:extLst>
              <a:ext uri="{FF2B5EF4-FFF2-40B4-BE49-F238E27FC236}">
                <a16:creationId xmlns:a16="http://schemas.microsoft.com/office/drawing/2014/main" id="{D8407F85-F218-3246-BC8C-8A996CED5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4000" contrast="40000"/>
          </a:blip>
          <a:srcRect/>
          <a:stretch>
            <a:fillRect/>
          </a:stretch>
        </p:blipFill>
        <p:spPr bwMode="auto">
          <a:xfrm>
            <a:off x="6416277" y="1073945"/>
            <a:ext cx="2419350" cy="1895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3604FB14-8D16-2842-AC80-0913EB088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488" y="2571750"/>
            <a:ext cx="2419350" cy="2419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8736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A1E38-39F7-4A44-8B37-30223D7DA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3" y="457200"/>
            <a:ext cx="6447501" cy="475059"/>
          </a:xfrm>
        </p:spPr>
        <p:txBody>
          <a:bodyPr>
            <a:normAutofit fontScale="90000"/>
          </a:bodyPr>
          <a:lstStyle/>
          <a:p>
            <a:r>
              <a:rPr lang="es-CL" dirty="0"/>
              <a:t>Recursividad: </a:t>
            </a:r>
            <a:r>
              <a:rPr lang="es-ES_tradnl" altLang="es-CL" sz="2200" b="1" dirty="0"/>
              <a:t>(2/3)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1B9BD6-102B-3047-B5CF-15B9FA0E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046559"/>
            <a:ext cx="4762499" cy="3871606"/>
          </a:xfrm>
        </p:spPr>
        <p:txBody>
          <a:bodyPr/>
          <a:lstStyle/>
          <a:p>
            <a:pPr algn="just"/>
            <a:r>
              <a:rPr lang="es-CL" sz="2100" dirty="0"/>
              <a:t>La recursividad significa el hecho de que un sistema, esté compuesto a su vez de objetos que también son sistemas. En general que un sistema sea subsistema de otro más grande</a:t>
            </a:r>
          </a:p>
          <a:p>
            <a:pPr algn="just"/>
            <a:r>
              <a:rPr lang="es-CL" sz="2100" dirty="0"/>
              <a:t>En informática es una técnica de programación que permite generar algoritmos recursivos economizando código.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AA496F0-8D33-F94A-89D9-C2FD2468D28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48302" y="1142404"/>
            <a:ext cx="1857375" cy="24574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3E60885-37D1-E445-A2B6-346F5F00C4D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63434" y="2627710"/>
            <a:ext cx="2247734" cy="1944290"/>
          </a:xfrm>
          <a:prstGeom prst="rect">
            <a:avLst/>
          </a:prstGeom>
        </p:spPr>
      </p:pic>
      <p:pic>
        <p:nvPicPr>
          <p:cNvPr id="1026" name="Picture 2" descr="Benoît Mandelbrot, el padre de la geometría fractal">
            <a:extLst>
              <a:ext uri="{FF2B5EF4-FFF2-40B4-BE49-F238E27FC236}">
                <a16:creationId xmlns:a16="http://schemas.microsoft.com/office/drawing/2014/main" id="{14F5A19C-7422-A844-9BF4-CD171D02B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251" y="486610"/>
            <a:ext cx="1493196" cy="111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D24C081-4F6B-654E-86BA-11F57FE5A04B}"/>
              </a:ext>
            </a:extLst>
          </p:cNvPr>
          <p:cNvSpPr txBox="1"/>
          <p:nvPr/>
        </p:nvSpPr>
        <p:spPr>
          <a:xfrm>
            <a:off x="6688186" y="4686300"/>
            <a:ext cx="17700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Triángulo de Sierpinsky</a:t>
            </a:r>
            <a:endParaRPr lang="es-CL" sz="11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5C8541A-61E7-2D46-9743-982F24604347}"/>
              </a:ext>
            </a:extLst>
          </p:cNvPr>
          <p:cNvSpPr txBox="1"/>
          <p:nvPr/>
        </p:nvSpPr>
        <p:spPr>
          <a:xfrm>
            <a:off x="7373988" y="1720807"/>
            <a:ext cx="17700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100" dirty="0">
                <a:solidFill>
                  <a:srgbClr val="202124"/>
                </a:solidFill>
                <a:latin typeface="arial" panose="020B0604020202020204" pitchFamily="34" charset="0"/>
              </a:rPr>
              <a:t>Conjunto de Mandelbrot</a:t>
            </a:r>
            <a:endParaRPr lang="es-CL" sz="1100" dirty="0"/>
          </a:p>
        </p:txBody>
      </p:sp>
    </p:spTree>
    <p:extLst>
      <p:ext uri="{BB962C8B-B14F-4D97-AF65-F5344CB8AC3E}">
        <p14:creationId xmlns:p14="http://schemas.microsoft.com/office/powerpoint/2010/main" val="27919498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a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2972</TotalTime>
  <Words>658</Words>
  <Application>Microsoft Macintosh PowerPoint</Application>
  <PresentationFormat>Presentación en pantalla (16:9)</PresentationFormat>
  <Paragraphs>60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Ambient</vt:lpstr>
      <vt:lpstr>arial</vt:lpstr>
      <vt:lpstr>arial</vt:lpstr>
      <vt:lpstr>Bradley Hand</vt:lpstr>
      <vt:lpstr>Trebuchet MS</vt:lpstr>
      <vt:lpstr>Wingdings</vt:lpstr>
      <vt:lpstr>Wingdings 3</vt:lpstr>
      <vt:lpstr>Faceta</vt:lpstr>
      <vt:lpstr>TEORIA DE SISTEMAS</vt:lpstr>
      <vt:lpstr>Clasificación de los Sistemas</vt:lpstr>
      <vt:lpstr>Clasificación de los Sistemas</vt:lpstr>
      <vt:lpstr>Clasificación de los Sistemas (1/4)</vt:lpstr>
      <vt:lpstr>Clasificación de los Sistemas (2/4)</vt:lpstr>
      <vt:lpstr>Clasificación de los Sistemas (3/4)</vt:lpstr>
      <vt:lpstr>Clasificación de los Sistemas (4/4)</vt:lpstr>
      <vt:lpstr>PRINCIPIOS BÁSICOS EN LA TEORÍA DE SISTEMAS (1/3)</vt:lpstr>
      <vt:lpstr>Recursividad: (2/3)</vt:lpstr>
      <vt:lpstr>Ejemplo: Factorial recursivo</vt:lpstr>
      <vt:lpstr>Recursividad (3/3)</vt:lpstr>
      <vt:lpstr>Trabajo Autónomo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DE SISTEMAS</dc:title>
  <dc:creator>Manuel Monasterio</dc:creator>
  <cp:lastModifiedBy>Microsoft Office User</cp:lastModifiedBy>
  <cp:revision>48</cp:revision>
  <dcterms:created xsi:type="dcterms:W3CDTF">2020-04-15T20:30:58Z</dcterms:created>
  <dcterms:modified xsi:type="dcterms:W3CDTF">2024-03-30T00:56:17Z</dcterms:modified>
</cp:coreProperties>
</file>