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307" r:id="rId2"/>
    <p:sldId id="272" r:id="rId3"/>
    <p:sldId id="31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53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8413908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43188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7468393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4568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287870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1F4E-584A-3345-AB7F-21013FDFC9C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38639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414-F3AA-384A-8E4C-1D28923AC589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6901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57434" y="1905000"/>
            <a:ext cx="5236633" cy="4191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B73280C-CD63-2C47-A8E2-1D8137A3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265A754-5AAD-5147-88C7-0F7D9F3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Manuel Monasterio C.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356ECB9A-4A19-EC4A-8DC5-9CA9D66A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46558B-695C-F24D-A207-22F409CC9866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490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1FEA-7A1A-F144-9015-62A540201BF2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248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CCA6-CC51-B84F-93EE-784D237D30B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6616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7FB5-3033-664F-8AB0-9A35F89DCF25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907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FAA-8DD4-484E-88D3-F5825A224DEB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8056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1935383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F695-8DCD-434A-9399-96275105168D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0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88-F2D7-0D40-BD5A-66F97580EDEA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596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F38E-51FD-5F4C-A7FC-4D555AC7CF74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60430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20C67-FEA0-B945-A0DA-B5F123E40BF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893763"/>
            <a:ext cx="527051" cy="59642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1F3294-3C32-1B47-91E2-E5C22C722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6000" dirty="0">
                <a:latin typeface="Ambient" pitchFamily="34" charset="0"/>
              </a:rPr>
              <a:t>TEORIA DE SISTEMAS</a:t>
            </a:r>
            <a:endParaRPr lang="es-ES" sz="6000" dirty="0">
              <a:latin typeface="Ambient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AFC5A5-8A7A-CF4C-A550-F826ACBFE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07067" y="4203233"/>
            <a:ext cx="8837084" cy="113076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s-ES_tradnl" altLang="es-CL" sz="3200" b="1" dirty="0">
                <a:solidFill>
                  <a:schemeClr val="tx1"/>
                </a:solidFill>
              </a:rPr>
              <a:t>TGS-Capítulo 1</a:t>
            </a:r>
          </a:p>
          <a:p>
            <a:pPr eaLnBrk="1" hangingPunct="1"/>
            <a:r>
              <a:rPr lang="es-ES_tradnl" altLang="es-CL" sz="2400" b="1" dirty="0">
                <a:solidFill>
                  <a:schemeClr val="accent1"/>
                </a:solidFill>
              </a:rPr>
              <a:t>ICCI</a:t>
            </a:r>
            <a:r>
              <a:rPr lang="es-ES_tradnl" altLang="es-CL" sz="2400" b="1" dirty="0">
                <a:solidFill>
                  <a:schemeClr val="tx1"/>
                </a:solidFill>
              </a:rPr>
              <a:t>             </a:t>
            </a:r>
          </a:p>
          <a:p>
            <a:pPr eaLnBrk="1" hangingPunct="1"/>
            <a:r>
              <a:rPr lang="es-ES_tradnl" altLang="es-CL" sz="2400" b="1" dirty="0">
                <a:solidFill>
                  <a:schemeClr val="accent1"/>
                </a:solidFill>
              </a:rPr>
              <a:t>PARTE 4.- </a:t>
            </a:r>
            <a:r>
              <a:rPr lang="es-ES_tradnl" altLang="es-CL" sz="2400" b="1" dirty="0" err="1">
                <a:solidFill>
                  <a:schemeClr val="accent1"/>
                </a:solidFill>
              </a:rPr>
              <a:t>DPEx</a:t>
            </a:r>
            <a:r>
              <a:rPr lang="es-ES_tradnl" altLang="es-CL" sz="2400" b="1" dirty="0">
                <a:solidFill>
                  <a:schemeClr val="accent1"/>
                </a:solidFill>
              </a:rPr>
              <a:t> Y AR</a:t>
            </a:r>
            <a:endParaRPr lang="es-ES" altLang="es-CL" sz="2400" b="1" dirty="0">
              <a:solidFill>
                <a:schemeClr val="accent1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A3EEC3D-7125-D048-8502-516E1BF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8669" y="6037760"/>
            <a:ext cx="2946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2000" b="1" i="1" dirty="0">
                <a:solidFill>
                  <a:srgbClr val="000000"/>
                </a:solidFill>
              </a:rPr>
              <a:t>Manuel Monasterio C.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600" b="1" i="1" dirty="0" err="1">
                <a:solidFill>
                  <a:srgbClr val="000000"/>
                </a:solidFill>
              </a:rPr>
              <a:t>manuel.monasterio@uda.cl</a:t>
            </a:r>
            <a:endParaRPr lang="es-ES" altLang="es-CL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06BA6E0-EAA6-A84B-8BBC-F751E90610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20134"/>
            <a:ext cx="10489670" cy="697256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CL" b="0" dirty="0"/>
              <a:t>PRINCIPIOS BÁSICOS EN LA TEORÍA DE SISTEMAS</a:t>
            </a:r>
            <a:endParaRPr lang="es-ES" altLang="es-CL" b="0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E59C74-BC8C-C443-8FC6-4CBA070AAE86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84729" y="941744"/>
            <a:ext cx="6341004" cy="5916256"/>
          </a:xfrm>
        </p:spPr>
        <p:txBody>
          <a:bodyPr>
            <a:noAutofit/>
          </a:bodyPr>
          <a:lstStyle/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_tradnl" sz="2800" b="1" dirty="0">
                <a:solidFill>
                  <a:schemeClr val="accent1"/>
                </a:solidFill>
              </a:rPr>
              <a:t>La simplificación</a:t>
            </a:r>
            <a:r>
              <a:rPr lang="es-ES_tradnl" sz="2800" dirty="0"/>
              <a:t>, es el proceso de organizar los subsistemas de manera que se reduzca el número de interconexiones.  Algunos métodos de simplificación son:</a:t>
            </a:r>
          </a:p>
          <a:p>
            <a:pPr marL="990600" lvl="1" indent="-533400" algn="just" eaLnBrk="1" hangingPunct="1">
              <a:lnSpc>
                <a:spcPct val="90000"/>
              </a:lnSpc>
              <a:defRPr/>
            </a:pPr>
            <a:r>
              <a:rPr lang="es-ES_tradnl" sz="2400" dirty="0">
                <a:solidFill>
                  <a:schemeClr val="accent1"/>
                </a:solidFill>
              </a:rPr>
              <a:t>Se establece que las agrupaciones de subsistemas interactúan cada una con la otra, por lo tanto se define un simple paso de interfaz de un grupo hacia otro subsistema o grupos de subsistemas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defRPr/>
            </a:pPr>
            <a:r>
              <a:rPr lang="es-ES_tradnl" sz="2400" dirty="0">
                <a:solidFill>
                  <a:schemeClr val="accent1"/>
                </a:solidFill>
              </a:rPr>
              <a:t>Se establecen los métodos para el desacoplamiento de sistemas de tal manera que la necesidad de la interconexión se reduzca</a:t>
            </a:r>
            <a:r>
              <a:rPr lang="es-ES_tradnl" sz="1800" dirty="0">
                <a:solidFill>
                  <a:schemeClr val="accent1"/>
                </a:solidFill>
              </a:rPr>
              <a:t>.</a:t>
            </a:r>
            <a:endParaRPr lang="es-ES" sz="1800" dirty="0">
              <a:solidFill>
                <a:schemeClr val="accent1"/>
              </a:solidFill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BD1BA4D3-420D-6944-8CEC-94F6745978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6787" y="2152685"/>
            <a:ext cx="4891559" cy="2552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31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Marcador de texto 2">
            <a:extLst>
              <a:ext uri="{FF2B5EF4-FFF2-40B4-BE49-F238E27FC236}">
                <a16:creationId xmlns:a16="http://schemas.microsoft.com/office/drawing/2014/main" id="{33195DFC-D51A-324A-9C7F-ED8F85616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053557"/>
            <a:ext cx="7772400" cy="750886"/>
          </a:xfrm>
        </p:spPr>
        <p:txBody>
          <a:bodyPr/>
          <a:lstStyle/>
          <a:p>
            <a:pPr algn="ctr"/>
            <a:r>
              <a:rPr lang="es-CL" altLang="es-CL" sz="3200" b="1" i="1" dirty="0">
                <a:solidFill>
                  <a:schemeClr val="accent1"/>
                </a:solidFill>
                <a:latin typeface="Bradley Hand" pitchFamily="2" charset="77"/>
              </a:rPr>
              <a:t>FIN  DE ESTA PARTE….</a:t>
            </a:r>
          </a:p>
        </p:txBody>
      </p:sp>
    </p:spTree>
    <p:extLst>
      <p:ext uri="{BB962C8B-B14F-4D97-AF65-F5344CB8AC3E}">
        <p14:creationId xmlns:p14="http://schemas.microsoft.com/office/powerpoint/2010/main" val="24400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BDB2F6C-8DA8-1743-9E15-17F8A6DF88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6267" y="264490"/>
            <a:ext cx="10058400" cy="4873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_tradnl" sz="3200" b="1" dirty="0"/>
              <a:t>PRINCIPIOS BÁSICOS EN LA TEORÍA DE SISTEMAS</a:t>
            </a:r>
            <a:endParaRPr lang="es-ES" sz="3200" b="1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B3E70F-F800-634F-BFE4-EDD936711BC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90844" y="1231900"/>
            <a:ext cx="6368756" cy="511792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_tradnl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Autorregulación</a:t>
            </a:r>
            <a:r>
              <a:rPr lang="es-ES_tradnl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 </a:t>
            </a:r>
            <a:r>
              <a:rPr lang="es-ES_tradnl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(Mecanismos importantes)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s-ES_tradnl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Retroalimentación Negativa</a:t>
            </a:r>
            <a:r>
              <a:rPr lang="es-ES_tradnl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_tradnl" sz="2800" dirty="0">
                <a:solidFill>
                  <a:schemeClr val="tx1"/>
                </a:solidFill>
              </a:rPr>
              <a:t>es un aparato de control que lleva información sobre la realidad, comparándola con las metas, objetivos y valores del sistema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s-ES_tradnl" sz="32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Homeóstatos</a:t>
            </a:r>
            <a:r>
              <a:rPr lang="es-ES_tradnl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2800" dirty="0">
                <a:solidFill>
                  <a:schemeClr val="tx1"/>
                </a:solidFill>
              </a:rPr>
              <a:t>Si existe alguna discrepancia entre la realidad o sus resultados y las metas, se activan los mecanismos homeostáticos correspondientes, cuya función es </a:t>
            </a:r>
            <a:r>
              <a:rPr lang="es-ES_tradnl" sz="2800" i="1" dirty="0">
                <a:solidFill>
                  <a:schemeClr val="tx1"/>
                </a:solidFill>
              </a:rPr>
              <a:t>corregir el</a:t>
            </a:r>
            <a:r>
              <a:rPr lang="es-ES_tradnl" sz="2800" dirty="0">
                <a:solidFill>
                  <a:schemeClr val="tx1"/>
                </a:solidFill>
              </a:rPr>
              <a:t> problema. Llevando la conducta o los resultados a los valores normales.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F4EDC0-3BEC-BA46-B7AE-8CD2203E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467" y="1231900"/>
            <a:ext cx="4624623" cy="48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3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20CF-1C85-F347-9F43-1457B6B1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5" y="202084"/>
            <a:ext cx="9718415" cy="744219"/>
          </a:xfrm>
        </p:spPr>
        <p:txBody>
          <a:bodyPr>
            <a:normAutofit fontScale="90000"/>
          </a:bodyPr>
          <a:lstStyle/>
          <a:p>
            <a:r>
              <a:rPr lang="es-CL" dirty="0"/>
              <a:t>Autorregulación: </a:t>
            </a:r>
            <a:r>
              <a:rPr lang="es-CL" sz="2700" dirty="0">
                <a:solidFill>
                  <a:schemeClr val="tx1"/>
                </a:solidFill>
              </a:rPr>
              <a:t>SISTEMA DE ENFRIAMIENTO: REFRIGERADOR</a:t>
            </a:r>
            <a:br>
              <a:rPr lang="es-CL" dirty="0"/>
            </a:b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41C42B-F6A8-9548-B57B-66D76E2ED246}"/>
              </a:ext>
            </a:extLst>
          </p:cNvPr>
          <p:cNvSpPr txBox="1"/>
          <p:nvPr/>
        </p:nvSpPr>
        <p:spPr>
          <a:xfrm>
            <a:off x="766618" y="1587616"/>
            <a:ext cx="62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FUNCIONAMIENTO: </a:t>
            </a:r>
            <a:r>
              <a:rPr lang="es-CL" dirty="0"/>
              <a:t>CONGELAR, MANTENER, DESCONGELAR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1BC841-38D1-1D4B-B58B-107AA3B5F732}"/>
              </a:ext>
            </a:extLst>
          </p:cNvPr>
          <p:cNvSpPr txBox="1"/>
          <p:nvPr/>
        </p:nvSpPr>
        <p:spPr>
          <a:xfrm>
            <a:off x="766618" y="2019209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CONDICIÓN EXTREMA</a:t>
            </a:r>
            <a:r>
              <a:rPr lang="es-CL" dirty="0"/>
              <a:t>: -30ºC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FD6D52-8C8D-9E49-914D-F75438F5959A}"/>
              </a:ext>
            </a:extLst>
          </p:cNvPr>
          <p:cNvSpPr txBox="1"/>
          <p:nvPr/>
        </p:nvSpPr>
        <p:spPr>
          <a:xfrm>
            <a:off x="766618" y="2569370"/>
            <a:ext cx="326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USUARIO</a:t>
            </a:r>
            <a:r>
              <a:rPr lang="es-CL" dirty="0"/>
              <a:t>: CONGELAR A -15ºC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888EF6-0C38-DC40-AC67-B4CFD2DAEB41}"/>
              </a:ext>
            </a:extLst>
          </p:cNvPr>
          <p:cNvSpPr txBox="1"/>
          <p:nvPr/>
        </p:nvSpPr>
        <p:spPr>
          <a:xfrm>
            <a:off x="766618" y="3119531"/>
            <a:ext cx="393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HOMEÓSTATO: </a:t>
            </a:r>
            <a:r>
              <a:rPr lang="es-CL" dirty="0"/>
              <a:t>SENSOR (termostato)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BE01B5-6006-0048-9461-B86BB8AF1AD1}"/>
              </a:ext>
            </a:extLst>
          </p:cNvPr>
          <p:cNvSpPr txBox="1"/>
          <p:nvPr/>
        </p:nvSpPr>
        <p:spPr>
          <a:xfrm>
            <a:off x="7678078" y="2837239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AUTORREGULACIÓN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6C54F7-FB46-7843-B58E-A39EB4BBED74}"/>
              </a:ext>
            </a:extLst>
          </p:cNvPr>
          <p:cNvSpPr txBox="1"/>
          <p:nvPr/>
        </p:nvSpPr>
        <p:spPr>
          <a:xfrm>
            <a:off x="895787" y="4651446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</a:rPr>
              <a:t>RETROALIMENTACIÓN=Mantención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359531-45B3-8E4D-8E3C-5D9E36A34B49}"/>
              </a:ext>
            </a:extLst>
          </p:cNvPr>
          <p:cNvSpPr txBox="1"/>
          <p:nvPr/>
        </p:nvSpPr>
        <p:spPr>
          <a:xfrm>
            <a:off x="766618" y="3710480"/>
            <a:ext cx="530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RETROALIMENTACIÓN NEGATIVA:</a:t>
            </a:r>
          </a:p>
          <a:p>
            <a:r>
              <a:rPr lang="es-CL" dirty="0"/>
              <a:t>Información y compara con las metas  = DISPLAY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9D39BAED-2D76-0344-ABFA-AEBF08EC6EE8}"/>
              </a:ext>
            </a:extLst>
          </p:cNvPr>
          <p:cNvSpPr/>
          <p:nvPr/>
        </p:nvSpPr>
        <p:spPr>
          <a:xfrm>
            <a:off x="7162800" y="1696833"/>
            <a:ext cx="389467" cy="2650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7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37DC17B-DA44-0F46-938E-6523DFB721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8534" y="160477"/>
            <a:ext cx="9939866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/>
              <a:t>PRINCIPIOS BÁSICOS EN LA TEORÍA DE SISTEMAS</a:t>
            </a:r>
            <a:endParaRPr lang="es-ES" b="1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E6123CE-5322-824B-B97F-FE40EB6365C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75735" y="931333"/>
            <a:ext cx="7924799" cy="5469467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ES_tradnl" sz="8000" b="1" dirty="0">
                <a:solidFill>
                  <a:schemeClr val="accent1"/>
                </a:solidFill>
              </a:rPr>
              <a:t>Dirección por Excepción y Autonomía Relativa:</a:t>
            </a:r>
            <a:endParaRPr lang="es-ES_tradnl" sz="45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s-ES_tradnl" sz="7000" dirty="0">
                <a:solidFill>
                  <a:schemeClr val="tx1"/>
                </a:solidFill>
              </a:rPr>
              <a:t>Del fenómeno anterior, se desprenden dos conclusiones: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s-ES_tradnl" sz="7000" dirty="0">
                <a:solidFill>
                  <a:schemeClr val="tx1"/>
                </a:solidFill>
              </a:rPr>
              <a:t>La dirección por excepción, mientras que el sistema autónomo, o sea, el mecanismo homeostático, sea capaz de resolver el problema, los centros superiores, vale decir, el sistema consciente, se desligan de esos problemas y se preocupan de los suyos, de aquellos que caen bajo su campo de acción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s-ES_tradnl" sz="7000" dirty="0">
                <a:solidFill>
                  <a:schemeClr val="tx1"/>
                </a:solidFill>
              </a:rPr>
              <a:t>Se desprende que se encuentra implícita lo que se denomina Autonomía Relativa y que señala que un centro de decisiones es autónomo mientras su resultado (o conducta) se encuentre dentro de los límites de acción de sus mecanismos homeostáticos.</a:t>
            </a:r>
            <a:r>
              <a:rPr lang="es-ES" sz="7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4385FA-7B7C-194B-9468-71FE93A5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2931" y="2630657"/>
            <a:ext cx="3546881" cy="24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57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5FC42BE-29DD-1848-A5D9-0505CE77F6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428626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endParaRPr lang="es-ES" b="0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1CE6849-9AF5-0F48-81D3-33405EBC6AE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58801" y="1533524"/>
            <a:ext cx="7111999" cy="48958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SUBSISTEMAS: </a:t>
            </a:r>
            <a:r>
              <a:rPr lang="es-ES_tradnl" sz="2400" dirty="0"/>
              <a:t>El uso de subsistemas como la construcción por bloques, es básico para analizar y desarrollar los sistemas.  Esto requiere la comprensión de los principios que dictaminan la manera como se construyen los sistemas a partir de los subsistemas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400" dirty="0"/>
              <a:t>Un sistema complejo es difícil de comprender cuando se considera como un todo, por lo tanto, </a:t>
            </a:r>
            <a:r>
              <a:rPr lang="es-ES_tradnl" sz="2400" i="1" dirty="0">
                <a:solidFill>
                  <a:schemeClr val="accent1"/>
                </a:solidFill>
              </a:rPr>
              <a:t>el sistema se descompone o se factoriza en subsistemas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400" dirty="0"/>
              <a:t>Los límites e interfaces están definidos, de tal manera que la suma de los subsistemas constituyen un sistema completo.</a:t>
            </a:r>
            <a:r>
              <a:rPr lang="es-ES" sz="240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38D2B8-D380-1B43-B0A4-12C34BC4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5600" y="1900272"/>
            <a:ext cx="4216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2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F3C5457E-60ED-1E43-84E4-7801832DD08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92436"/>
            <a:ext cx="9431867" cy="721964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CL" sz="3200" b="0" dirty="0"/>
              <a:t>PRINCIPIOS BÁSICOS EN LA TEORÍA DE SISTEMAS</a:t>
            </a:r>
            <a:endParaRPr lang="es-ES" altLang="es-CL" sz="3200" b="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30C9B7-B8BC-AB42-AC39-27ABBFBA2A95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8753" y="1346777"/>
            <a:ext cx="5404847" cy="391949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  <a:defRPr/>
            </a:pPr>
            <a:r>
              <a:rPr lang="es-ES_tradnl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SUBSISTEMAS: </a:t>
            </a:r>
          </a:p>
          <a:p>
            <a:pPr algn="just" eaLnBrk="1" hangingPunct="1">
              <a:defRPr/>
            </a:pPr>
            <a:r>
              <a:rPr lang="es-ES_tradnl" sz="2800" dirty="0"/>
              <a:t>Los subsistemas resultantes de este proceso generalmente tienen la forma de estructura jerárquica como se muestra en la figura.  En la jerarquía, un subsistema es un elemento de un </a:t>
            </a:r>
            <a:r>
              <a:rPr lang="es-ES_tradnl" sz="2800" i="1" dirty="0" err="1">
                <a:solidFill>
                  <a:schemeClr val="accent1"/>
                </a:solidFill>
              </a:rPr>
              <a:t>Suprasistema</a:t>
            </a:r>
            <a:r>
              <a:rPr lang="es-ES_tradnl" sz="2800" i="1" dirty="0">
                <a:solidFill>
                  <a:schemeClr val="accent1"/>
                </a:solidFill>
              </a:rPr>
              <a:t>.</a:t>
            </a:r>
            <a:endParaRPr lang="es-ES" sz="2800" i="1" dirty="0">
              <a:solidFill>
                <a:schemeClr val="accent1"/>
              </a:solidFill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03F8CD77-AEF2-C348-B848-C6E9830735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6096000" y="1759523"/>
            <a:ext cx="5909733" cy="3093998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652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93BD1E0-747F-2E41-8966-758C0FBB41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93160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endParaRPr lang="es-ES" b="0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8031656-345B-5A44-8DCF-E81C0FE452E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62610" y="1417983"/>
            <a:ext cx="7513982" cy="445273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ES_tradnl" altLang="es-CL" sz="2800" b="1" dirty="0">
                <a:solidFill>
                  <a:schemeClr val="accent1"/>
                </a:solidFill>
              </a:rPr>
              <a:t>Descomposición</a:t>
            </a:r>
            <a:r>
              <a:rPr lang="es-ES_tradnl" altLang="es-CL" sz="2800" dirty="0"/>
              <a:t>: </a:t>
            </a:r>
            <a:r>
              <a:rPr lang="es-ES_tradnl" altLang="es-CL" sz="2800" b="0" dirty="0"/>
              <a:t>La descomposición en subsistemas </a:t>
            </a:r>
            <a:r>
              <a:rPr lang="es-ES_tradnl" altLang="es-CL" sz="2800" b="0" i="1" dirty="0">
                <a:solidFill>
                  <a:schemeClr val="accent1"/>
                </a:solidFill>
              </a:rPr>
              <a:t>se usa tanto en el análisis del sistema actual como en el diseño de un nuevo sistema</a:t>
            </a:r>
            <a:r>
              <a:rPr lang="es-ES" altLang="es-CL" sz="2800" b="0" i="1" dirty="0">
                <a:solidFill>
                  <a:schemeClr val="accent1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L" sz="2800" b="0" dirty="0"/>
              <a:t>En ambos casos el diseñador debe decidir como descomponerlos, por ejemplo, donde ubicar los límites</a:t>
            </a:r>
            <a:r>
              <a:rPr lang="es-ES" altLang="es-CL" sz="2800" b="0" dirty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L" sz="2800" b="0" dirty="0"/>
              <a:t>Las decisiones dependerán de los objetivos de la descomposición y también de las diferencias personales entre los diseñadores.</a:t>
            </a:r>
            <a:endParaRPr lang="es-ES" altLang="es-CL" sz="2800" b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C66147-B853-5148-9D71-494D3AE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7961" y="1657995"/>
            <a:ext cx="338422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02942D3-4960-984F-A3C3-BFA3B058B7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329276"/>
            <a:ext cx="88392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endParaRPr lang="es-ES" b="0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A313D0F-1FA3-0342-BBA4-CE997332EFB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18063" y="1539413"/>
            <a:ext cx="7941733" cy="47259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dirty="0"/>
              <a:t>El principio general de la descomposición que se supone que los objetivos del sistema dictamina el proceso es la </a:t>
            </a:r>
            <a:r>
              <a:rPr lang="es-ES_tradnl" sz="2800" i="1" dirty="0">
                <a:solidFill>
                  <a:schemeClr val="accent1"/>
                </a:solidFill>
              </a:rPr>
              <a:t>Cohesión Funcional</a:t>
            </a:r>
            <a:r>
              <a:rPr lang="es-ES" sz="2800" i="1" dirty="0">
                <a:solidFill>
                  <a:schemeClr val="accent1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i="1" dirty="0">
                <a:solidFill>
                  <a:schemeClr val="accent1"/>
                </a:solidFill>
              </a:rPr>
              <a:t>Los componentes están considerados como parte del mismo subsistema o están relacionados a la misma función</a:t>
            </a:r>
            <a:r>
              <a:rPr lang="es-ES" sz="2800" i="1" dirty="0">
                <a:solidFill>
                  <a:schemeClr val="accent1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dirty="0"/>
              <a:t>En diseño, la identificación de subsistemas cohesionados funcionalmente es el primer paso. En consecuencia, los límites necesitan estar claramente especificados, las interfaces simplificadas y establecidas las conexiones apropiadas entre los subsistemas.</a:t>
            </a:r>
            <a:endParaRPr lang="es-ES" sz="2800" dirty="0"/>
          </a:p>
        </p:txBody>
      </p:sp>
      <p:pic>
        <p:nvPicPr>
          <p:cNvPr id="1026" name="Picture 2" descr="Descomposición - TodoPMP : TodoPMP">
            <a:extLst>
              <a:ext uri="{FF2B5EF4-FFF2-40B4-BE49-F238E27FC236}">
                <a16:creationId xmlns:a16="http://schemas.microsoft.com/office/drawing/2014/main" id="{3887D29F-CAF0-5447-91F2-EAD015F8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2131483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5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B76F27D-8D47-9642-97AE-2E34F83D75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70934"/>
            <a:ext cx="10121372" cy="5079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CL" b="0" dirty="0"/>
              <a:t>PRINCIPIOS BÁSICOS EN LA TEORÍA DE SISTEMAS</a:t>
            </a:r>
            <a:endParaRPr lang="es-ES" altLang="es-CL" b="0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DB4B404-E0C2-F748-ADC0-9B23783B3DD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13555" y="1059691"/>
            <a:ext cx="6073511" cy="5645909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b="1" dirty="0">
                <a:solidFill>
                  <a:schemeClr val="accent1"/>
                </a:solidFill>
              </a:rPr>
              <a:t>Simplificación: </a:t>
            </a:r>
            <a:r>
              <a:rPr lang="es-ES_tradnl" sz="2800" dirty="0"/>
              <a:t>El proceso de descomposición podría conducir a un gran número de interfaces de subsistemas por definir. El número de interconexiones si todos los subsistemas interactúan es:                                </a:t>
            </a:r>
            <a:r>
              <a:rPr lang="es-ES_tradnl" sz="2800" b="1" dirty="0">
                <a:solidFill>
                  <a:schemeClr val="accent3"/>
                </a:solidFill>
              </a:rPr>
              <a:t>n(n-1)/2</a:t>
            </a:r>
            <a:r>
              <a:rPr lang="es-ES_tradnl" sz="2800" dirty="0"/>
              <a:t>, donde </a:t>
            </a:r>
            <a:r>
              <a:rPr lang="es-ES_tradnl" sz="2400" b="1" dirty="0">
                <a:solidFill>
                  <a:schemeClr val="accent1"/>
                </a:solidFill>
              </a:rPr>
              <a:t>n = número de subsistemas</a:t>
            </a:r>
            <a:endParaRPr lang="es-ES_tradnl" sz="2800" b="1" dirty="0">
              <a:solidFill>
                <a:schemeClr val="accent1"/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Cada interconexión es una interfaz potencial para la comunicación entre los subsistemas.  Cada interfaz implica una definición de un paso de comunicación.</a:t>
            </a:r>
            <a:endParaRPr lang="es-ES" sz="2800" dirty="0"/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09A5CE86-AF05-634B-AB47-5A6CBE6D4F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6771034" y="2039023"/>
            <a:ext cx="5246078" cy="2779954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958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{2811CE59-D3D4-D042-80BD-1710E3FBDB74}tf10001060</Template>
  <TotalTime>2645</TotalTime>
  <Words>722</Words>
  <Application>Microsoft Macintosh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Ambient</vt:lpstr>
      <vt:lpstr>Arial</vt:lpstr>
      <vt:lpstr>Bradley Hand</vt:lpstr>
      <vt:lpstr>Trebuchet MS</vt:lpstr>
      <vt:lpstr>Wingdings 3</vt:lpstr>
      <vt:lpstr>Faceta</vt:lpstr>
      <vt:lpstr>TEORIA DE SISTEMAS</vt:lpstr>
      <vt:lpstr>PRINCIPIOS BÁSICOS EN LA TEORÍA DE SISTEMAS</vt:lpstr>
      <vt:lpstr>Autorregulación: SISTEMA DE ENFRIAMIENTO: REFRIGERADOR </vt:lpstr>
      <vt:lpstr>PRINCIPIOS BÁSICOS EN LA TEORÍA DE SISTEMAS</vt:lpstr>
      <vt:lpstr>PRINCIPIOS BÁSICOS EN LA TEORÍA DE SISTEMAS</vt:lpstr>
      <vt:lpstr>PRINCIPIOS BÁSICOS EN LA TEORÍA DE SISTEMAS</vt:lpstr>
      <vt:lpstr>PRINCIPIOS BÁSICOS EN LA TEORÍA DE SISTEMAS</vt:lpstr>
      <vt:lpstr>PRINCIPIOS BÁSICOS EN LA TEORÍA DE SISTEMAS</vt:lpstr>
      <vt:lpstr>PRINCIPIOS BÁSICOS EN LA TEORÍA DE SISTEMAS</vt:lpstr>
      <vt:lpstr>PRINCIPIOS BÁSICOS EN LA TEORÍA DE SISTEMAS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SISTEMAS</dc:title>
  <dc:creator>Manuel Monasterio</dc:creator>
  <cp:lastModifiedBy>Manuel Monasterio</cp:lastModifiedBy>
  <cp:revision>42</cp:revision>
  <dcterms:created xsi:type="dcterms:W3CDTF">2020-04-15T20:31:41Z</dcterms:created>
  <dcterms:modified xsi:type="dcterms:W3CDTF">2022-03-30T18:07:16Z</dcterms:modified>
</cp:coreProperties>
</file>