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notesMasterIdLst>
    <p:notesMasterId r:id="rId16"/>
  </p:notesMasterIdLst>
  <p:sldIdLst>
    <p:sldId id="256" r:id="rId2"/>
    <p:sldId id="408" r:id="rId3"/>
    <p:sldId id="517" r:id="rId4"/>
    <p:sldId id="534" r:id="rId5"/>
    <p:sldId id="531" r:id="rId6"/>
    <p:sldId id="519" r:id="rId7"/>
    <p:sldId id="520" r:id="rId8"/>
    <p:sldId id="280" r:id="rId9"/>
    <p:sldId id="537" r:id="rId10"/>
    <p:sldId id="539" r:id="rId11"/>
    <p:sldId id="281" r:id="rId12"/>
    <p:sldId id="524" r:id="rId13"/>
    <p:sldId id="521" r:id="rId14"/>
    <p:sldId id="53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08"/>
    <p:restoredTop sz="94609"/>
  </p:normalViewPr>
  <p:slideViewPr>
    <p:cSldViewPr snapToGrid="0" snapToObjects="1">
      <p:cViewPr varScale="1">
        <p:scale>
          <a:sx n="76" d="100"/>
          <a:sy n="76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32C7F-B686-B74B-A005-DACAD299B910}" type="datetimeFigureOut">
              <a:rPr lang="es-CL" smtClean="0"/>
              <a:t>24-09-23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5D642-A6C4-0348-8465-AA22B3AA71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634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5D642-A6C4-0348-8465-AA22B3AA7162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874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1847-FB57-0349-802C-88F918EA042C}" type="datetimeFigureOut">
              <a:rPr lang="es-CL" smtClean="0"/>
              <a:t>24-09-23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5305D90-9C37-6243-8241-9708B6275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986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1847-FB57-0349-802C-88F918EA042C}" type="datetimeFigureOut">
              <a:rPr lang="es-CL" smtClean="0"/>
              <a:t>24-09-23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5305D90-9C37-6243-8241-9708B6275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450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1847-FB57-0349-802C-88F918EA042C}" type="datetimeFigureOut">
              <a:rPr lang="es-CL" smtClean="0"/>
              <a:t>24-09-23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5305D90-9C37-6243-8241-9708B6275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020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1847-FB57-0349-802C-88F918EA042C}" type="datetimeFigureOut">
              <a:rPr lang="es-CL" smtClean="0"/>
              <a:t>24-09-23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5305D90-9C37-6243-8241-9708B62752E0}" type="slidenum">
              <a:rPr lang="es-CL" smtClean="0"/>
              <a:t>‹Nº›</a:t>
            </a:fld>
            <a:endParaRPr lang="es-C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0868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1847-FB57-0349-802C-88F918EA042C}" type="datetimeFigureOut">
              <a:rPr lang="es-CL" smtClean="0"/>
              <a:t>24-09-23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5305D90-9C37-6243-8241-9708B6275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7946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1847-FB57-0349-802C-88F918EA042C}" type="datetimeFigureOut">
              <a:rPr lang="es-CL" smtClean="0"/>
              <a:t>24-09-23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5D90-9C37-6243-8241-9708B6275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7352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1847-FB57-0349-802C-88F918EA042C}" type="datetimeFigureOut">
              <a:rPr lang="es-CL" smtClean="0"/>
              <a:t>24-09-23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5D90-9C37-6243-8241-9708B6275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7274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1847-FB57-0349-802C-88F918EA042C}" type="datetimeFigureOut">
              <a:rPr lang="es-CL" smtClean="0"/>
              <a:t>24-09-23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5D90-9C37-6243-8241-9708B6275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6271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E171847-FB57-0349-802C-88F918EA042C}" type="datetimeFigureOut">
              <a:rPr lang="es-CL" smtClean="0"/>
              <a:t>24-09-23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5305D90-9C37-6243-8241-9708B6275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817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1847-FB57-0349-802C-88F918EA042C}" type="datetimeFigureOut">
              <a:rPr lang="es-CL" smtClean="0"/>
              <a:t>24-09-23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5D90-9C37-6243-8241-9708B6275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582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1847-FB57-0349-802C-88F918EA042C}" type="datetimeFigureOut">
              <a:rPr lang="es-CL" smtClean="0"/>
              <a:t>24-09-23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5305D90-9C37-6243-8241-9708B6275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592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1847-FB57-0349-802C-88F918EA042C}" type="datetimeFigureOut">
              <a:rPr lang="es-CL" smtClean="0"/>
              <a:t>24-09-23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5D90-9C37-6243-8241-9708B6275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421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1847-FB57-0349-802C-88F918EA042C}" type="datetimeFigureOut">
              <a:rPr lang="es-CL" smtClean="0"/>
              <a:t>24-09-23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5D90-9C37-6243-8241-9708B6275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790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1847-FB57-0349-802C-88F918EA042C}" type="datetimeFigureOut">
              <a:rPr lang="es-CL" smtClean="0"/>
              <a:t>24-09-23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5D90-9C37-6243-8241-9708B6275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992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1847-FB57-0349-802C-88F918EA042C}" type="datetimeFigureOut">
              <a:rPr lang="es-CL" smtClean="0"/>
              <a:t>24-09-23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5D90-9C37-6243-8241-9708B6275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432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1847-FB57-0349-802C-88F918EA042C}" type="datetimeFigureOut">
              <a:rPr lang="es-CL" smtClean="0"/>
              <a:t>24-09-23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5D90-9C37-6243-8241-9708B6275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026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1847-FB57-0349-802C-88F918EA042C}" type="datetimeFigureOut">
              <a:rPr lang="es-CL" smtClean="0"/>
              <a:t>24-09-23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5D90-9C37-6243-8241-9708B6275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3357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71847-FB57-0349-802C-88F918EA042C}" type="datetimeFigureOut">
              <a:rPr lang="es-CL" smtClean="0"/>
              <a:t>24-09-23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05D90-9C37-6243-8241-9708B6275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5554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https://sistemas.com/termino/wp-content/uploads/Informacion.jp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https://definicion.mx/wp-content/uploads/2014/01/informacion-270x350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42AFD-D89D-9548-A02C-6CFB31EC6C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CL" dirty="0"/>
              <a:t>SISTEMAS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32D7AF-4D13-A043-8786-CA0CB7482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977" y="4316505"/>
            <a:ext cx="8697981" cy="1373070"/>
          </a:xfrm>
        </p:spPr>
        <p:txBody>
          <a:bodyPr>
            <a:normAutofit fontScale="92500"/>
          </a:bodyPr>
          <a:lstStyle/>
          <a:p>
            <a:r>
              <a:rPr lang="es-CL" sz="3600" dirty="0"/>
              <a:t>Introducción al SIA- concepto de información</a:t>
            </a:r>
          </a:p>
          <a:p>
            <a:r>
              <a:rPr lang="es-CL" sz="3600" dirty="0"/>
              <a:t>PARTE 1</a:t>
            </a:r>
          </a:p>
          <a:p>
            <a:endParaRPr lang="es-CL" sz="3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D8A4EE6-11C5-0E48-A38B-F660A1FBEADE}"/>
              </a:ext>
            </a:extLst>
          </p:cNvPr>
          <p:cNvSpPr txBox="1"/>
          <p:nvPr/>
        </p:nvSpPr>
        <p:spPr>
          <a:xfrm>
            <a:off x="9727274" y="3136612"/>
            <a:ext cx="2138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/>
              <a:t>SIA ICCI</a:t>
            </a:r>
          </a:p>
          <a:p>
            <a:pPr algn="ctr"/>
            <a:r>
              <a:rPr lang="es-CL" sz="1400" dirty="0"/>
              <a:t>MANUEL MONASTERIO C.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8EF204-8908-A081-F558-F9662F0692B7}"/>
              </a:ext>
            </a:extLst>
          </p:cNvPr>
          <p:cNvSpPr txBox="1"/>
          <p:nvPr/>
        </p:nvSpPr>
        <p:spPr>
          <a:xfrm>
            <a:off x="8880764" y="6026727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manuel.monasterio@uda.cl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90592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21976-B561-7C49-9446-03B69DF8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Ejercicio: Información vs Dato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6B73FAD2-A0E2-E34C-A06B-B96F71EBC42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35505" y="4723012"/>
          <a:ext cx="921789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745">
                  <a:extLst>
                    <a:ext uri="{9D8B030D-6E8A-4147-A177-3AD203B41FA5}">
                      <a16:colId xmlns:a16="http://schemas.microsoft.com/office/drawing/2014/main" val="249726814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67226004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08687871"/>
                    </a:ext>
                  </a:extLst>
                </a:gridCol>
                <a:gridCol w="845127">
                  <a:extLst>
                    <a:ext uri="{9D8B030D-6E8A-4147-A177-3AD203B41FA5}">
                      <a16:colId xmlns:a16="http://schemas.microsoft.com/office/drawing/2014/main" val="3222389738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2810763320"/>
                    </a:ext>
                  </a:extLst>
                </a:gridCol>
                <a:gridCol w="1648692">
                  <a:extLst>
                    <a:ext uri="{9D8B030D-6E8A-4147-A177-3AD203B41FA5}">
                      <a16:colId xmlns:a16="http://schemas.microsoft.com/office/drawing/2014/main" val="901346237"/>
                    </a:ext>
                  </a:extLst>
                </a:gridCol>
                <a:gridCol w="1939636">
                  <a:extLst>
                    <a:ext uri="{9D8B030D-6E8A-4147-A177-3AD203B41FA5}">
                      <a16:colId xmlns:a16="http://schemas.microsoft.com/office/drawing/2014/main" val="4255708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Modelo (H/M)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Talla</a:t>
                      </a:r>
                    </a:p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Material</a:t>
                      </a:r>
                    </a:p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33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33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679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17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>
            <a:extLst>
              <a:ext uri="{FF2B5EF4-FFF2-40B4-BE49-F238E27FC236}">
                <a16:creationId xmlns:a16="http://schemas.microsoft.com/office/drawing/2014/main" id="{6FEB414F-BD21-854E-9151-E0A9BB5747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230" y="730079"/>
            <a:ext cx="6841913" cy="1080938"/>
          </a:xfrm>
        </p:spPr>
        <p:txBody>
          <a:bodyPr>
            <a:normAutofit fontScale="90000"/>
          </a:bodyPr>
          <a:lstStyle/>
          <a:p>
            <a:pPr marL="838200" indent="-838200"/>
            <a:r>
              <a:rPr lang="es-ES_tradnl" altLang="es-CL" sz="4000" b="1" dirty="0"/>
              <a:t>Importancia de la distinción entre Información y Dato:</a:t>
            </a:r>
            <a:endParaRPr lang="es-ES" altLang="es-CL" sz="4000" b="1" dirty="0"/>
          </a:p>
        </p:txBody>
      </p:sp>
      <p:sp>
        <p:nvSpPr>
          <p:cNvPr id="475139" name="Rectangle 3">
            <a:extLst>
              <a:ext uri="{FF2B5EF4-FFF2-40B4-BE49-F238E27FC236}">
                <a16:creationId xmlns:a16="http://schemas.microsoft.com/office/drawing/2014/main" id="{74C1092A-794C-674F-9D9A-0BC1701210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230" y="2546521"/>
            <a:ext cx="11528896" cy="3932354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s-ES_tradnl" altLang="es-CL" sz="3200" dirty="0"/>
              <a:t>Permite establecer por separado las necesidades de información de los usuarios y las exigencias de diseño de la base de datos</a:t>
            </a:r>
            <a:r>
              <a:rPr lang="es-ES" altLang="es-CL" sz="3200" dirty="0"/>
              <a:t> </a:t>
            </a:r>
          </a:p>
          <a:p>
            <a:pPr algn="just">
              <a:lnSpc>
                <a:spcPct val="90000"/>
              </a:lnSpc>
            </a:pPr>
            <a:r>
              <a:rPr lang="es-ES_tradnl" altLang="es-CL" sz="3200" dirty="0"/>
              <a:t>Permite suministrar a los usuarios información, no datos</a:t>
            </a:r>
            <a:r>
              <a:rPr lang="es-ES" altLang="es-CL" sz="3200" dirty="0"/>
              <a:t> </a:t>
            </a:r>
          </a:p>
          <a:p>
            <a:pPr algn="just">
              <a:lnSpc>
                <a:spcPct val="90000"/>
              </a:lnSpc>
            </a:pPr>
            <a:r>
              <a:rPr lang="es-ES_tradnl" altLang="es-CL" sz="3200" dirty="0"/>
              <a:t>La relevancia de la definición de información en cuanto a modificación de conducta es importante en el marco de las Empresas ya que dentro de éstas, interesan los problemas y las acciones encaminadas a resolverlos</a:t>
            </a:r>
            <a:r>
              <a:rPr lang="es-ES" altLang="es-CL" sz="3200" dirty="0"/>
              <a:t>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FE30AAD-C596-0C43-8093-30749ED1D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041" y="379125"/>
            <a:ext cx="3246919" cy="216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523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3988E-1515-2E44-A445-EB06D7A8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importancia de la información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18C82E-CBBE-494C-9E4E-2ED2E6CC4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1" y="2336873"/>
            <a:ext cx="11192932" cy="408086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CL" sz="2800" dirty="0"/>
              <a:t>El valor de la Información se puede clasificar de acuerdo a:</a:t>
            </a:r>
          </a:p>
          <a:p>
            <a:pPr algn="just"/>
            <a:r>
              <a:rPr lang="es-CL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Gerencial</a:t>
            </a:r>
            <a:r>
              <a:rPr lang="es-CL" sz="2800" dirty="0"/>
              <a:t>: La información permite a la alta Gerencia tomar decisiones efectivas que contribuyen al éxito de la empresa</a:t>
            </a:r>
          </a:p>
          <a:p>
            <a:pPr algn="just"/>
            <a:r>
              <a:rPr lang="es-CL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Operacional</a:t>
            </a:r>
            <a:r>
              <a:rPr lang="es-CL" sz="2800" dirty="0"/>
              <a:t>: La información apoya en las actividades de rutina o repetitivas, en este caso operativas que realiza la Organización </a:t>
            </a:r>
            <a:r>
              <a:rPr lang="es-CL" sz="2000" dirty="0"/>
              <a:t>(ej. los manuales)</a:t>
            </a:r>
          </a:p>
          <a:p>
            <a:pPr algn="just"/>
            <a:r>
              <a:rPr lang="es-CL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Documental</a:t>
            </a:r>
            <a:r>
              <a:rPr lang="es-CL" sz="2800" dirty="0"/>
              <a:t>: La información sirve de evidencia sobre hechos ocurridos en la Empresa </a:t>
            </a:r>
            <a:r>
              <a:rPr lang="es-CL" sz="2000" dirty="0"/>
              <a:t>(Ej Factura de compra y venta</a:t>
            </a:r>
            <a:r>
              <a:rPr lang="es-CL" sz="2800" dirty="0"/>
              <a:t>)</a:t>
            </a:r>
          </a:p>
          <a:p>
            <a:pPr algn="just"/>
            <a:r>
              <a:rPr lang="es-CL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Histórico</a:t>
            </a:r>
            <a:r>
              <a:rPr lang="es-CL" sz="2800" dirty="0"/>
              <a:t>: La información es relevante ya que nos muestra hechos pasados o provee datos para proyectarse a futuro. </a:t>
            </a:r>
            <a:r>
              <a:rPr lang="es-CL" sz="1800" dirty="0"/>
              <a:t>(Ej Estadísticas de ventas del año 2000 al año 2020, ayudan a ver que tan rentable está siendo la gestión de la empresa).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207754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F575B-7B32-314B-9A98-EE637F51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3" y="753228"/>
            <a:ext cx="10124849" cy="1080938"/>
          </a:xfrm>
        </p:spPr>
        <p:txBody>
          <a:bodyPr/>
          <a:lstStyle/>
          <a:p>
            <a:r>
              <a:rPr lang="es-CL" dirty="0"/>
              <a:t>La importancia de la información en la Empresa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91206A-AD07-6A41-9976-A34FFD075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" y="2048933"/>
            <a:ext cx="8212667" cy="4622800"/>
          </a:xfrm>
        </p:spPr>
        <p:txBody>
          <a:bodyPr>
            <a:normAutofit lnSpcReduction="10000"/>
          </a:bodyPr>
          <a:lstStyle/>
          <a:p>
            <a:pPr algn="just"/>
            <a:r>
              <a:rPr lang="es-CL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 información</a:t>
            </a:r>
            <a:r>
              <a:rPr lang="es-C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es un recurso necesario e importante</a:t>
            </a:r>
            <a:r>
              <a:rPr lang="es-CL" dirty="0"/>
              <a:t> que se genera gracias al uso de los sistemas de información, a través de una gestión adecuada de cada uno de los procesos de la empresa</a:t>
            </a:r>
          </a:p>
          <a:p>
            <a:pPr algn="just"/>
            <a:r>
              <a:rPr lang="es-CL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 información es la parte vital y fundamental de toda empresa</a:t>
            </a:r>
            <a:r>
              <a:rPr lang="es-CL" dirty="0"/>
              <a:t> y es esta la que le provee un alto nivel de competitividad frente a su competencia. De esta forma, contribuyen en la administración  y gerencia de empresas, es por ello recomendable que los profesionales de administración deben de conocer y dominar el tema de sistemas de información</a:t>
            </a:r>
          </a:p>
          <a:p>
            <a:pPr algn="just"/>
            <a:r>
              <a:rPr lang="es-CL" dirty="0"/>
              <a:t>Una empresa es mucho </a:t>
            </a:r>
            <a:r>
              <a:rPr lang="es-C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más competitiva </a:t>
            </a:r>
            <a:r>
              <a:rPr lang="es-CL" dirty="0"/>
              <a:t>en el mercado global cuanto más enfoque tiene en el aprovechamiento y explotación máxima de su información.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FB6633-0D8D-6E4E-B0C8-07BBE4809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982" y="2774749"/>
            <a:ext cx="3454400" cy="229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5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1CD4B-1AEF-C44C-8353-6AB7C23A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4800" dirty="0">
                <a:latin typeface="Bradley Hand" pitchFamily="2" charset="77"/>
              </a:rPr>
              <a:t>Fin de la clase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35BC8A-55D5-6749-86DC-BD54C6393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259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 bwMode="auto">
          <a:xfrm>
            <a:off x="187384" y="2353996"/>
            <a:ext cx="8013736" cy="409797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80000"/>
              </a:lnSpc>
            </a:pPr>
            <a:r>
              <a:rPr lang="es-ES" sz="2800" dirty="0"/>
              <a:t>“</a:t>
            </a:r>
            <a:r>
              <a:rPr lang="es-ES" sz="2800" i="1" dirty="0"/>
              <a:t>Son datos procesados en forma significativa para el receptor, con valor real y perceptible para decisiones presentes o futuras</a:t>
            </a:r>
            <a:r>
              <a:rPr lang="es-ES" sz="2800" dirty="0"/>
              <a:t>”</a:t>
            </a:r>
          </a:p>
          <a:p>
            <a:pPr algn="just">
              <a:lnSpc>
                <a:spcPct val="80000"/>
              </a:lnSpc>
            </a:pPr>
            <a:r>
              <a:rPr lang="es-ES" sz="2800" dirty="0"/>
              <a:t>“</a:t>
            </a:r>
            <a:r>
              <a:rPr lang="es-ES" sz="2800" i="1" dirty="0"/>
              <a:t>Entidad tangible o intangible que permiten reducir la incertidumbre acerca de un determinado estado o evento</a:t>
            </a:r>
            <a:r>
              <a:rPr lang="es-ES" sz="2800" dirty="0"/>
              <a:t>”</a:t>
            </a:r>
          </a:p>
          <a:p>
            <a:pPr algn="just">
              <a:lnSpc>
                <a:spcPct val="80000"/>
              </a:lnSpc>
            </a:pPr>
            <a:r>
              <a:rPr lang="es-ES_tradnl" sz="2800" i="1" dirty="0"/>
              <a:t>"Un bien o producto que difiere de un bien económico típico, al no acabarse o depreciarse al ser consumido. La información no se extingue al ser compartida, por el contrario, esto la hace crecer”.</a:t>
            </a:r>
            <a:endParaRPr lang="es-CL" sz="2800" i="1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ES" b="0" dirty="0">
                <a:latin typeface="+mn-lt"/>
              </a:rPr>
              <a:t>Definiciones de Información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5808581-F019-1E48-8AF3-FC45BA101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1167" y="22062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pic>
        <p:nvPicPr>
          <p:cNvPr id="25601" name="Imagen 2">
            <a:extLst>
              <a:ext uri="{FF2B5EF4-FFF2-40B4-BE49-F238E27FC236}">
                <a16:creationId xmlns:a16="http://schemas.microsoft.com/office/drawing/2014/main" id="{7205A7E3-851F-9845-AC4C-1F1D59C0A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481" y="2891878"/>
            <a:ext cx="3573135" cy="256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11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02BB1-2E62-BB45-9952-00AC4913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Definiciones de Información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DFE495-6C18-0F4B-BA93-82F6F94DF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65" y="2315688"/>
            <a:ext cx="8799706" cy="4055048"/>
          </a:xfrm>
        </p:spPr>
        <p:txBody>
          <a:bodyPr>
            <a:normAutofit/>
          </a:bodyPr>
          <a:lstStyle/>
          <a:p>
            <a:pPr fontAlgn="base"/>
            <a:r>
              <a:rPr lang="es-CL" dirty="0"/>
              <a:t>Según la RAE: información </a:t>
            </a:r>
            <a:r>
              <a:rPr lang="es-CL" sz="1600" dirty="0"/>
              <a:t>(privilegiada)</a:t>
            </a:r>
          </a:p>
          <a:p>
            <a:pPr marL="914400" lvl="1" indent="-457200" algn="just" fontAlgn="base">
              <a:buFont typeface="+mj-lt"/>
              <a:buAutoNum type="arabicPeriod"/>
            </a:pPr>
            <a:r>
              <a:rPr lang="es-CL" sz="2400" b="1" dirty="0"/>
              <a:t>Información</a:t>
            </a:r>
            <a:r>
              <a:rPr lang="es-CL" sz="2400" dirty="0"/>
              <a:t> que, por referirse a hechos o circunstancias que otros desconocen, puede generar ventajas a quien dispone de ella</a:t>
            </a:r>
          </a:p>
          <a:p>
            <a:pPr marL="914400" lvl="1" indent="-457200" algn="just" fontAlgn="base">
              <a:buFont typeface="+mj-lt"/>
              <a:buAutoNum type="arabicPeriod"/>
            </a:pPr>
            <a:r>
              <a:rPr lang="es-CL" sz="2400" dirty="0"/>
              <a:t>En el ámbito de los mercados de valores, información a la que se ha tenido acceso reservadamente, con ocasión del desempeño de un cargo o del ejercicio de una actividad empresarial o profesional, y que, por su relevancia para la cotización de los valores, </a:t>
            </a:r>
            <a:r>
              <a:rPr lang="es-CL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es susceptible de ser utilizada en provecho propio o ajeno.</a:t>
            </a:r>
          </a:p>
          <a:p>
            <a:endParaRPr lang="es-CL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CCCA27-DFF1-1C42-9B7D-D316F9E31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7761" y="2315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pic>
        <p:nvPicPr>
          <p:cNvPr id="26625" name="Imagen 1" descr="informacion">
            <a:extLst>
              <a:ext uri="{FF2B5EF4-FFF2-40B4-BE49-F238E27FC236}">
                <a16:creationId xmlns:a16="http://schemas.microsoft.com/office/drawing/2014/main" id="{29F8AF70-6DE3-6144-A62C-5DA1696EB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135" y="2553191"/>
            <a:ext cx="2489200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19D0B-6D82-7D40-8501-8B4D0081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14" y="754445"/>
            <a:ext cx="9613861" cy="1080938"/>
          </a:xfrm>
        </p:spPr>
        <p:txBody>
          <a:bodyPr/>
          <a:lstStyle/>
          <a:p>
            <a:r>
              <a:rPr lang="es-CL" dirty="0"/>
              <a:t>La infomación como un Recurso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54B05E-8F6E-8945-B2DE-25CEDA42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00" y="2193015"/>
            <a:ext cx="10213362" cy="4664985"/>
          </a:xfrm>
        </p:spPr>
        <p:txBody>
          <a:bodyPr>
            <a:noAutofit/>
          </a:bodyPr>
          <a:lstStyle/>
          <a:p>
            <a:pPr algn="just"/>
            <a:r>
              <a:rPr lang="es-ES_tradnl" altLang="es-CL" sz="2800" dirty="0"/>
              <a:t>La información es considerada como un recurso para la organización</a:t>
            </a:r>
          </a:p>
          <a:p>
            <a:pPr algn="just"/>
            <a:r>
              <a:rPr lang="es-ES_tradnl" altLang="es-CL" sz="2800" dirty="0"/>
              <a:t>Tiene gran valor ya que influye de manera contundente en como opera una empresa o una institución y se deben tomar medidas para administrarla en el mismo sentido en que otros recursos deben controlarse</a:t>
            </a:r>
            <a:endParaRPr lang="es-ES" altLang="es-CL" sz="2800" dirty="0"/>
          </a:p>
          <a:p>
            <a:pPr algn="just"/>
            <a:r>
              <a:rPr lang="es-CL" sz="2800" dirty="0"/>
              <a:t>En el ámbito organizacional, la gestión de la información, comprende todas las actividades que se relacionan con la obtención de información sólida, viable, confiable y actualizada que determinará el proceso de toma de decisiones en una organización.</a:t>
            </a:r>
            <a:endParaRPr lang="es-ES" altLang="es-CL" sz="28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E68841A-82B4-0F49-96A8-417602239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908" y="465825"/>
            <a:ext cx="4765333" cy="165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9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29F92-0C8E-7C43-A9D6-7258BEEB9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Características Generales de la Información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38300E-C59C-274D-B668-1D26FD301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505" y="2503127"/>
            <a:ext cx="7189060" cy="3925381"/>
          </a:xfrm>
        </p:spPr>
        <p:txBody>
          <a:bodyPr>
            <a:normAutofit/>
          </a:bodyPr>
          <a:lstStyle/>
          <a:p>
            <a:r>
              <a:rPr lang="es-CL" sz="2800" dirty="0"/>
              <a:t>Es un conjunto de datos procesados y organizados</a:t>
            </a:r>
          </a:p>
          <a:p>
            <a:r>
              <a:rPr lang="es-CL" sz="2800" dirty="0"/>
              <a:t>Tiene un significado</a:t>
            </a:r>
          </a:p>
          <a:p>
            <a:r>
              <a:rPr lang="es-CL" sz="2800" dirty="0"/>
              <a:t>Transmite un mensaje</a:t>
            </a:r>
          </a:p>
          <a:p>
            <a:r>
              <a:rPr lang="es-CL" sz="2800" dirty="0"/>
              <a:t>Permite la toma de decisiones</a:t>
            </a:r>
          </a:p>
          <a:p>
            <a:r>
              <a:rPr lang="es-CL" sz="2800" dirty="0"/>
              <a:t>Favorece a la resolución de problemas</a:t>
            </a:r>
          </a:p>
          <a:p>
            <a:r>
              <a:rPr lang="es-CL" sz="2800" dirty="0"/>
              <a:t>Incrementa el conocimiento.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DEC79A3-C6A5-AB40-8347-3648D84DC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036" y="3245835"/>
            <a:ext cx="4572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8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42CCB-7450-754E-9317-EDAAAC95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Dato vs Información </a:t>
            </a:r>
            <a:r>
              <a:rPr lang="es-CL" sz="2000" dirty="0"/>
              <a:t>(1/3)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BBF1AD-A33F-2647-956C-E7F2E27B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201332"/>
            <a:ext cx="11413068" cy="4385734"/>
          </a:xfrm>
        </p:spPr>
        <p:txBody>
          <a:bodyPr>
            <a:normAutofit/>
          </a:bodyPr>
          <a:lstStyle/>
          <a:p>
            <a:pPr algn="just"/>
            <a:r>
              <a:rPr lang="es-CL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El dato</a:t>
            </a:r>
            <a:r>
              <a:rPr lang="es-CL" sz="2800" dirty="0"/>
              <a:t> se refiere a la representación simbólica de una entidad, por ejemplo letras del alfabeto, números, puntos, dibujos, etc.</a:t>
            </a:r>
          </a:p>
          <a:p>
            <a:pPr algn="just"/>
            <a:r>
              <a:rPr lang="es-CL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Estos</a:t>
            </a:r>
            <a:r>
              <a:rPr lang="es-CL" sz="2800" dirty="0"/>
              <a:t> </a:t>
            </a:r>
            <a:r>
              <a:rPr lang="es-CL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datos</a:t>
            </a:r>
            <a:r>
              <a:rPr lang="es-CL" sz="2800" dirty="0"/>
              <a:t> por sí solos no tienen valor semántico, es decir no tienen sentido, por ende no tienen la capacidad de transmitir ningún mensaje ni mucho menos afecta a quien lo recibe. Pero si se le procesa apropiadamente, este provee información importante ayudando en la toma de decisiones</a:t>
            </a:r>
          </a:p>
          <a:p>
            <a:pPr algn="just"/>
            <a:r>
              <a:rPr lang="es-CL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Los datos </a:t>
            </a:r>
            <a:r>
              <a:rPr lang="es-CL" sz="2800" dirty="0"/>
              <a:t>son importantes ya que se pueden asociar y agrupar con otros dentro de un mismo contexto para convertirse en información, la cual es útil para la toma de decisiones.</a:t>
            </a:r>
          </a:p>
          <a:p>
            <a:pPr algn="just"/>
            <a:endParaRPr lang="es-CL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85713C-DE15-0D4E-86BF-B17EA604A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432" y="334541"/>
            <a:ext cx="3819712" cy="177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3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9F583-0689-A24B-830E-A81157AD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Dato vs Información </a:t>
            </a:r>
            <a:r>
              <a:rPr lang="es-CL" sz="2000" dirty="0"/>
              <a:t>(2/3)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662DC4-F8C6-E447-8EC7-4F0E38E30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33" y="2116668"/>
            <a:ext cx="11684000" cy="4436532"/>
          </a:xfrm>
        </p:spPr>
        <p:txBody>
          <a:bodyPr>
            <a:normAutofit lnSpcReduction="10000"/>
          </a:bodyPr>
          <a:lstStyle/>
          <a:p>
            <a:pPr algn="just"/>
            <a:r>
              <a:rPr lang="es-CL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 información</a:t>
            </a:r>
            <a:r>
              <a:rPr lang="es-CL" sz="2800" dirty="0"/>
              <a:t> es parte fundamental y esencial de toda organización, ya sea pública o privada. Esta es la encargada de darle un nivel alto de competitividad frente a sus competidores, así como grandes posibilidades de desarrollo</a:t>
            </a:r>
          </a:p>
          <a:p>
            <a:pPr algn="just"/>
            <a:r>
              <a:rPr lang="es-CL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 información es un </a:t>
            </a:r>
            <a:r>
              <a:rPr lang="es-CL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recurso vital</a:t>
            </a:r>
            <a:r>
              <a:rPr lang="es-CL" sz="2800" dirty="0"/>
              <a:t>, juega un papel muy importante dentro del largo periodo de vida de una organización</a:t>
            </a:r>
          </a:p>
          <a:p>
            <a:pPr algn="just"/>
            <a:r>
              <a:rPr lang="es-CL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 información </a:t>
            </a:r>
            <a:r>
              <a:rPr lang="es-CL" sz="2800" dirty="0"/>
              <a:t>se refiere al conjunto de datos, que están organizados para transmitir un significado, con el propósito de reducir la incertidumbre e incrementar el conocimiento</a:t>
            </a:r>
          </a:p>
          <a:p>
            <a:pPr algn="just"/>
            <a:r>
              <a:rPr lang="es-CL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 información </a:t>
            </a:r>
            <a:r>
              <a:rPr lang="es-CL" sz="2800" dirty="0"/>
              <a:t>favorece a la resolución de problemas puesto que permite una adecuada toma de decisiones.</a:t>
            </a:r>
          </a:p>
        </p:txBody>
      </p:sp>
    </p:spTree>
    <p:extLst>
      <p:ext uri="{BB962C8B-B14F-4D97-AF65-F5344CB8AC3E}">
        <p14:creationId xmlns:p14="http://schemas.microsoft.com/office/powerpoint/2010/main" val="59467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>
            <a:extLst>
              <a:ext uri="{FF2B5EF4-FFF2-40B4-BE49-F238E27FC236}">
                <a16:creationId xmlns:a16="http://schemas.microsoft.com/office/drawing/2014/main" id="{D32FA3BE-348E-E744-BF8A-3B2FD088A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Dato vs Información </a:t>
            </a:r>
            <a:r>
              <a:rPr lang="es-CL" sz="2000" dirty="0"/>
              <a:t>(3/3)</a:t>
            </a:r>
            <a:endParaRPr lang="es-ES" altLang="es-CL" dirty="0"/>
          </a:p>
        </p:txBody>
      </p:sp>
      <p:sp>
        <p:nvSpPr>
          <p:cNvPr id="474115" name="Rectangle 3">
            <a:extLst>
              <a:ext uri="{FF2B5EF4-FFF2-40B4-BE49-F238E27FC236}">
                <a16:creationId xmlns:a16="http://schemas.microsoft.com/office/drawing/2014/main" id="{E1F6B67D-A25C-F742-90F1-BA821BF42C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" y="2651960"/>
            <a:ext cx="7608498" cy="2674188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s-ES_tradnl" altLang="es-CL" sz="2800" b="1" i="1" dirty="0"/>
              <a:t>Dato </a:t>
            </a:r>
            <a:r>
              <a:rPr lang="es-ES_tradnl" altLang="es-CL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:”Materia prima de la información, </a:t>
            </a:r>
            <a:r>
              <a:rPr lang="es-ES_tradnl" altLang="es-CL" sz="2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su contenido no es relevante para el comportamiento en un momento dado</a:t>
            </a:r>
            <a:r>
              <a:rPr lang="es-ES_tradnl" altLang="es-CL" sz="2800" dirty="0"/>
              <a:t>”.</a:t>
            </a:r>
          </a:p>
          <a:p>
            <a:pPr algn="just">
              <a:lnSpc>
                <a:spcPct val="90000"/>
              </a:lnSpc>
            </a:pPr>
            <a:r>
              <a:rPr lang="es-ES_tradnl" altLang="es-CL" sz="2800" b="1" i="1" dirty="0"/>
              <a:t>Información </a:t>
            </a:r>
            <a:r>
              <a:rPr lang="es-ES_tradnl" altLang="es-CL" sz="2800" dirty="0"/>
              <a:t>:"</a:t>
            </a:r>
            <a:r>
              <a:rPr lang="es-ES_tradnl" altLang="es-CL" sz="2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Consiste en estímulos que, en forma de signos, desencadenan el comportamiento</a:t>
            </a:r>
            <a:r>
              <a:rPr lang="es-ES_tradnl" altLang="es-CL" sz="2800" dirty="0"/>
              <a:t>”.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C5026A-5882-F944-B05D-B832FEF9A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703" y="2634707"/>
            <a:ext cx="4243526" cy="267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25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21976-B561-7C49-9446-03B69DF8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Ejercicio: Información vs Dato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3F11C9-0FB9-8D42-AE25-A5A142318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0654074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{24F46650-B67E-7F45-ACF4-9A7E38C92C78}tf10001057</Template>
  <TotalTime>4672</TotalTime>
  <Words>954</Words>
  <Application>Microsoft Macintosh PowerPoint</Application>
  <PresentationFormat>Panorámica</PresentationFormat>
  <Paragraphs>60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Bradley Hand</vt:lpstr>
      <vt:lpstr>Calibri</vt:lpstr>
      <vt:lpstr>Trebuchet MS</vt:lpstr>
      <vt:lpstr>Berlín</vt:lpstr>
      <vt:lpstr>SISTEMAS DE INFORMACIÓN</vt:lpstr>
      <vt:lpstr>Definiciones de Información</vt:lpstr>
      <vt:lpstr>Definiciones de Información</vt:lpstr>
      <vt:lpstr>La infomación como un Recurso</vt:lpstr>
      <vt:lpstr>Características Generales de la Información</vt:lpstr>
      <vt:lpstr>Dato vs Información (1/3)</vt:lpstr>
      <vt:lpstr>Dato vs Información (2/3)</vt:lpstr>
      <vt:lpstr>Dato vs Información (3/3)</vt:lpstr>
      <vt:lpstr>Ejercicio: Información vs Dato</vt:lpstr>
      <vt:lpstr>Ejercicio: Información vs Dato</vt:lpstr>
      <vt:lpstr>Importancia de la distinción entre Información y Dato:</vt:lpstr>
      <vt:lpstr>La importancia de la información</vt:lpstr>
      <vt:lpstr>La importancia de la información en la Empresa</vt:lpstr>
      <vt:lpstr>Fin de la clase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INFORMACIÓN</dc:title>
  <dc:creator>Manuel Monasterio</dc:creator>
  <cp:lastModifiedBy>Microsoft Office User</cp:lastModifiedBy>
  <cp:revision>69</cp:revision>
  <dcterms:created xsi:type="dcterms:W3CDTF">2019-10-06T02:05:09Z</dcterms:created>
  <dcterms:modified xsi:type="dcterms:W3CDTF">2023-09-25T12:27:29Z</dcterms:modified>
</cp:coreProperties>
</file>