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6" r:id="rId8"/>
    <p:sldId id="287" r:id="rId9"/>
    <p:sldId id="288" r:id="rId10"/>
    <p:sldId id="289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7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105202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4745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9462914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8211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90389404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4816820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24311364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3941400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CCA6-CC51-B84F-93EE-784D237D30B1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2934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80239744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0655382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94651387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F695-8DCD-434A-9399-96275105168D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5312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54443311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F38E-51FD-5F4C-A7FC-4D555AC7CF74}" type="slidenum">
              <a:rPr lang="es-ES" altLang="es-CL" smtClean="0"/>
              <a:pPr/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334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F54E5-D820-E447-A326-583F4F00D3E7}" type="slidenum">
              <a:rPr lang="es-ES" altLang="es-CL" smtClean="0"/>
              <a:pPr/>
              <a:t>‹Nº›</a:t>
            </a:fld>
            <a:endParaRPr lang="es-ES" altLang="es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3CEDD-7C3A-C245-815B-945661E5C8C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893763"/>
            <a:ext cx="527051" cy="59642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1F3294-3C32-1B47-91E2-E5C22C7222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4266" y="2091270"/>
            <a:ext cx="9097433" cy="102446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sz="6000" dirty="0">
                <a:latin typeface="Ambient" pitchFamily="34" charset="0"/>
              </a:rPr>
              <a:t>TEORIA GENERAL DE SISTEMAS</a:t>
            </a:r>
            <a:endParaRPr lang="es-ES" sz="6000" dirty="0">
              <a:latin typeface="Ambient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AFC5A5-8A7A-CF4C-A550-F826ACBFEB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267" y="3115735"/>
            <a:ext cx="7766936" cy="181933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_tradnl" altLang="es-CL" sz="2800" b="1" dirty="0"/>
              <a:t>Capítulo 1.-</a:t>
            </a:r>
            <a:r>
              <a:rPr lang="es-ES_tradnl" altLang="es-CL" sz="4000" b="1" dirty="0"/>
              <a:t> </a:t>
            </a:r>
            <a:r>
              <a:rPr lang="es-ES_tradnl" altLang="es-CL" sz="4000" b="1" dirty="0">
                <a:solidFill>
                  <a:schemeClr val="accent3"/>
                </a:solidFill>
              </a:rPr>
              <a:t>TGS</a:t>
            </a:r>
            <a:r>
              <a:rPr lang="es-ES_tradnl" altLang="es-CL" sz="4000" b="1" dirty="0"/>
              <a:t>            </a:t>
            </a:r>
            <a:endParaRPr lang="es-ES_tradnl" altLang="es-CL" sz="2800" b="1" dirty="0"/>
          </a:p>
          <a:p>
            <a:pPr algn="l" eaLnBrk="1" hangingPunct="1"/>
            <a:r>
              <a:rPr lang="es-ES_tradnl" altLang="es-CL" sz="2800" b="1" dirty="0">
                <a:solidFill>
                  <a:schemeClr val="tx1"/>
                </a:solidFill>
              </a:rPr>
              <a:t>PARTE 1  ICCI</a:t>
            </a:r>
          </a:p>
          <a:p>
            <a:pPr algn="l"/>
            <a:r>
              <a:rPr lang="es-ES" altLang="es-CL" sz="2800" b="1" dirty="0">
                <a:solidFill>
                  <a:schemeClr val="tx1"/>
                </a:solidFill>
              </a:rPr>
              <a:t>Link:</a:t>
            </a:r>
            <a:r>
              <a:rPr lang="es-CL" sz="2400" dirty="0"/>
              <a:t>https://</a:t>
            </a:r>
            <a:r>
              <a:rPr lang="es-CL" sz="2400" dirty="0" err="1"/>
              <a:t>www.moodle.uda.cl</a:t>
            </a:r>
            <a:r>
              <a:rPr lang="es-CL" sz="2400" dirty="0"/>
              <a:t>/</a:t>
            </a:r>
            <a:r>
              <a:rPr lang="es-CL" sz="2400" dirty="0" err="1"/>
              <a:t>course</a:t>
            </a:r>
            <a:r>
              <a:rPr lang="es-CL" sz="2400" dirty="0"/>
              <a:t>/</a:t>
            </a:r>
            <a:r>
              <a:rPr lang="es-CL" sz="2400" dirty="0" err="1"/>
              <a:t>view.php?id</a:t>
            </a:r>
            <a:r>
              <a:rPr lang="es-CL" sz="2400" dirty="0"/>
              <a:t>=15320</a:t>
            </a:r>
          </a:p>
          <a:p>
            <a:pPr algn="l"/>
            <a:r>
              <a:rPr lang="es-CL" sz="2800" b="1" dirty="0">
                <a:solidFill>
                  <a:schemeClr val="tx1"/>
                </a:solidFill>
              </a:rPr>
              <a:t>Pasw</a:t>
            </a:r>
            <a:r>
              <a:rPr lang="es-CL" dirty="0"/>
              <a:t>:</a:t>
            </a:r>
            <a:r>
              <a:rPr lang="es-CL" sz="2100" dirty="0"/>
              <a:t>AutoMaSIAI2023</a:t>
            </a:r>
          </a:p>
          <a:p>
            <a:pPr algn="l"/>
            <a:endParaRPr lang="es-CL" dirty="0"/>
          </a:p>
          <a:p>
            <a:pPr algn="l"/>
            <a:endParaRPr lang="es-CL" dirty="0"/>
          </a:p>
          <a:p>
            <a:pPr algn="l" eaLnBrk="1" hangingPunct="1"/>
            <a:endParaRPr lang="es-ES" altLang="es-CL" sz="2800" b="1" dirty="0">
              <a:solidFill>
                <a:schemeClr val="tx1"/>
              </a:solidFill>
            </a:endParaRPr>
          </a:p>
          <a:p>
            <a:pPr algn="l" eaLnBrk="1" hangingPunct="1"/>
            <a:endParaRPr lang="es-ES" altLang="es-CL" sz="2800" b="1" dirty="0">
              <a:solidFill>
                <a:schemeClr val="tx1"/>
              </a:solidFill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A3EEC3D-7125-D048-8502-516E1BF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175" y="5657256"/>
            <a:ext cx="266382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b="1" i="1" dirty="0">
                <a:solidFill>
                  <a:srgbClr val="000000"/>
                </a:solidFill>
              </a:rPr>
              <a:t>Manuel Monasterio C.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CL" sz="1400" b="1" i="1" dirty="0" err="1">
                <a:solidFill>
                  <a:srgbClr val="000000"/>
                </a:solidFill>
              </a:rPr>
              <a:t>manuel.monasterio@uda.cl</a:t>
            </a:r>
            <a:endParaRPr lang="es-ES" altLang="es-CL" sz="14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D48E8310-D720-C24A-9EAB-A7A9FB5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A069F98-56BC-5648-8407-EED01ED2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689"/>
            <a:ext cx="8596668" cy="4202111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3200" dirty="0"/>
              <a:t>Según su </a:t>
            </a:r>
            <a:r>
              <a:rPr lang="es-ES" sz="3200" i="1" dirty="0">
                <a:solidFill>
                  <a:schemeClr val="accent3"/>
                </a:solidFill>
              </a:rPr>
              <a:t>Origen</a:t>
            </a:r>
            <a:r>
              <a:rPr lang="es-ES" sz="3200" dirty="0"/>
              <a:t> se pueden clasificar en: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Naturales: </a:t>
            </a:r>
            <a:r>
              <a:rPr lang="es-ES" sz="2800" dirty="0"/>
              <a:t>En su formación no existe incidencia del hombre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Artificiales </a:t>
            </a:r>
            <a:r>
              <a:rPr lang="es-ES" sz="2400" b="1" dirty="0">
                <a:solidFill>
                  <a:schemeClr val="accent1"/>
                </a:solidFill>
                <a:ea typeface="+mn-ea"/>
                <a:cs typeface="+mn-cs"/>
              </a:rPr>
              <a:t>(elaborados): </a:t>
            </a:r>
            <a:r>
              <a:rPr lang="es-ES" sz="2800" dirty="0"/>
              <a:t>En su construcción existe la intervención humana</a:t>
            </a:r>
          </a:p>
          <a:p>
            <a:pPr algn="just">
              <a:defRPr/>
            </a:pPr>
            <a:r>
              <a:rPr lang="es-ES" sz="2400" dirty="0"/>
              <a:t>Su existencia está sujeta a la dependencia o no en su estructuración, por parte de otros sistemas.</a:t>
            </a:r>
          </a:p>
        </p:txBody>
      </p:sp>
    </p:spTree>
    <p:extLst>
      <p:ext uri="{BB962C8B-B14F-4D97-AF65-F5344CB8AC3E}">
        <p14:creationId xmlns:p14="http://schemas.microsoft.com/office/powerpoint/2010/main" val="930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FDF0D-3053-6A4B-955D-C57562A7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600" y="3326607"/>
            <a:ext cx="7772400" cy="648493"/>
          </a:xfrm>
        </p:spPr>
        <p:txBody>
          <a:bodyPr>
            <a:normAutofit/>
          </a:bodyPr>
          <a:lstStyle/>
          <a:p>
            <a:pPr algn="ctr"/>
            <a:r>
              <a:rPr lang="es-CL" sz="3600" b="1" i="1" dirty="0">
                <a:solidFill>
                  <a:schemeClr val="accent3"/>
                </a:solidFill>
                <a:latin typeface="Bradley Hand" pitchFamily="2" charset="77"/>
              </a:rPr>
              <a:t>FIN  DE ESTA PARTE….</a:t>
            </a:r>
          </a:p>
        </p:txBody>
      </p:sp>
    </p:spTree>
    <p:extLst>
      <p:ext uri="{BB962C8B-B14F-4D97-AF65-F5344CB8AC3E}">
        <p14:creationId xmlns:p14="http://schemas.microsoft.com/office/powerpoint/2010/main" val="26812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FA11FA7-7143-4544-9FBF-4D408F07150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/>
              <a:t>Introducción</a:t>
            </a:r>
            <a:endParaRPr lang="es-ES" altLang="es-C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3DD7142-F6AA-E347-9A82-1FF6EF1F4D2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77334" y="1540538"/>
            <a:ext cx="8596668" cy="470786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b="1" dirty="0">
                <a:solidFill>
                  <a:schemeClr val="accent3"/>
                </a:solidFill>
              </a:rPr>
              <a:t>La información </a:t>
            </a:r>
            <a:r>
              <a:rPr lang="es-ES_tradnl" sz="2800" dirty="0"/>
              <a:t>es un ingrediente vital para las operaciones y administración de cualquier empresa</a:t>
            </a:r>
            <a:r>
              <a:rPr lang="es-ES" sz="2800" dirty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dirty="0"/>
              <a:t>Un </a:t>
            </a:r>
            <a:r>
              <a:rPr lang="es-ES_tradnl" sz="2800" b="1" dirty="0">
                <a:solidFill>
                  <a:schemeClr val="accent3"/>
                </a:solidFill>
              </a:rPr>
              <a:t>Sistema de Información basado en el computador </a:t>
            </a:r>
            <a:r>
              <a:rPr lang="es-ES_tradnl" sz="2800" dirty="0"/>
              <a:t>se diseña tanto para reducir los costos como para incrementar las capacidades de procesamiento de información organizacional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_tradnl" sz="2800" dirty="0">
                <a:solidFill>
                  <a:schemeClr val="accent3"/>
                </a:solidFill>
              </a:rPr>
              <a:t>TGS</a:t>
            </a:r>
            <a:r>
              <a:rPr lang="es-ES_tradnl" sz="2800" dirty="0"/>
              <a:t> (Teoría General de Sistemas) No busca solucionar problemas de forma práctica, pero si producir teoría y  formulaciones conceptuales. Es una teoría matemática convencional – un metalenguaje – un modo repensar – una jerarquía de teorías de sistemas con generalidad.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52011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6F07F4-51F6-0942-AC41-8699FA6140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/>
              <a:t>¿Qué son los Sistemas?</a:t>
            </a:r>
            <a:endParaRPr lang="es-ES" altLang="es-CL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05E43B-A24A-4A4B-A33E-A6636173562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52507" y="1412513"/>
            <a:ext cx="6440624" cy="534098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Son aquellos objetos compuestos de partes que interactúan entre sí. Partes que se interrelacionan, formando una totalidad</a:t>
            </a:r>
            <a:r>
              <a:rPr lang="es-ES" sz="2800" dirty="0"/>
              <a:t>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“</a:t>
            </a:r>
            <a:r>
              <a:rPr lang="es-ES_tradnl" sz="2800" i="1" dirty="0"/>
              <a:t>Conjunto de partes en integración coordinadas y que interactúan para alcanzar un conjunto de objetivos</a:t>
            </a:r>
            <a:r>
              <a:rPr lang="es-ES_tradnl" sz="2800" dirty="0"/>
              <a:t>”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Un </a:t>
            </a:r>
            <a:r>
              <a:rPr lang="es-ES_tradnl" sz="2800" b="1" i="1" dirty="0">
                <a:solidFill>
                  <a:schemeClr val="accent3"/>
                </a:solidFill>
              </a:rPr>
              <a:t>Conglomerado o Agregado </a:t>
            </a:r>
            <a:r>
              <a:rPr lang="es-ES_tradnl" sz="2800" dirty="0"/>
              <a:t>es un objeto compuesto por partes que no interactúan entre sí.  Simplemente son partes sumadas, pero que también forman un todo.</a:t>
            </a:r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34290F-B3A0-BD4C-8E61-A8BCFE61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95" y="1593669"/>
            <a:ext cx="4819332" cy="49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D09E78-DD88-4942-A16F-B8E952974B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CL"/>
              <a:t>¿Qué son los Sistemas?</a:t>
            </a:r>
            <a:endParaRPr lang="es-ES" altLang="es-CL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0B7E753-E28E-7942-8D28-B00CA7987C3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77334" y="1435100"/>
            <a:ext cx="8596668" cy="4953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Se concluye que un </a:t>
            </a:r>
            <a:r>
              <a:rPr lang="es-ES_tradnl" sz="2800" dirty="0">
                <a:solidFill>
                  <a:schemeClr val="accent3"/>
                </a:solidFill>
              </a:rPr>
              <a:t>conglomerado</a:t>
            </a:r>
            <a:r>
              <a:rPr lang="es-ES_tradnl" sz="2800" i="1" dirty="0"/>
              <a:t> </a:t>
            </a:r>
            <a:r>
              <a:rPr lang="es-ES_tradnl" sz="2800" dirty="0"/>
              <a:t>puede ser una suma de </a:t>
            </a:r>
            <a:r>
              <a:rPr lang="es-ES_tradnl" sz="2800" i="1" dirty="0"/>
              <a:t>sistemas.  </a:t>
            </a:r>
            <a:r>
              <a:rPr lang="es-ES_tradnl" sz="2800" dirty="0"/>
              <a:t>Es decir, está constituido por partes que son sistemas.  </a:t>
            </a:r>
            <a:r>
              <a:rPr lang="es-ES_tradnl" sz="2800" i="1" dirty="0"/>
              <a:t>Siempre que éstos</a:t>
            </a:r>
            <a:r>
              <a:rPr lang="es-ES_tradnl" sz="2800" dirty="0"/>
              <a:t> </a:t>
            </a:r>
            <a:r>
              <a:rPr lang="es-ES_tradnl" sz="2800" i="1" dirty="0"/>
              <a:t>no interactúen entre si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" sz="2800" dirty="0"/>
              <a:t>Un </a:t>
            </a:r>
            <a:r>
              <a:rPr lang="es-ES_tradnl" sz="2800" dirty="0">
                <a:solidFill>
                  <a:schemeClr val="accent3"/>
                </a:solidFill>
              </a:rPr>
              <a:t>conglomerado</a:t>
            </a:r>
            <a:r>
              <a:rPr lang="es-ES_tradnl" sz="2800" i="1" dirty="0"/>
              <a:t> puede convertirse, </a:t>
            </a:r>
            <a:r>
              <a:rPr lang="es-ES_tradnl" sz="2800" dirty="0"/>
              <a:t>de acuerdo a circunstancias, en un sistema</a:t>
            </a:r>
            <a:endParaRPr lang="es-ES_tradnl" sz="2800" i="1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Un</a:t>
            </a:r>
            <a:r>
              <a:rPr lang="es-ES_tradnl" sz="2800" i="1" dirty="0"/>
              <a:t> </a:t>
            </a:r>
            <a:r>
              <a:rPr lang="es-ES_tradnl" sz="2800" dirty="0">
                <a:solidFill>
                  <a:schemeClr val="accent3"/>
                </a:solidFill>
              </a:rPr>
              <a:t>conglomerado</a:t>
            </a:r>
            <a:r>
              <a:rPr lang="es-ES_tradnl" sz="2800" i="1" dirty="0"/>
              <a:t> es un sistema al que se la han inhibido ciertas interacciones en forma artificial</a:t>
            </a:r>
            <a:endParaRPr lang="es-ES_tradnl" sz="28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_tradnl" sz="2800" dirty="0"/>
              <a:t>Cuando estas limitaciones desaparecen, entonces vuelve a transformarse en su estado inicial, es decir, en un sistema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841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E90BB7-97AC-A443-A552-472C42514A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285751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r>
              <a:rPr lang="es-ES" dirty="0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28EEFF5-B6AB-9C41-9290-785659BB619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53143" y="1428750"/>
            <a:ext cx="6126480" cy="489585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s-ES_tradnl" sz="2400" b="1" dirty="0">
                <a:solidFill>
                  <a:schemeClr val="accent3"/>
                </a:solidFill>
              </a:rPr>
              <a:t>Sinergia</a:t>
            </a:r>
            <a:r>
              <a:rPr lang="es-ES_tradnl" sz="2400" dirty="0">
                <a:solidFill>
                  <a:schemeClr val="accent3"/>
                </a:solidFill>
              </a:rPr>
              <a:t>:</a:t>
            </a:r>
            <a:r>
              <a:rPr lang="es-ES_tradnl" sz="24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s-ES_tradnl" sz="2400" dirty="0"/>
              <a:t>Es aquella característica que determina que el sistema (o la totalidad) sea diferente a la suma de las partes</a:t>
            </a:r>
          </a:p>
          <a:p>
            <a:pPr algn="just" eaLnBrk="1" hangingPunct="1">
              <a:defRPr/>
            </a:pPr>
            <a:r>
              <a:rPr lang="es-ES_tradnl" sz="2400" dirty="0"/>
              <a:t>Significa que la conducta de un sistema total es impredecible por la conducta de sus partes, tomadas éstas en forma separada</a:t>
            </a:r>
            <a:r>
              <a:rPr lang="es-ES" sz="2400" dirty="0"/>
              <a:t> </a:t>
            </a:r>
          </a:p>
          <a:p>
            <a:pPr algn="just" eaLnBrk="1" hangingPunct="1">
              <a:defRPr/>
            </a:pPr>
            <a:r>
              <a:rPr lang="es-ES_tradnl" sz="2400" dirty="0"/>
              <a:t>Los </a:t>
            </a:r>
            <a:r>
              <a:rPr lang="es-ES_tradnl" sz="2400" b="1" dirty="0">
                <a:solidFill>
                  <a:schemeClr val="accent3"/>
                </a:solidFill>
              </a:rPr>
              <a:t>Conglomerados</a:t>
            </a:r>
            <a:r>
              <a:rPr lang="es-ES_tradnl" sz="2400" dirty="0"/>
              <a:t> son aquellos objetos que no poseen características sinérgicas</a:t>
            </a:r>
            <a:r>
              <a:rPr lang="es-ES" sz="24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16D28F-D65C-804B-B370-790E620B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83" y="1428750"/>
            <a:ext cx="4983843" cy="42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CC306EE-2FB6-4245-9F0A-40E8B97347B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428626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0" dirty="0"/>
              <a:t>PRINCIPIOS BÁSICOS EN LA TEORÍA DE SISTEMAS</a:t>
            </a:r>
            <a:endParaRPr lang="es-ES" b="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0E058D9-8C52-D745-8957-AF55C237F78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817034" y="1409700"/>
            <a:ext cx="8596668" cy="4682462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s-ES_tradnl" altLang="es-CL" sz="3200" dirty="0"/>
              <a:t>Este concepto de </a:t>
            </a:r>
            <a:r>
              <a:rPr lang="es-ES_tradnl" altLang="es-CL" sz="3200" i="1" dirty="0">
                <a:solidFill>
                  <a:schemeClr val="accent3"/>
                </a:solidFill>
              </a:rPr>
              <a:t>Sinergia</a:t>
            </a:r>
            <a:r>
              <a:rPr lang="es-ES_tradnl" altLang="es-CL" sz="3200" dirty="0"/>
              <a:t> es una de las herramientas poderosas con que cuenta el enfoque sistemático</a:t>
            </a:r>
            <a:r>
              <a:rPr lang="es-ES" altLang="es-CL" sz="3200" dirty="0"/>
              <a:t> </a:t>
            </a:r>
          </a:p>
          <a:p>
            <a:pPr algn="just"/>
            <a:r>
              <a:rPr lang="es-ES_tradnl" altLang="es-CL" sz="3200" dirty="0"/>
              <a:t>Ella nos conduce a buscar la </a:t>
            </a:r>
            <a:r>
              <a:rPr lang="es-ES_tradnl" altLang="es-CL" sz="3200" i="1" dirty="0"/>
              <a:t>totalidad </a:t>
            </a:r>
            <a:r>
              <a:rPr lang="es-ES_tradnl" altLang="es-CL" sz="3200" dirty="0"/>
              <a:t>y encontrar la solución o la respuesta a fenómenos aparentemente inconexos o inexplicables</a:t>
            </a:r>
            <a:r>
              <a:rPr lang="es-ES" altLang="es-CL" sz="3200" dirty="0"/>
              <a:t> </a:t>
            </a:r>
            <a:r>
              <a:rPr lang="es-ES" altLang="es-CL" sz="2000" dirty="0"/>
              <a:t>(descubrimientos, ejemplo </a:t>
            </a:r>
            <a:r>
              <a:rPr lang="es-CL" dirty="0"/>
              <a:t>TOI-2180 b, similar a Júpiter, 2020 </a:t>
            </a:r>
            <a:r>
              <a:rPr lang="es-CL" sz="1200" dirty="0"/>
              <a:t>[Fte:NASA]</a:t>
            </a:r>
            <a:r>
              <a:rPr lang="es-ES" altLang="es-CL" sz="2000" dirty="0"/>
              <a:t>)</a:t>
            </a:r>
            <a:r>
              <a:rPr lang="es-ES" altLang="es-CL" sz="2400" dirty="0"/>
              <a:t>.</a:t>
            </a:r>
            <a:r>
              <a:rPr lang="es-CL" dirty="0"/>
              <a:t> </a:t>
            </a:r>
            <a:r>
              <a:rPr lang="es-CL" sz="1600" i="1" dirty="0"/>
              <a:t>“Descubrir y publicar TOI-2180 b fue el resultado de un gran esfuerzo grupal que demostró que los astrónomos profesionales y los científicos aficionados experimentados pueden trabajar juntos con éxito”, dijo Jacobs. “Es la sinergia en su máxima expresión”.</a:t>
            </a:r>
            <a:endParaRPr lang="es-ES" altLang="es-CL" sz="3200" i="1" dirty="0"/>
          </a:p>
        </p:txBody>
      </p:sp>
    </p:spTree>
    <p:extLst>
      <p:ext uri="{BB962C8B-B14F-4D97-AF65-F5344CB8AC3E}">
        <p14:creationId xmlns:p14="http://schemas.microsoft.com/office/powerpoint/2010/main" val="2748139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1D57A7EA-3BF4-FC4B-9DED-29CA61C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4313"/>
            <a:ext cx="8839200" cy="487362"/>
          </a:xfrm>
        </p:spPr>
        <p:txBody>
          <a:bodyPr>
            <a:normAutofit fontScale="90000"/>
          </a:bodyPr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3E5B585B-A510-6144-A0B3-BF34DB6B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282701"/>
            <a:ext cx="8596668" cy="3556000"/>
          </a:xfrm>
        </p:spPr>
        <p:txBody>
          <a:bodyPr>
            <a:normAutofit/>
          </a:bodyPr>
          <a:lstStyle/>
          <a:p>
            <a:r>
              <a:rPr lang="es-ES" altLang="es-CL" sz="3200" dirty="0"/>
              <a:t>Los Sistemas se clasifican: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</a:t>
            </a:r>
            <a:r>
              <a:rPr lang="es-ES" altLang="es-CL" sz="2800" dirty="0" err="1"/>
              <a:t>Entividad</a:t>
            </a:r>
            <a:r>
              <a:rPr lang="es-ES" altLang="es-CL" sz="2800" dirty="0"/>
              <a:t> 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Naturaleza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Origen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Medio Ambiente </a:t>
            </a:r>
            <a:r>
              <a:rPr lang="es-ES" altLang="es-CL" sz="1800" dirty="0"/>
              <a:t>(Abiertos, Cerrados)</a:t>
            </a:r>
            <a:endParaRPr lang="es-ES" altLang="es-CL" sz="3600" dirty="0"/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es-ES" altLang="es-CL" sz="2800" dirty="0"/>
              <a:t>Según su </a:t>
            </a:r>
            <a:r>
              <a:rPr lang="es-ES" altLang="es-CL" sz="2800" dirty="0" err="1"/>
              <a:t>Predictibidad</a:t>
            </a:r>
            <a:r>
              <a:rPr lang="es-ES" altLang="es-CL" sz="2800" dirty="0"/>
              <a:t> </a:t>
            </a:r>
            <a:r>
              <a:rPr lang="es-ES" altLang="es-CL" sz="2000" dirty="0"/>
              <a:t>(Probabilidad).</a:t>
            </a:r>
            <a:endParaRPr lang="es-ES" altLang="es-CL" sz="3600" dirty="0"/>
          </a:p>
        </p:txBody>
      </p:sp>
    </p:spTree>
    <p:extLst>
      <p:ext uri="{BB962C8B-B14F-4D97-AF65-F5344CB8AC3E}">
        <p14:creationId xmlns:p14="http://schemas.microsoft.com/office/powerpoint/2010/main" val="10696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C815CC3F-0586-1849-96CB-5A682E7D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AADE0B2-E147-4449-B6EF-3A739D37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189"/>
            <a:ext cx="8596668" cy="388077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3200" dirty="0"/>
              <a:t>Según su </a:t>
            </a:r>
            <a:r>
              <a:rPr lang="es-ES" sz="3200" i="1" dirty="0" err="1">
                <a:solidFill>
                  <a:schemeClr val="accent3"/>
                </a:solidFill>
              </a:rPr>
              <a:t>Entividad</a:t>
            </a:r>
            <a:r>
              <a:rPr lang="es-ES" sz="3200" dirty="0"/>
              <a:t>: se pueden agrupar en: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Reales: </a:t>
            </a:r>
            <a:r>
              <a:rPr lang="es-ES" sz="2800" dirty="0"/>
              <a:t>Presumen una existencia independiente del observador 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Ideales: </a:t>
            </a:r>
            <a:r>
              <a:rPr lang="es-ES" sz="2800" dirty="0"/>
              <a:t>Son construcciones simbólicas (lógica, Matemática)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Modelos: </a:t>
            </a:r>
            <a:r>
              <a:rPr lang="es-ES" sz="2800" dirty="0"/>
              <a:t>Abstracciones de la realidad en donde se combina lo conceptual con las características de los objetos.</a:t>
            </a:r>
          </a:p>
        </p:txBody>
      </p:sp>
    </p:spTree>
    <p:extLst>
      <p:ext uri="{BB962C8B-B14F-4D97-AF65-F5344CB8AC3E}">
        <p14:creationId xmlns:p14="http://schemas.microsoft.com/office/powerpoint/2010/main" val="243659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>
            <a:extLst>
              <a:ext uri="{FF2B5EF4-FFF2-40B4-BE49-F238E27FC236}">
                <a16:creationId xmlns:a16="http://schemas.microsoft.com/office/drawing/2014/main" id="{B32A972D-EB9D-6240-913D-9AB8F264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/>
              <a:t>Clasificación de los Sistemas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CC0520E-E97C-E444-8B6A-C7E3C592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ES" sz="3200" dirty="0"/>
              <a:t>Según su </a:t>
            </a:r>
            <a:r>
              <a:rPr lang="es-ES" sz="3200" i="1" dirty="0">
                <a:solidFill>
                  <a:schemeClr val="accent3"/>
                </a:solidFill>
              </a:rPr>
              <a:t>Naturaleza</a:t>
            </a:r>
            <a:r>
              <a:rPr lang="es-ES" sz="3200" dirty="0"/>
              <a:t> se pueden clasificar en: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Concretos: </a:t>
            </a:r>
            <a:r>
              <a:rPr lang="es-ES" sz="2800" dirty="0"/>
              <a:t>Al menos uno de sus componentes es tangible </a:t>
            </a:r>
            <a:r>
              <a:rPr lang="es-ES" dirty="0"/>
              <a:t>(equipos, máquinas, objetos) </a:t>
            </a:r>
          </a:p>
          <a:p>
            <a:pPr lvl="1" algn="just">
              <a:defRPr/>
            </a:pPr>
            <a:r>
              <a:rPr lang="es-ES" sz="2800" b="1" dirty="0">
                <a:solidFill>
                  <a:schemeClr val="accent1"/>
                </a:solidFill>
              </a:rPr>
              <a:t>Abstractos: </a:t>
            </a:r>
            <a:r>
              <a:rPr lang="es-ES" sz="2800" dirty="0"/>
              <a:t>Sus elementos pueden ser un concepto, planes, hipótesis e ideas que muchas veces existen en el pensamiento de las personas </a:t>
            </a:r>
            <a:r>
              <a:rPr lang="es-ES" sz="1800" dirty="0"/>
              <a:t>(software).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972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{2811CE59-D3D4-D042-80BD-1710E3FBDB74}tf10001060</Template>
  <TotalTime>2045</TotalTime>
  <Words>650</Words>
  <Application>Microsoft Macintosh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Ambient</vt:lpstr>
      <vt:lpstr>Arial</vt:lpstr>
      <vt:lpstr>Bradley Hand</vt:lpstr>
      <vt:lpstr>Trebuchet MS</vt:lpstr>
      <vt:lpstr>Wingdings 3</vt:lpstr>
      <vt:lpstr>Faceta</vt:lpstr>
      <vt:lpstr>TEORIA GENERAL DE SISTEMAS</vt:lpstr>
      <vt:lpstr>Introducción</vt:lpstr>
      <vt:lpstr>¿Qué son los Sistemas?</vt:lpstr>
      <vt:lpstr>¿Qué son los Sistemas?</vt:lpstr>
      <vt:lpstr>PRINCIPIOS BÁSICOS EN LA TEORÍA DE SISTEMAS </vt:lpstr>
      <vt:lpstr>PRINCIPIOS BÁSICOS EN LA TEORÍA DE SISTEMAS</vt:lpstr>
      <vt:lpstr>Clasificación de los Sistemas</vt:lpstr>
      <vt:lpstr>Clasificación de los Sistemas</vt:lpstr>
      <vt:lpstr>Clasificación de los Sistemas</vt:lpstr>
      <vt:lpstr>Clasificación de los Sistemas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SISTEMAS</dc:title>
  <dc:creator>Manuel Monasterio</dc:creator>
  <cp:lastModifiedBy>Microsoft Office User</cp:lastModifiedBy>
  <cp:revision>14</cp:revision>
  <dcterms:created xsi:type="dcterms:W3CDTF">2020-04-15T20:29:55Z</dcterms:created>
  <dcterms:modified xsi:type="dcterms:W3CDTF">2023-03-27T00:42:40Z</dcterms:modified>
</cp:coreProperties>
</file>