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10"/>
  </p:notesMasterIdLst>
  <p:sldIdLst>
    <p:sldId id="256" r:id="rId2"/>
    <p:sldId id="377" r:id="rId3"/>
    <p:sldId id="562" r:id="rId4"/>
    <p:sldId id="579" r:id="rId5"/>
    <p:sldId id="564" r:id="rId6"/>
    <p:sldId id="563" r:id="rId7"/>
    <p:sldId id="580" r:id="rId8"/>
    <p:sldId id="5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1B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035"/>
    <p:restoredTop sz="95321"/>
  </p:normalViewPr>
  <p:slideViewPr>
    <p:cSldViewPr snapToGrid="0" snapToObjects="1">
      <p:cViewPr varScale="1">
        <p:scale>
          <a:sx n="100" d="100"/>
          <a:sy n="100" d="100"/>
        </p:scale>
        <p:origin x="17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90890-BD54-5745-B825-2E3580427007}" type="datetimeFigureOut">
              <a:rPr lang="es-CL" smtClean="0"/>
              <a:t>05-06-23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08278-998E-F748-9DC4-4F6A5E166156}" type="slidenum">
              <a:rPr lang="es-CL" smtClean="0"/>
              <a:t>‹Nº›</a:t>
            </a:fld>
            <a:endParaRPr lang="es-CL"/>
          </a:p>
        </p:txBody>
      </p:sp>
    </p:spTree>
    <p:extLst>
      <p:ext uri="{BB962C8B-B14F-4D97-AF65-F5344CB8AC3E}">
        <p14:creationId xmlns:p14="http://schemas.microsoft.com/office/powerpoint/2010/main" val="246146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6FCDBE3-7A4C-8441-8257-3F4F38CAE116}" type="datetimeFigureOut">
              <a:rPr lang="es-CL" smtClean="0"/>
              <a:t>05-06-23</a:t>
            </a:fld>
            <a:endParaRPr lang="es-CL"/>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s-CL"/>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47EB0BB-DB15-C342-BDF6-E95249238552}" type="slidenum">
              <a:rPr lang="es-CL" smtClean="0"/>
              <a:t>‹Nº›</a:t>
            </a:fld>
            <a:endParaRPr lang="es-CL"/>
          </a:p>
        </p:txBody>
      </p:sp>
    </p:spTree>
    <p:extLst>
      <p:ext uri="{BB962C8B-B14F-4D97-AF65-F5344CB8AC3E}">
        <p14:creationId xmlns:p14="http://schemas.microsoft.com/office/powerpoint/2010/main" val="2783508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FCDBE3-7A4C-8441-8257-3F4F38CAE116}" type="datetimeFigureOut">
              <a:rPr lang="es-CL" smtClean="0"/>
              <a:t>05-06-23</a:t>
            </a:fld>
            <a:endParaRPr lang="es-CL"/>
          </a:p>
        </p:txBody>
      </p:sp>
      <p:sp>
        <p:nvSpPr>
          <p:cNvPr id="6" name="Footer Placeholder 5"/>
          <p:cNvSpPr>
            <a:spLocks noGrp="1"/>
          </p:cNvSpPr>
          <p:nvPr>
            <p:ph type="ftr" sz="quarter" idx="11"/>
          </p:nvPr>
        </p:nvSpPr>
        <p:spPr/>
        <p:txBody>
          <a:bodyPr/>
          <a:lstStyle/>
          <a:p>
            <a:endParaRPr lang="es-C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189322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6FCDBE3-7A4C-8441-8257-3F4F38CAE116}" type="datetimeFigureOut">
              <a:rPr lang="es-CL" smtClean="0"/>
              <a:t>05-06-23</a:t>
            </a:fld>
            <a:endParaRPr lang="es-CL"/>
          </a:p>
        </p:txBody>
      </p:sp>
      <p:sp>
        <p:nvSpPr>
          <p:cNvPr id="5" name="Footer Placeholder 4"/>
          <p:cNvSpPr>
            <a:spLocks noGrp="1"/>
          </p:cNvSpPr>
          <p:nvPr>
            <p:ph type="ftr" sz="quarter" idx="11"/>
          </p:nvPr>
        </p:nvSpPr>
        <p:spPr/>
        <p:txBody>
          <a:bodyPr/>
          <a:lstStyle/>
          <a:p>
            <a:endParaRPr lang="es-C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36106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6FCDBE3-7A4C-8441-8257-3F4F38CAE116}" type="datetimeFigureOut">
              <a:rPr lang="es-CL" smtClean="0"/>
              <a:t>05-06-23</a:t>
            </a:fld>
            <a:endParaRPr lang="es-CL"/>
          </a:p>
        </p:txBody>
      </p:sp>
      <p:sp>
        <p:nvSpPr>
          <p:cNvPr id="5" name="Footer Placeholder 4"/>
          <p:cNvSpPr>
            <a:spLocks noGrp="1"/>
          </p:cNvSpPr>
          <p:nvPr>
            <p:ph type="ftr" sz="quarter" idx="11"/>
          </p:nvPr>
        </p:nvSpPr>
        <p:spPr/>
        <p:txBody>
          <a:bodyPr/>
          <a:lstStyle/>
          <a:p>
            <a:endParaRPr lang="es-CL"/>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3462895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6FCDBE3-7A4C-8441-8257-3F4F38CAE116}" type="datetimeFigureOut">
              <a:rPr lang="es-CL" smtClean="0"/>
              <a:t>05-06-23</a:t>
            </a:fld>
            <a:endParaRPr lang="es-CL"/>
          </a:p>
        </p:txBody>
      </p:sp>
      <p:sp>
        <p:nvSpPr>
          <p:cNvPr id="5" name="Footer Placeholder 4"/>
          <p:cNvSpPr>
            <a:spLocks noGrp="1"/>
          </p:cNvSpPr>
          <p:nvPr>
            <p:ph type="ftr" sz="quarter" idx="11"/>
          </p:nvPr>
        </p:nvSpPr>
        <p:spPr/>
        <p:txBody>
          <a:bodyPr/>
          <a:lstStyle/>
          <a:p>
            <a:endParaRPr lang="es-CL"/>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369552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FCDBE3-7A4C-8441-8257-3F4F38CAE116}" type="datetimeFigureOut">
              <a:rPr lang="es-CL" smtClean="0"/>
              <a:t>05-06-23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16174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FCDBE3-7A4C-8441-8257-3F4F38CAE116}" type="datetimeFigureOut">
              <a:rPr lang="es-CL" smtClean="0"/>
              <a:t>05-06-23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1129034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FCDBE3-7A4C-8441-8257-3F4F38CAE116}" type="datetimeFigureOut">
              <a:rPr lang="es-CL" smtClean="0"/>
              <a:t>05-06-23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2739833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FCDBE3-7A4C-8441-8257-3F4F38CAE116}" type="datetimeFigureOut">
              <a:rPr lang="es-CL" smtClean="0"/>
              <a:t>05-06-23</a:t>
            </a:fld>
            <a:endParaRPr lang="es-CL"/>
          </a:p>
        </p:txBody>
      </p:sp>
      <p:sp>
        <p:nvSpPr>
          <p:cNvPr id="5" name="Footer Placeholder 4"/>
          <p:cNvSpPr>
            <a:spLocks noGrp="1"/>
          </p:cNvSpPr>
          <p:nvPr>
            <p:ph type="ftr" sz="quarter" idx="11"/>
          </p:nvPr>
        </p:nvSpPr>
        <p:spPr/>
        <p:txBody>
          <a:bodyPr/>
          <a:lstStyle/>
          <a:p>
            <a:endParaRPr lang="es-C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3567313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FCDBE3-7A4C-8441-8257-3F4F38CAE116}" type="datetimeFigureOut">
              <a:rPr lang="es-CL" smtClean="0"/>
              <a:t>05-06-23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4275028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6FCDBE3-7A4C-8441-8257-3F4F38CAE116}" type="datetimeFigureOut">
              <a:rPr lang="es-CL" smtClean="0"/>
              <a:t>05-06-23</a:t>
            </a:fld>
            <a:endParaRPr lang="es-CL"/>
          </a:p>
        </p:txBody>
      </p:sp>
      <p:sp>
        <p:nvSpPr>
          <p:cNvPr id="5" name="Footer Placeholder 4"/>
          <p:cNvSpPr>
            <a:spLocks noGrp="1"/>
          </p:cNvSpPr>
          <p:nvPr>
            <p:ph type="ftr" sz="quarter" idx="11"/>
          </p:nvPr>
        </p:nvSpPr>
        <p:spPr/>
        <p:txBody>
          <a:bodyPr/>
          <a:lstStyle/>
          <a:p>
            <a:endParaRPr lang="es-CL"/>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2331880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6FCDBE3-7A4C-8441-8257-3F4F38CAE116}" type="datetimeFigureOut">
              <a:rPr lang="es-CL" smtClean="0"/>
              <a:t>05-06-23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3424138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6FCDBE3-7A4C-8441-8257-3F4F38CAE116}" type="datetimeFigureOut">
              <a:rPr lang="es-CL" smtClean="0"/>
              <a:t>05-06-23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3197360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FCDBE3-7A4C-8441-8257-3F4F38CAE116}" type="datetimeFigureOut">
              <a:rPr lang="es-CL" smtClean="0"/>
              <a:t>05-06-23</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3231692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CDBE3-7A4C-8441-8257-3F4F38CAE116}" type="datetimeFigureOut">
              <a:rPr lang="es-CL" smtClean="0"/>
              <a:t>05-06-23</a:t>
            </a:fld>
            <a:endParaRPr lang="es-CL"/>
          </a:p>
        </p:txBody>
      </p:sp>
      <p:sp>
        <p:nvSpPr>
          <p:cNvPr id="3" name="Footer Placeholder 2"/>
          <p:cNvSpPr>
            <a:spLocks noGrp="1"/>
          </p:cNvSpPr>
          <p:nvPr>
            <p:ph type="ftr" sz="quarter" idx="11"/>
          </p:nvPr>
        </p:nvSpPr>
        <p:spPr/>
        <p:txBody>
          <a:bodyPr/>
          <a:lstStyle/>
          <a:p>
            <a:endParaRPr lang="es-C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314067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FCDBE3-7A4C-8441-8257-3F4F38CAE116}" type="datetimeFigureOut">
              <a:rPr lang="es-CL" smtClean="0"/>
              <a:t>05-06-23</a:t>
            </a:fld>
            <a:endParaRPr lang="es-CL"/>
          </a:p>
        </p:txBody>
      </p:sp>
      <p:sp>
        <p:nvSpPr>
          <p:cNvPr id="6" name="Footer Placeholder 5"/>
          <p:cNvSpPr>
            <a:spLocks noGrp="1"/>
          </p:cNvSpPr>
          <p:nvPr>
            <p:ph type="ftr" sz="quarter" idx="11"/>
          </p:nvPr>
        </p:nvSpPr>
        <p:spPr/>
        <p:txBody>
          <a:bodyPr/>
          <a:lstStyle/>
          <a:p>
            <a:endParaRPr lang="es-CL"/>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2359874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FCDBE3-7A4C-8441-8257-3F4F38CAE116}" type="datetimeFigureOut">
              <a:rPr lang="es-CL" smtClean="0"/>
              <a:t>05-06-23</a:t>
            </a:fld>
            <a:endParaRPr lang="es-CL"/>
          </a:p>
        </p:txBody>
      </p:sp>
      <p:sp>
        <p:nvSpPr>
          <p:cNvPr id="6" name="Footer Placeholder 5"/>
          <p:cNvSpPr>
            <a:spLocks noGrp="1"/>
          </p:cNvSpPr>
          <p:nvPr>
            <p:ph type="ftr" sz="quarter" idx="11"/>
          </p:nvPr>
        </p:nvSpPr>
        <p:spPr/>
        <p:txBody>
          <a:bodyPr/>
          <a:lstStyle/>
          <a:p>
            <a:endParaRPr lang="es-C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7EB0BB-DB15-C342-BDF6-E95249238552}" type="slidenum">
              <a:rPr lang="es-CL" smtClean="0"/>
              <a:t>‹Nº›</a:t>
            </a:fld>
            <a:endParaRPr lang="es-CL"/>
          </a:p>
        </p:txBody>
      </p:sp>
    </p:spTree>
    <p:extLst>
      <p:ext uri="{BB962C8B-B14F-4D97-AF65-F5344CB8AC3E}">
        <p14:creationId xmlns:p14="http://schemas.microsoft.com/office/powerpoint/2010/main" val="140012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6FCDBE3-7A4C-8441-8257-3F4F38CAE116}" type="datetimeFigureOut">
              <a:rPr lang="es-CL" smtClean="0"/>
              <a:t>05-06-23</a:t>
            </a:fld>
            <a:endParaRPr lang="es-CL"/>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s-CL"/>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47EB0BB-DB15-C342-BDF6-E95249238552}" type="slidenum">
              <a:rPr lang="es-CL" smtClean="0"/>
              <a:t>‹Nº›</a:t>
            </a:fld>
            <a:endParaRPr lang="es-CL"/>
          </a:p>
        </p:txBody>
      </p:sp>
    </p:spTree>
    <p:extLst>
      <p:ext uri="{BB962C8B-B14F-4D97-AF65-F5344CB8AC3E}">
        <p14:creationId xmlns:p14="http://schemas.microsoft.com/office/powerpoint/2010/main" val="146325024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6036">
              <a:srgbClr val="7A7878"/>
            </a:gs>
            <a:gs pos="0">
              <a:schemeClr val="accent3">
                <a:lumMod val="75000"/>
              </a:schemeClr>
            </a:gs>
            <a:gs pos="99000">
              <a:schemeClr val="bg2">
                <a:lumMod val="50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AD598-1890-6543-AF15-D1E134BB0109}"/>
              </a:ext>
            </a:extLst>
          </p:cNvPr>
          <p:cNvSpPr>
            <a:spLocks noGrp="1"/>
          </p:cNvSpPr>
          <p:nvPr>
            <p:ph type="ctrTitle"/>
          </p:nvPr>
        </p:nvSpPr>
        <p:spPr>
          <a:xfrm>
            <a:off x="1851488" y="2479724"/>
            <a:ext cx="8489024" cy="2268232"/>
          </a:xfrm>
          <a:gradFill>
            <a:gsLst>
              <a:gs pos="0">
                <a:schemeClr val="accent1">
                  <a:tint val="98000"/>
                  <a:lumMod val="114000"/>
                </a:schemeClr>
              </a:gs>
              <a:gs pos="99000">
                <a:schemeClr val="bg2">
                  <a:lumMod val="50000"/>
                </a:schemeClr>
              </a:gs>
            </a:gsLst>
            <a:lin ang="5400000" scaled="0"/>
          </a:gradFill>
        </p:spPr>
        <p:style>
          <a:lnRef idx="0">
            <a:schemeClr val="accent1"/>
          </a:lnRef>
          <a:fillRef idx="3">
            <a:schemeClr val="accent1"/>
          </a:fillRef>
          <a:effectRef idx="3">
            <a:schemeClr val="accent1"/>
          </a:effectRef>
          <a:fontRef idx="minor">
            <a:schemeClr val="lt1"/>
          </a:fontRef>
        </p:style>
        <p:txBody>
          <a:bodyPr anchor="ctr"/>
          <a:lstStyle/>
          <a:p>
            <a:pPr algn="ctr"/>
            <a:r>
              <a:rPr lang="es-CL" sz="6000" b="1" i="1" dirty="0">
                <a:solidFill>
                  <a:schemeClr val="bg1"/>
                </a:solidFill>
              </a:rPr>
              <a:t>LA ORGANIZACIÓN COMO SISTEMA</a:t>
            </a:r>
            <a:endParaRPr lang="es-CL" b="1" i="1" dirty="0">
              <a:solidFill>
                <a:schemeClr val="bg1"/>
              </a:solidFill>
            </a:endParaRPr>
          </a:p>
        </p:txBody>
      </p:sp>
      <p:sp>
        <p:nvSpPr>
          <p:cNvPr id="3" name="Subtítulo 2">
            <a:extLst>
              <a:ext uri="{FF2B5EF4-FFF2-40B4-BE49-F238E27FC236}">
                <a16:creationId xmlns:a16="http://schemas.microsoft.com/office/drawing/2014/main" id="{9175B866-DBEE-404A-9D59-45AAE1AB05ED}"/>
              </a:ext>
            </a:extLst>
          </p:cNvPr>
          <p:cNvSpPr>
            <a:spLocks noGrp="1"/>
          </p:cNvSpPr>
          <p:nvPr>
            <p:ph type="subTitle" idx="1"/>
          </p:nvPr>
        </p:nvSpPr>
        <p:spPr>
          <a:xfrm>
            <a:off x="583933" y="493776"/>
            <a:ext cx="4902468" cy="1261872"/>
          </a:xfrm>
        </p:spPr>
        <p:txBody>
          <a:bodyPr>
            <a:noAutofit/>
          </a:bodyPr>
          <a:lstStyle/>
          <a:p>
            <a:r>
              <a:rPr lang="es-CL" sz="4000" dirty="0">
                <a:solidFill>
                  <a:schemeClr val="bg1"/>
                </a:solidFill>
              </a:rPr>
              <a:t>SISTEMAS DE     INFORMACIÓN</a:t>
            </a:r>
          </a:p>
          <a:p>
            <a:endParaRPr lang="es-CL" sz="4000" dirty="0">
              <a:solidFill>
                <a:schemeClr val="bg1"/>
              </a:solidFill>
            </a:endParaRPr>
          </a:p>
        </p:txBody>
      </p:sp>
      <p:sp>
        <p:nvSpPr>
          <p:cNvPr id="5" name="CuadroTexto 4">
            <a:extLst>
              <a:ext uri="{FF2B5EF4-FFF2-40B4-BE49-F238E27FC236}">
                <a16:creationId xmlns:a16="http://schemas.microsoft.com/office/drawing/2014/main" id="{037A462B-C3A6-DF4E-81CD-51F3CC92D9DB}"/>
              </a:ext>
            </a:extLst>
          </p:cNvPr>
          <p:cNvSpPr txBox="1"/>
          <p:nvPr/>
        </p:nvSpPr>
        <p:spPr>
          <a:xfrm>
            <a:off x="8667709" y="5529372"/>
            <a:ext cx="3052315" cy="523220"/>
          </a:xfrm>
          <a:prstGeom prst="rect">
            <a:avLst/>
          </a:prstGeom>
          <a:noFill/>
        </p:spPr>
        <p:txBody>
          <a:bodyPr wrap="square" rtlCol="0">
            <a:spAutoFit/>
          </a:bodyPr>
          <a:lstStyle/>
          <a:p>
            <a:pPr algn="ctr"/>
            <a:r>
              <a:rPr lang="es-CL" sz="1400" dirty="0">
                <a:solidFill>
                  <a:schemeClr val="bg1"/>
                </a:solidFill>
              </a:rPr>
              <a:t>MANUEL MONASTERIO C.</a:t>
            </a:r>
          </a:p>
          <a:p>
            <a:pPr algn="ctr"/>
            <a:r>
              <a:rPr lang="es-CL" sz="1400" dirty="0">
                <a:solidFill>
                  <a:schemeClr val="bg1"/>
                </a:solidFill>
              </a:rPr>
              <a:t>m</a:t>
            </a:r>
            <a:r>
              <a:rPr lang="es-CL" sz="1400">
                <a:solidFill>
                  <a:schemeClr val="bg1"/>
                </a:solidFill>
              </a:rPr>
              <a:t>anuel</a:t>
            </a:r>
            <a:r>
              <a:rPr lang="es-CL" sz="1400" dirty="0" err="1">
                <a:solidFill>
                  <a:schemeClr val="bg1"/>
                </a:solidFill>
              </a:rPr>
              <a:t>.</a:t>
            </a:r>
            <a:r>
              <a:rPr lang="es-CL" sz="1400" err="1">
                <a:solidFill>
                  <a:schemeClr val="bg1"/>
                </a:solidFill>
              </a:rPr>
              <a:t>monasterio</a:t>
            </a:r>
            <a:r>
              <a:rPr lang="es-CL" sz="1400">
                <a:solidFill>
                  <a:schemeClr val="bg1"/>
                </a:solidFill>
              </a:rPr>
              <a:t>@uda.cl</a:t>
            </a:r>
            <a:endParaRPr lang="es-CL" sz="1400" dirty="0">
              <a:solidFill>
                <a:schemeClr val="bg1"/>
              </a:solidFill>
            </a:endParaRPr>
          </a:p>
        </p:txBody>
      </p:sp>
      <p:sp>
        <p:nvSpPr>
          <p:cNvPr id="4" name="CuadroTexto 3">
            <a:extLst>
              <a:ext uri="{FF2B5EF4-FFF2-40B4-BE49-F238E27FC236}">
                <a16:creationId xmlns:a16="http://schemas.microsoft.com/office/drawing/2014/main" id="{6E342FDD-A23D-D24C-A758-B0D9D705E891}"/>
              </a:ext>
            </a:extLst>
          </p:cNvPr>
          <p:cNvSpPr txBox="1"/>
          <p:nvPr/>
        </p:nvSpPr>
        <p:spPr>
          <a:xfrm>
            <a:off x="9216498" y="4378624"/>
            <a:ext cx="950901" cy="369332"/>
          </a:xfrm>
          <a:prstGeom prst="rect">
            <a:avLst/>
          </a:prstGeom>
          <a:noFill/>
        </p:spPr>
        <p:txBody>
          <a:bodyPr wrap="none" rtlCol="0">
            <a:spAutoFit/>
          </a:bodyPr>
          <a:lstStyle/>
          <a:p>
            <a:r>
              <a:rPr lang="es-CL" b="1">
                <a:solidFill>
                  <a:schemeClr val="accent1">
                    <a:lumMod val="75000"/>
                  </a:schemeClr>
                </a:solidFill>
              </a:rPr>
              <a:t>Parte 3</a:t>
            </a:r>
            <a:endParaRPr lang="es-CL" b="1" dirty="0">
              <a:solidFill>
                <a:schemeClr val="accent1">
                  <a:lumMod val="75000"/>
                </a:schemeClr>
              </a:solidFill>
            </a:endParaRPr>
          </a:p>
        </p:txBody>
      </p:sp>
    </p:spTree>
    <p:extLst>
      <p:ext uri="{BB962C8B-B14F-4D97-AF65-F5344CB8AC3E}">
        <p14:creationId xmlns:p14="http://schemas.microsoft.com/office/powerpoint/2010/main" val="3070038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27BD7-10D2-624D-8562-7BF0E41332C7}"/>
              </a:ext>
            </a:extLst>
          </p:cNvPr>
          <p:cNvSpPr>
            <a:spLocks noGrp="1"/>
          </p:cNvSpPr>
          <p:nvPr>
            <p:ph type="title"/>
          </p:nvPr>
        </p:nvSpPr>
        <p:spPr>
          <a:xfrm>
            <a:off x="493456" y="534756"/>
            <a:ext cx="9845360" cy="791814"/>
          </a:xfrm>
        </p:spPr>
        <p:txBody>
          <a:bodyPr/>
          <a:lstStyle/>
          <a:p>
            <a:r>
              <a:rPr lang="es-CL" sz="2800" b="1" dirty="0"/>
              <a:t>Preámbulo</a:t>
            </a:r>
            <a:r>
              <a:rPr lang="es-CL" sz="2800" dirty="0"/>
              <a:t>: Ejemplo : </a:t>
            </a:r>
            <a:r>
              <a:rPr lang="es-CL" sz="2800" i="1" dirty="0"/>
              <a:t>Cambio de paradigma en el panorama publicitario</a:t>
            </a:r>
            <a:endParaRPr lang="es-CL" sz="2800" dirty="0"/>
          </a:p>
        </p:txBody>
      </p:sp>
      <p:sp>
        <p:nvSpPr>
          <p:cNvPr id="3" name="Marcador de contenido 2">
            <a:extLst>
              <a:ext uri="{FF2B5EF4-FFF2-40B4-BE49-F238E27FC236}">
                <a16:creationId xmlns:a16="http://schemas.microsoft.com/office/drawing/2014/main" id="{E88100D1-3E9B-CE4A-8965-EA4430FB9F8A}"/>
              </a:ext>
            </a:extLst>
          </p:cNvPr>
          <p:cNvSpPr>
            <a:spLocks noGrp="1"/>
          </p:cNvSpPr>
          <p:nvPr>
            <p:ph idx="1"/>
          </p:nvPr>
        </p:nvSpPr>
        <p:spPr>
          <a:xfrm>
            <a:off x="85344" y="2315021"/>
            <a:ext cx="5699082" cy="4494211"/>
          </a:xfrm>
        </p:spPr>
        <p:txBody>
          <a:bodyPr>
            <a:normAutofit/>
          </a:bodyPr>
          <a:lstStyle/>
          <a:p>
            <a:pPr algn="just"/>
            <a:r>
              <a:rPr lang="es-CL" dirty="0"/>
              <a:t>Cuando el consumidor 2.0 se ha interesado por un producto, el primer paso es ampliar la información que tiene, realizando una búsqueda en Internet para conocer en profundidad los detalles del producto que quiere adquirir. </a:t>
            </a:r>
          </a:p>
          <a:p>
            <a:pPr algn="just"/>
            <a:r>
              <a:rPr lang="es-CL" dirty="0"/>
              <a:t>Una vez que ha obtenido estos datos, si se reafirma su intención de comprarlo, el siguiente paso es comparar precios para localizar la mejor oferta. </a:t>
            </a:r>
          </a:p>
          <a:p>
            <a:pPr algn="just"/>
            <a:r>
              <a:rPr lang="es-CL" dirty="0"/>
              <a:t>El consumidor 2.0 no se conforma con la primera opción y contrasta todas sus fuentes para poder adquirir el producto al mejor precio posible.</a:t>
            </a:r>
            <a:endParaRPr lang="es-CL" b="1" i="1" dirty="0"/>
          </a:p>
          <a:p>
            <a:endParaRPr lang="es-CL" dirty="0"/>
          </a:p>
        </p:txBody>
      </p:sp>
      <p:pic>
        <p:nvPicPr>
          <p:cNvPr id="6" name="Imagen 5">
            <a:extLst>
              <a:ext uri="{FF2B5EF4-FFF2-40B4-BE49-F238E27FC236}">
                <a16:creationId xmlns:a16="http://schemas.microsoft.com/office/drawing/2014/main" id="{F420D73F-047A-334B-AB10-2A904016CC87}"/>
              </a:ext>
            </a:extLst>
          </p:cNvPr>
          <p:cNvPicPr>
            <a:picLocks noChangeAspect="1"/>
          </p:cNvPicPr>
          <p:nvPr/>
        </p:nvPicPr>
        <p:blipFill>
          <a:blip r:embed="rId2"/>
          <a:stretch>
            <a:fillRect/>
          </a:stretch>
        </p:blipFill>
        <p:spPr>
          <a:xfrm>
            <a:off x="6026476" y="964873"/>
            <a:ext cx="6080180" cy="5844359"/>
          </a:xfrm>
          <a:prstGeom prst="rect">
            <a:avLst/>
          </a:prstGeom>
        </p:spPr>
      </p:pic>
    </p:spTree>
    <p:extLst>
      <p:ext uri="{BB962C8B-B14F-4D97-AF65-F5344CB8AC3E}">
        <p14:creationId xmlns:p14="http://schemas.microsoft.com/office/powerpoint/2010/main" val="4218516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8FC97-CF77-D946-A874-21000861BACB}"/>
              </a:ext>
            </a:extLst>
          </p:cNvPr>
          <p:cNvSpPr>
            <a:spLocks noGrp="1"/>
          </p:cNvSpPr>
          <p:nvPr>
            <p:ph type="title"/>
          </p:nvPr>
        </p:nvSpPr>
        <p:spPr/>
        <p:txBody>
          <a:bodyPr/>
          <a:lstStyle/>
          <a:p>
            <a:r>
              <a:rPr lang="es-CL" dirty="0"/>
              <a:t>Otros Tipos de SI… </a:t>
            </a:r>
            <a:r>
              <a:rPr lang="es-CL" sz="3200" dirty="0"/>
              <a:t>(CRM). </a:t>
            </a:r>
            <a:r>
              <a:rPr lang="es-CL" sz="2400" b="0" dirty="0"/>
              <a:t>(1/4)</a:t>
            </a:r>
            <a:endParaRPr lang="es-CL" b="0" dirty="0"/>
          </a:p>
        </p:txBody>
      </p:sp>
      <p:sp>
        <p:nvSpPr>
          <p:cNvPr id="3" name="Marcador de contenido 2">
            <a:extLst>
              <a:ext uri="{FF2B5EF4-FFF2-40B4-BE49-F238E27FC236}">
                <a16:creationId xmlns:a16="http://schemas.microsoft.com/office/drawing/2014/main" id="{4B2BAFEE-388C-694E-B4A0-3A947D83E9C0}"/>
              </a:ext>
            </a:extLst>
          </p:cNvPr>
          <p:cNvSpPr>
            <a:spLocks noGrp="1"/>
          </p:cNvSpPr>
          <p:nvPr>
            <p:ph idx="1"/>
          </p:nvPr>
        </p:nvSpPr>
        <p:spPr>
          <a:xfrm>
            <a:off x="122411" y="2404681"/>
            <a:ext cx="8189821" cy="4325303"/>
          </a:xfrm>
        </p:spPr>
        <p:txBody>
          <a:bodyPr>
            <a:normAutofit fontScale="85000" lnSpcReduction="10000"/>
          </a:bodyPr>
          <a:lstStyle/>
          <a:p>
            <a:pPr algn="just"/>
            <a:r>
              <a:rPr lang="es-CL" sz="2400" dirty="0"/>
              <a:t>Un CRM es una solución de gestión de las relaciones con clientes, orientada normalmente a gestionar tres áreas básicas: </a:t>
            </a:r>
            <a:r>
              <a:rPr lang="es-CL" sz="2400" dirty="0">
                <a:solidFill>
                  <a:schemeClr val="accent1"/>
                </a:solidFill>
              </a:rPr>
              <a:t>la gestión comercial</a:t>
            </a:r>
            <a:r>
              <a:rPr lang="es-CL" sz="2400" dirty="0"/>
              <a:t>, </a:t>
            </a:r>
            <a:r>
              <a:rPr lang="es-CL" sz="2400" dirty="0">
                <a:solidFill>
                  <a:schemeClr val="accent1"/>
                </a:solidFill>
              </a:rPr>
              <a:t>el marketing </a:t>
            </a:r>
            <a:r>
              <a:rPr lang="es-CL" sz="2400" dirty="0"/>
              <a:t>y </a:t>
            </a:r>
            <a:r>
              <a:rPr lang="es-CL" sz="2400" dirty="0">
                <a:solidFill>
                  <a:schemeClr val="accent1"/>
                </a:solidFill>
              </a:rPr>
              <a:t>el servicio postventa o de atención al cliente</a:t>
            </a:r>
          </a:p>
          <a:p>
            <a:pPr algn="just"/>
            <a:r>
              <a:rPr lang="es-CL" sz="2400" dirty="0"/>
              <a:t>El uso de un CRM forma parte de una estrategia orientada al cliente en la cual todas las acciones tienen el objetivo final de mejorar la atención y las relaciones con clientes y potenciales</a:t>
            </a:r>
          </a:p>
          <a:p>
            <a:pPr algn="just"/>
            <a:r>
              <a:rPr lang="es-CL" sz="2400" dirty="0"/>
              <a:t>La herramienta CRM y la orientación al cliente proporcionan resultados demostrables, tanto por disponer de una gestión comercial estructurada y que potencia la productividad en las ventas como por ofrecer un conocimiento profundo del cliente que permite plantear campañas de marketing más efectivas.</a:t>
            </a:r>
          </a:p>
        </p:txBody>
      </p:sp>
      <p:pic>
        <p:nvPicPr>
          <p:cNvPr id="4" name="Imagen 3">
            <a:extLst>
              <a:ext uri="{FF2B5EF4-FFF2-40B4-BE49-F238E27FC236}">
                <a16:creationId xmlns:a16="http://schemas.microsoft.com/office/drawing/2014/main" id="{B6C3D7FA-C1E6-DC41-80D0-C2D98F4CB2B9}"/>
              </a:ext>
            </a:extLst>
          </p:cNvPr>
          <p:cNvPicPr>
            <a:picLocks noChangeAspect="1"/>
          </p:cNvPicPr>
          <p:nvPr/>
        </p:nvPicPr>
        <p:blipFill>
          <a:blip r:embed="rId2"/>
          <a:stretch>
            <a:fillRect/>
          </a:stretch>
        </p:blipFill>
        <p:spPr>
          <a:xfrm>
            <a:off x="8517467" y="3302000"/>
            <a:ext cx="3674533" cy="1900592"/>
          </a:xfrm>
          <a:prstGeom prst="rect">
            <a:avLst/>
          </a:prstGeom>
        </p:spPr>
      </p:pic>
    </p:spTree>
    <p:extLst>
      <p:ext uri="{BB962C8B-B14F-4D97-AF65-F5344CB8AC3E}">
        <p14:creationId xmlns:p14="http://schemas.microsoft.com/office/powerpoint/2010/main" val="2844662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F51EB-EF74-5641-B464-03F48579B64C}"/>
              </a:ext>
            </a:extLst>
          </p:cNvPr>
          <p:cNvSpPr>
            <a:spLocks noGrp="1"/>
          </p:cNvSpPr>
          <p:nvPr>
            <p:ph type="title"/>
          </p:nvPr>
        </p:nvSpPr>
        <p:spPr/>
        <p:txBody>
          <a:bodyPr/>
          <a:lstStyle/>
          <a:p>
            <a:r>
              <a:rPr lang="es-CL" dirty="0"/>
              <a:t>CRM... Para qué sirven </a:t>
            </a:r>
            <a:r>
              <a:rPr lang="es-CL" sz="2400" b="0" dirty="0"/>
              <a:t>(2/4)</a:t>
            </a:r>
            <a:endParaRPr lang="es-CL" dirty="0"/>
          </a:p>
        </p:txBody>
      </p:sp>
      <p:sp>
        <p:nvSpPr>
          <p:cNvPr id="3" name="Marcador de contenido 2">
            <a:extLst>
              <a:ext uri="{FF2B5EF4-FFF2-40B4-BE49-F238E27FC236}">
                <a16:creationId xmlns:a16="http://schemas.microsoft.com/office/drawing/2014/main" id="{532A8FB3-A894-1B42-B75A-A4B96A4C64B7}"/>
              </a:ext>
            </a:extLst>
          </p:cNvPr>
          <p:cNvSpPr>
            <a:spLocks noGrp="1"/>
          </p:cNvSpPr>
          <p:nvPr>
            <p:ph idx="1"/>
          </p:nvPr>
        </p:nvSpPr>
        <p:spPr>
          <a:xfrm>
            <a:off x="130048" y="2395729"/>
            <a:ext cx="8741664" cy="4462271"/>
          </a:xfrm>
        </p:spPr>
        <p:txBody>
          <a:bodyPr>
            <a:normAutofit lnSpcReduction="10000"/>
          </a:bodyPr>
          <a:lstStyle/>
          <a:p>
            <a:pPr algn="just" fontAlgn="base"/>
            <a:r>
              <a:rPr lang="es-CL" sz="2400" dirty="0"/>
              <a:t>La utilidad es que al tener toda la información de los clientes en un mismo programa, organizada y a un sólo clic, aparecen 3 grandes beneficios:</a:t>
            </a:r>
          </a:p>
          <a:p>
            <a:pPr lvl="1" algn="just" fontAlgn="base"/>
            <a:r>
              <a:rPr lang="es-CL" sz="2400" b="1" dirty="0">
                <a:solidFill>
                  <a:schemeClr val="accent1"/>
                </a:solidFill>
              </a:rPr>
              <a:t>Los comerciales venden más</a:t>
            </a:r>
            <a:r>
              <a:rPr lang="es-CL" sz="2000" dirty="0"/>
              <a:t>, gracias a que pueden llevar el seguimiento de todas y cada una de sus potenciales ventas con un sólo clic y 100% personalizadas</a:t>
            </a:r>
          </a:p>
          <a:p>
            <a:pPr lvl="1" algn="just" fontAlgn="base"/>
            <a:r>
              <a:rPr lang="es-CL" sz="2400" b="1" dirty="0">
                <a:solidFill>
                  <a:schemeClr val="accent1"/>
                </a:solidFill>
              </a:rPr>
              <a:t>Los gestores son más productivos</a:t>
            </a:r>
            <a:r>
              <a:rPr lang="es-CL" sz="2000" dirty="0"/>
              <a:t>, gracias a que ganan tiempo al no tener que estar recopilando información de unos y otros mediante reuniones, llamadas y/o emails</a:t>
            </a:r>
          </a:p>
          <a:p>
            <a:pPr lvl="1" algn="just" fontAlgn="base"/>
            <a:r>
              <a:rPr lang="es-CL" sz="2400" b="1" dirty="0">
                <a:solidFill>
                  <a:schemeClr val="accent1"/>
                </a:solidFill>
              </a:rPr>
              <a:t>Mejora la comunicación </a:t>
            </a:r>
            <a:r>
              <a:rPr lang="es-CL" sz="2000" dirty="0">
                <a:solidFill>
                  <a:schemeClr val="accent1"/>
                </a:solidFill>
              </a:rPr>
              <a:t>(</a:t>
            </a:r>
            <a:r>
              <a:rPr lang="es-CL" sz="2000" b="1" dirty="0">
                <a:solidFill>
                  <a:schemeClr val="accent1"/>
                </a:solidFill>
              </a:rPr>
              <a:t>interna y externa</a:t>
            </a:r>
            <a:r>
              <a:rPr lang="es-CL" sz="1800" dirty="0">
                <a:solidFill>
                  <a:schemeClr val="accent1"/>
                </a:solidFill>
              </a:rPr>
              <a:t>), </a:t>
            </a:r>
            <a:r>
              <a:rPr lang="es-CL" sz="2000" dirty="0"/>
              <a:t>gracias a que todo el mundo puede saber el estado de un cliente y si tiene una tarea que hacer. Así ya nunca se queda nada sin hacer.</a:t>
            </a:r>
          </a:p>
          <a:p>
            <a:endParaRPr lang="es-CL" dirty="0"/>
          </a:p>
        </p:txBody>
      </p:sp>
      <p:pic>
        <p:nvPicPr>
          <p:cNvPr id="4" name="Imagen 3">
            <a:extLst>
              <a:ext uri="{FF2B5EF4-FFF2-40B4-BE49-F238E27FC236}">
                <a16:creationId xmlns:a16="http://schemas.microsoft.com/office/drawing/2014/main" id="{0A887848-B5E4-364D-BDAC-44B554E9280D}"/>
              </a:ext>
            </a:extLst>
          </p:cNvPr>
          <p:cNvPicPr>
            <a:picLocks noChangeAspect="1"/>
          </p:cNvPicPr>
          <p:nvPr/>
        </p:nvPicPr>
        <p:blipFill>
          <a:blip r:embed="rId2"/>
          <a:stretch>
            <a:fillRect/>
          </a:stretch>
        </p:blipFill>
        <p:spPr>
          <a:xfrm>
            <a:off x="8871712" y="2974689"/>
            <a:ext cx="3320288" cy="2847147"/>
          </a:xfrm>
          <a:prstGeom prst="rect">
            <a:avLst/>
          </a:prstGeom>
        </p:spPr>
      </p:pic>
    </p:spTree>
    <p:extLst>
      <p:ext uri="{BB962C8B-B14F-4D97-AF65-F5344CB8AC3E}">
        <p14:creationId xmlns:p14="http://schemas.microsoft.com/office/powerpoint/2010/main" val="1475356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309E-54DF-D441-BE5B-F916A2C9A0AC}"/>
              </a:ext>
            </a:extLst>
          </p:cNvPr>
          <p:cNvSpPr>
            <a:spLocks noGrp="1"/>
          </p:cNvSpPr>
          <p:nvPr>
            <p:ph type="title"/>
          </p:nvPr>
        </p:nvSpPr>
        <p:spPr/>
        <p:txBody>
          <a:bodyPr/>
          <a:lstStyle/>
          <a:p>
            <a:r>
              <a:rPr lang="es-CL" dirty="0"/>
              <a:t>Otros Tipos de SI… </a:t>
            </a:r>
            <a:r>
              <a:rPr lang="es-CL" sz="3200" dirty="0"/>
              <a:t>(CRM) </a:t>
            </a:r>
            <a:r>
              <a:rPr lang="es-CL" sz="2400" b="0" dirty="0"/>
              <a:t>(3/4)</a:t>
            </a:r>
            <a:endParaRPr lang="es-CL" b="0" dirty="0"/>
          </a:p>
        </p:txBody>
      </p:sp>
      <p:sp>
        <p:nvSpPr>
          <p:cNvPr id="3" name="Marcador de contenido 2">
            <a:extLst>
              <a:ext uri="{FF2B5EF4-FFF2-40B4-BE49-F238E27FC236}">
                <a16:creationId xmlns:a16="http://schemas.microsoft.com/office/drawing/2014/main" id="{BFAC775C-342F-4940-BCC6-B53494C64AF9}"/>
              </a:ext>
            </a:extLst>
          </p:cNvPr>
          <p:cNvSpPr>
            <a:spLocks noGrp="1"/>
          </p:cNvSpPr>
          <p:nvPr>
            <p:ph idx="1"/>
          </p:nvPr>
        </p:nvSpPr>
        <p:spPr>
          <a:xfrm>
            <a:off x="223505" y="2432303"/>
            <a:ext cx="7851155" cy="4001685"/>
          </a:xfrm>
        </p:spPr>
        <p:txBody>
          <a:bodyPr/>
          <a:lstStyle/>
          <a:p>
            <a:pPr algn="just"/>
            <a:r>
              <a:rPr lang="es-CL" sz="2400" dirty="0"/>
              <a:t>Las funciones de atención al cliente de una herramienta CRM potencian además la fidelización y satisfacción de los clientes, lo que tiene un impacto muy positivo en términos de ventas recurrentes y cruzadas</a:t>
            </a:r>
          </a:p>
          <a:p>
            <a:pPr algn="just"/>
            <a:r>
              <a:rPr lang="es-CL" sz="2400" dirty="0"/>
              <a:t>Estos sistemas no siempre se relacionan con el telemarketing, a su vez el telemarketing indefectiblemente está relacionado con los sistemas CRM.</a:t>
            </a:r>
          </a:p>
        </p:txBody>
      </p:sp>
      <p:pic>
        <p:nvPicPr>
          <p:cNvPr id="4" name="Imagen 3">
            <a:extLst>
              <a:ext uri="{FF2B5EF4-FFF2-40B4-BE49-F238E27FC236}">
                <a16:creationId xmlns:a16="http://schemas.microsoft.com/office/drawing/2014/main" id="{B6935AD0-0233-D643-8269-493B59DCA904}"/>
              </a:ext>
            </a:extLst>
          </p:cNvPr>
          <p:cNvPicPr>
            <a:picLocks noChangeAspect="1"/>
          </p:cNvPicPr>
          <p:nvPr/>
        </p:nvPicPr>
        <p:blipFill>
          <a:blip r:embed="rId2">
            <a:duotone>
              <a:prstClr val="black"/>
              <a:schemeClr val="accent1">
                <a:tint val="45000"/>
                <a:satMod val="400000"/>
              </a:schemeClr>
            </a:duotone>
          </a:blip>
          <a:stretch>
            <a:fillRect/>
          </a:stretch>
        </p:blipFill>
        <p:spPr>
          <a:xfrm>
            <a:off x="8166100" y="3181350"/>
            <a:ext cx="4025900" cy="2019300"/>
          </a:xfrm>
          <a:prstGeom prst="rect">
            <a:avLst/>
          </a:prstGeom>
        </p:spPr>
      </p:pic>
      <p:sp>
        <p:nvSpPr>
          <p:cNvPr id="6" name="CuadroTexto 5">
            <a:extLst>
              <a:ext uri="{FF2B5EF4-FFF2-40B4-BE49-F238E27FC236}">
                <a16:creationId xmlns:a16="http://schemas.microsoft.com/office/drawing/2014/main" id="{8B51F437-782A-EF6F-5ECB-2F6413E578EE}"/>
              </a:ext>
            </a:extLst>
          </p:cNvPr>
          <p:cNvSpPr txBox="1"/>
          <p:nvPr/>
        </p:nvSpPr>
        <p:spPr>
          <a:xfrm>
            <a:off x="8302752" y="5377929"/>
            <a:ext cx="3779520" cy="1323439"/>
          </a:xfrm>
          <a:prstGeom prst="rect">
            <a:avLst/>
          </a:prstGeom>
          <a:noFill/>
        </p:spPr>
        <p:txBody>
          <a:bodyPr wrap="square">
            <a:spAutoFit/>
          </a:bodyPr>
          <a:lstStyle/>
          <a:p>
            <a:pPr algn="just"/>
            <a:r>
              <a:rPr lang="es-CL" sz="1600" dirty="0">
                <a:solidFill>
                  <a:schemeClr val="accent1"/>
                </a:solidFill>
                <a:latin typeface="inter"/>
              </a:rPr>
              <a:t>E</a:t>
            </a:r>
            <a:r>
              <a:rPr lang="es-CL" sz="1600" b="0" i="0" dirty="0">
                <a:solidFill>
                  <a:schemeClr val="accent1"/>
                </a:solidFill>
                <a:effectLst/>
                <a:latin typeface="inter"/>
              </a:rPr>
              <a:t>l </a:t>
            </a:r>
            <a:r>
              <a:rPr lang="es-CL" sz="1600" b="1" dirty="0">
                <a:solidFill>
                  <a:schemeClr val="accent1"/>
                </a:solidFill>
                <a:latin typeface="inter"/>
              </a:rPr>
              <a:t>T</a:t>
            </a:r>
            <a:r>
              <a:rPr lang="es-CL" sz="1600" b="1" i="0" dirty="0">
                <a:solidFill>
                  <a:schemeClr val="accent1"/>
                </a:solidFill>
                <a:effectLst/>
                <a:latin typeface="inter"/>
              </a:rPr>
              <a:t>elemarketing</a:t>
            </a:r>
            <a:r>
              <a:rPr lang="es-CL" sz="1600" b="0" i="0" dirty="0">
                <a:solidFill>
                  <a:schemeClr val="accent1"/>
                </a:solidFill>
                <a:effectLst/>
                <a:latin typeface="inter"/>
              </a:rPr>
              <a:t> es una estrategia de comunicación utilizada por las empresas para hacer ofertas de servicios, </a:t>
            </a:r>
            <a:r>
              <a:rPr lang="es-CL" sz="1600" b="0" i="0" u="none" strike="noStrike" dirty="0">
                <a:solidFill>
                  <a:schemeClr val="accent1"/>
                </a:solidFill>
                <a:effectLst/>
                <a:latin typeface="inter"/>
              </a:rPr>
              <a:t>productos</a:t>
            </a:r>
            <a:r>
              <a:rPr lang="es-CL" sz="1600" b="0" i="0" dirty="0">
                <a:solidFill>
                  <a:schemeClr val="accent1"/>
                </a:solidFill>
                <a:effectLst/>
                <a:latin typeface="inter"/>
              </a:rPr>
              <a:t> y promociones a través del contacto por teléfono o móvil.</a:t>
            </a:r>
            <a:endParaRPr lang="es-CL" sz="1600" dirty="0">
              <a:solidFill>
                <a:schemeClr val="accent1"/>
              </a:solidFill>
            </a:endParaRPr>
          </a:p>
        </p:txBody>
      </p:sp>
    </p:spTree>
    <p:extLst>
      <p:ext uri="{BB962C8B-B14F-4D97-AF65-F5344CB8AC3E}">
        <p14:creationId xmlns:p14="http://schemas.microsoft.com/office/powerpoint/2010/main" val="3068570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D6231-27AD-B14A-8AD9-F1B0F3FA2D67}"/>
              </a:ext>
            </a:extLst>
          </p:cNvPr>
          <p:cNvSpPr>
            <a:spLocks noGrp="1"/>
          </p:cNvSpPr>
          <p:nvPr>
            <p:ph type="title"/>
          </p:nvPr>
        </p:nvSpPr>
        <p:spPr/>
        <p:txBody>
          <a:bodyPr/>
          <a:lstStyle/>
          <a:p>
            <a:r>
              <a:rPr lang="es-CL" dirty="0"/>
              <a:t>Otros Tipos de SI… </a:t>
            </a:r>
            <a:r>
              <a:rPr lang="es-CL" sz="3200" dirty="0"/>
              <a:t>(CRM). </a:t>
            </a:r>
            <a:r>
              <a:rPr lang="es-CL" sz="2400" b="0" dirty="0"/>
              <a:t>(4/4)</a:t>
            </a:r>
            <a:endParaRPr lang="es-CL" b="0" dirty="0"/>
          </a:p>
        </p:txBody>
      </p:sp>
      <p:sp>
        <p:nvSpPr>
          <p:cNvPr id="3" name="Marcador de contenido 2">
            <a:extLst>
              <a:ext uri="{FF2B5EF4-FFF2-40B4-BE49-F238E27FC236}">
                <a16:creationId xmlns:a16="http://schemas.microsoft.com/office/drawing/2014/main" id="{9671C3EB-8E3D-654A-BA56-73E041B2CDCC}"/>
              </a:ext>
            </a:extLst>
          </p:cNvPr>
          <p:cNvSpPr>
            <a:spLocks noGrp="1"/>
          </p:cNvSpPr>
          <p:nvPr>
            <p:ph idx="1"/>
          </p:nvPr>
        </p:nvSpPr>
        <p:spPr>
          <a:xfrm>
            <a:off x="0" y="2201334"/>
            <a:ext cx="12022667" cy="4656666"/>
          </a:xfrm>
        </p:spPr>
        <p:txBody>
          <a:bodyPr>
            <a:normAutofit lnSpcReduction="10000"/>
          </a:bodyPr>
          <a:lstStyle/>
          <a:p>
            <a:pPr algn="just"/>
            <a:r>
              <a:rPr lang="es-CL" sz="2600" b="1" dirty="0"/>
              <a:t>Estrategia de negocio basada principalmente en la satisfacción de los clientes:</a:t>
            </a:r>
          </a:p>
          <a:p>
            <a:pPr lvl="1" algn="just"/>
            <a:r>
              <a:rPr lang="es-CL" sz="2200" b="1" dirty="0">
                <a:solidFill>
                  <a:schemeClr val="accent1"/>
                </a:solidFill>
              </a:rPr>
              <a:t>CRM Analítico</a:t>
            </a:r>
            <a:r>
              <a:rPr lang="es-CL" sz="2200" b="1" dirty="0">
                <a:solidFill>
                  <a:schemeClr val="accent2"/>
                </a:solidFill>
              </a:rPr>
              <a:t>:</a:t>
            </a:r>
            <a:r>
              <a:rPr lang="es-CL" sz="2200" dirty="0"/>
              <a:t> Tiene como objetivo la explotación y todo el análisis de la información disponible sobre el cliente (Data Werahouse y Dataminig)</a:t>
            </a:r>
          </a:p>
          <a:p>
            <a:pPr lvl="1" algn="just"/>
            <a:r>
              <a:rPr lang="es-CL" sz="2200" b="1" dirty="0">
                <a:solidFill>
                  <a:schemeClr val="accent1"/>
                </a:solidFill>
              </a:rPr>
              <a:t>CRM Colaborativo: </a:t>
            </a:r>
            <a:r>
              <a:rPr lang="es-CL" sz="2200" dirty="0"/>
              <a:t>Sirve para trabajar más cómodamente con el cliente, ya que utiliza varios canales de comunicación como puede ser el e-mail, fax o teléfono</a:t>
            </a:r>
          </a:p>
          <a:p>
            <a:pPr lvl="1" algn="just"/>
            <a:r>
              <a:rPr lang="es-CL" sz="2200" b="1" dirty="0">
                <a:solidFill>
                  <a:schemeClr val="accent1"/>
                </a:solidFill>
              </a:rPr>
              <a:t>E-CRM</a:t>
            </a:r>
            <a:r>
              <a:rPr lang="es-CL" sz="2200" dirty="0"/>
              <a:t>: Se basa en la relación electrónica con los clientes, gracias a internet y a las nuevas tecnologías se consigue aumentar el nivel de asociación con el cliente</a:t>
            </a:r>
          </a:p>
          <a:p>
            <a:pPr lvl="1" algn="just"/>
            <a:r>
              <a:rPr lang="es-CL" sz="2200" b="1" dirty="0">
                <a:solidFill>
                  <a:schemeClr val="accent1"/>
                </a:solidFill>
              </a:rPr>
              <a:t>ERM: </a:t>
            </a:r>
            <a:r>
              <a:rPr lang="es-CL" sz="2200" dirty="0">
                <a:solidFill>
                  <a:schemeClr val="accent1"/>
                </a:solidFill>
              </a:rPr>
              <a:t> </a:t>
            </a:r>
            <a:r>
              <a:rPr lang="es-CL" sz="2200" dirty="0"/>
              <a:t>(Employee Relationship Management). Basado en la relación con los propios trabajadores. Cuanta mejor sea la relación tecnología-trabajador, mejor serán los resultados encaminados a una correcta consecución de los objetivos planeados.</a:t>
            </a:r>
          </a:p>
          <a:p>
            <a:endParaRPr lang="es-CL" dirty="0"/>
          </a:p>
        </p:txBody>
      </p:sp>
    </p:spTree>
    <p:extLst>
      <p:ext uri="{BB962C8B-B14F-4D97-AF65-F5344CB8AC3E}">
        <p14:creationId xmlns:p14="http://schemas.microsoft.com/office/powerpoint/2010/main" val="851838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46A4F2-EE89-1449-FF5F-F1CFA36AB2A3}"/>
              </a:ext>
            </a:extLst>
          </p:cNvPr>
          <p:cNvSpPr>
            <a:spLocks noGrp="1"/>
          </p:cNvSpPr>
          <p:nvPr>
            <p:ph type="title"/>
          </p:nvPr>
        </p:nvSpPr>
        <p:spPr/>
        <p:txBody>
          <a:bodyPr/>
          <a:lstStyle/>
          <a:p>
            <a:r>
              <a:rPr lang="es-CL" dirty="0" err="1"/>
              <a:t>Resúmen</a:t>
            </a:r>
            <a:r>
              <a:rPr lang="es-CL" dirty="0"/>
              <a:t> CRM analítico</a:t>
            </a:r>
          </a:p>
        </p:txBody>
      </p:sp>
      <p:sp>
        <p:nvSpPr>
          <p:cNvPr id="4" name="CuadroTexto 3">
            <a:extLst>
              <a:ext uri="{FF2B5EF4-FFF2-40B4-BE49-F238E27FC236}">
                <a16:creationId xmlns:a16="http://schemas.microsoft.com/office/drawing/2014/main" id="{65665A41-968D-700D-EB37-3FD583AF22E1}"/>
              </a:ext>
            </a:extLst>
          </p:cNvPr>
          <p:cNvSpPr txBox="1"/>
          <p:nvPr/>
        </p:nvSpPr>
        <p:spPr>
          <a:xfrm>
            <a:off x="905631" y="3416113"/>
            <a:ext cx="4630028"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2000" b="1" dirty="0">
                <a:solidFill>
                  <a:schemeClr val="accent1"/>
                </a:solidFill>
              </a:rPr>
              <a:t>BPM: </a:t>
            </a:r>
            <a:r>
              <a:rPr lang="es-ES_tradnl" sz="1800" dirty="0">
                <a:effectLst/>
                <a:latin typeface="AppleSystemUIFont"/>
                <a:ea typeface="Calibri" panose="020F0502020204030204" pitchFamily="34" charset="0"/>
                <a:cs typeface="AppleSystemUIFont"/>
              </a:rPr>
              <a:t>administrador de procesos de negocio</a:t>
            </a:r>
          </a:p>
          <a:p>
            <a:r>
              <a:rPr lang="es-ES_tradnl" sz="1800" dirty="0">
                <a:effectLst/>
                <a:latin typeface="AppleSystemUIFont"/>
                <a:ea typeface="Calibri" panose="020F0502020204030204" pitchFamily="34" charset="0"/>
                <a:cs typeface="AppleSystemUIFont"/>
              </a:rPr>
              <a:t> Función: diseñar, analizar y controlar procesos</a:t>
            </a:r>
            <a:r>
              <a:rPr lang="es-CL" sz="2000" dirty="0">
                <a:effectLst/>
              </a:rPr>
              <a:t> </a:t>
            </a:r>
            <a:endParaRPr lang="es-CL" sz="2000" b="1" dirty="0">
              <a:solidFill>
                <a:schemeClr val="accent1"/>
              </a:solidFill>
            </a:endParaRPr>
          </a:p>
        </p:txBody>
      </p:sp>
      <p:sp>
        <p:nvSpPr>
          <p:cNvPr id="5" name="CuadroTexto 4">
            <a:extLst>
              <a:ext uri="{FF2B5EF4-FFF2-40B4-BE49-F238E27FC236}">
                <a16:creationId xmlns:a16="http://schemas.microsoft.com/office/drawing/2014/main" id="{A12C6452-5236-1646-FAFE-439D57E619D6}"/>
              </a:ext>
            </a:extLst>
          </p:cNvPr>
          <p:cNvSpPr txBox="1"/>
          <p:nvPr/>
        </p:nvSpPr>
        <p:spPr>
          <a:xfrm>
            <a:off x="4190653" y="2452690"/>
            <a:ext cx="3007555"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CL" sz="2800" dirty="0">
                <a:solidFill>
                  <a:schemeClr val="accent2"/>
                </a:solidFill>
              </a:rPr>
              <a:t>CRM ANALÍTICO</a:t>
            </a:r>
          </a:p>
        </p:txBody>
      </p:sp>
      <p:sp>
        <p:nvSpPr>
          <p:cNvPr id="6" name="CuadroTexto 5">
            <a:extLst>
              <a:ext uri="{FF2B5EF4-FFF2-40B4-BE49-F238E27FC236}">
                <a16:creationId xmlns:a16="http://schemas.microsoft.com/office/drawing/2014/main" id="{089FC101-8590-4FBC-73F2-047F3FB71B2E}"/>
              </a:ext>
            </a:extLst>
          </p:cNvPr>
          <p:cNvSpPr txBox="1"/>
          <p:nvPr/>
        </p:nvSpPr>
        <p:spPr>
          <a:xfrm>
            <a:off x="6192164" y="3405672"/>
            <a:ext cx="523186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CL" b="1" dirty="0">
                <a:solidFill>
                  <a:schemeClr val="accent1"/>
                </a:solidFill>
              </a:rPr>
              <a:t>BIG DATA: </a:t>
            </a:r>
            <a:r>
              <a:rPr lang="es-ES_tradnl" dirty="0">
                <a:solidFill>
                  <a:schemeClr val="tx1"/>
                </a:solidFill>
                <a:latin typeface="AppleSystemUIFont"/>
              </a:rPr>
              <a:t>C</a:t>
            </a:r>
            <a:r>
              <a:rPr lang="es-ES_tradnl" sz="1800" dirty="0">
                <a:solidFill>
                  <a:schemeClr val="tx1"/>
                </a:solidFill>
                <a:effectLst/>
                <a:latin typeface="AppleSystemUIFont"/>
                <a:ea typeface="Calibri" panose="020F0502020204030204" pitchFamily="34" charset="0"/>
                <a:cs typeface="AppleSystemUIFont"/>
              </a:rPr>
              <a:t>i</a:t>
            </a:r>
            <a:r>
              <a:rPr lang="es-ES_tradnl" sz="1800" dirty="0">
                <a:effectLst/>
                <a:latin typeface="AppleSystemUIFont"/>
                <a:ea typeface="Calibri" panose="020F0502020204030204" pitchFamily="34" charset="0"/>
                <a:cs typeface="AppleSystemUIFont"/>
              </a:rPr>
              <a:t>encia de Datos toma en consideración toda la información que genera una cierta organización la analiza y genera ventajas competitivas </a:t>
            </a:r>
            <a:endParaRPr lang="es-CL" b="1" dirty="0">
              <a:solidFill>
                <a:schemeClr val="accent1"/>
              </a:solidFill>
            </a:endParaRPr>
          </a:p>
        </p:txBody>
      </p:sp>
      <p:sp>
        <p:nvSpPr>
          <p:cNvPr id="7" name="CuadroTexto 6">
            <a:extLst>
              <a:ext uri="{FF2B5EF4-FFF2-40B4-BE49-F238E27FC236}">
                <a16:creationId xmlns:a16="http://schemas.microsoft.com/office/drawing/2014/main" id="{D29643AD-3CEE-04E1-A969-91D24985C8B8}"/>
              </a:ext>
            </a:extLst>
          </p:cNvPr>
          <p:cNvSpPr txBox="1"/>
          <p:nvPr/>
        </p:nvSpPr>
        <p:spPr>
          <a:xfrm>
            <a:off x="2767379" y="4658863"/>
            <a:ext cx="622733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CL" b="1" dirty="0">
                <a:solidFill>
                  <a:schemeClr val="accent1"/>
                </a:solidFill>
              </a:rPr>
              <a:t>BIGDATA+CRM:</a:t>
            </a:r>
            <a:r>
              <a:rPr lang="es-ES_tradnl" dirty="0">
                <a:latin typeface="AppleSystemUIFontBold"/>
              </a:rPr>
              <a:t>G</a:t>
            </a:r>
            <a:r>
              <a:rPr lang="es-ES_tradnl" sz="1800" dirty="0">
                <a:effectLst/>
                <a:latin typeface="AppleSystemUIFontBold"/>
                <a:ea typeface="Calibri" panose="020F0502020204030204" pitchFamily="34" charset="0"/>
                <a:cs typeface="AppleSystemUIFontBold"/>
              </a:rPr>
              <a:t>estiona relaciones con los clientes (Recopila toda la actividad que el cliente efectúa con la empresa)</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r>
              <a:rPr lang="es-ES_tradnl" sz="1800" dirty="0">
                <a:effectLst/>
                <a:latin typeface="AppleSystemUIFont"/>
                <a:ea typeface="Calibri" panose="020F0502020204030204" pitchFamily="34" charset="0"/>
                <a:cs typeface="AppleSystemUIFont"/>
              </a:rPr>
              <a:t>CRM es la fuente de datos del </a:t>
            </a:r>
            <a:r>
              <a:rPr lang="es-ES_tradnl" sz="1800" dirty="0" err="1">
                <a:effectLst/>
                <a:latin typeface="AppleSystemUIFont"/>
                <a:ea typeface="Calibri" panose="020F0502020204030204" pitchFamily="34" charset="0"/>
                <a:cs typeface="AppleSystemUIFont"/>
              </a:rPr>
              <a:t>BigData</a:t>
            </a:r>
            <a:r>
              <a:rPr lang="es-CL" dirty="0">
                <a:effectLst/>
              </a:rPr>
              <a:t> </a:t>
            </a:r>
            <a:r>
              <a:rPr lang="es-CL" dirty="0">
                <a:solidFill>
                  <a:schemeClr val="accent1"/>
                </a:solidFill>
              </a:rPr>
              <a:t> </a:t>
            </a:r>
          </a:p>
        </p:txBody>
      </p:sp>
      <p:sp>
        <p:nvSpPr>
          <p:cNvPr id="9" name="CuadroTexto 8">
            <a:extLst>
              <a:ext uri="{FF2B5EF4-FFF2-40B4-BE49-F238E27FC236}">
                <a16:creationId xmlns:a16="http://schemas.microsoft.com/office/drawing/2014/main" id="{E615B987-AABB-96AE-8B85-77167257E3EB}"/>
              </a:ext>
            </a:extLst>
          </p:cNvPr>
          <p:cNvSpPr txBox="1"/>
          <p:nvPr/>
        </p:nvSpPr>
        <p:spPr>
          <a:xfrm>
            <a:off x="2046162" y="6064483"/>
            <a:ext cx="76697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ES_tradnl" sz="1800" b="1" dirty="0" err="1">
                <a:solidFill>
                  <a:schemeClr val="accent1"/>
                </a:solidFill>
                <a:effectLst/>
                <a:latin typeface="AppleSystemUIFontBold"/>
                <a:ea typeface="Calibri" panose="020F0502020204030204" pitchFamily="34" charset="0"/>
                <a:cs typeface="AppleSystemUIFontBold"/>
              </a:rPr>
              <a:t>CRM+BigData+Social</a:t>
            </a:r>
            <a:r>
              <a:rPr lang="es-ES_tradnl" b="1" dirty="0">
                <a:solidFill>
                  <a:schemeClr val="accent1"/>
                </a:solidFill>
                <a:latin typeface="AppleSystemUIFontBold"/>
                <a:ea typeface="Calibri" panose="020F0502020204030204" pitchFamily="34" charset="0"/>
                <a:cs typeface="AppleSystemUIFontBold"/>
              </a:rPr>
              <a:t> </a:t>
            </a:r>
            <a:r>
              <a:rPr lang="es-ES_tradnl" sz="1800" b="1" dirty="0">
                <a:solidFill>
                  <a:schemeClr val="accent1"/>
                </a:solidFill>
                <a:effectLst/>
                <a:latin typeface="AppleSystemUIFontBold"/>
                <a:ea typeface="Calibri" panose="020F0502020204030204" pitchFamily="34" charset="0"/>
                <a:cs typeface="AppleSystemUIFontBold"/>
              </a:rPr>
              <a:t>Media</a:t>
            </a:r>
            <a:r>
              <a:rPr lang="es-ES_tradnl" sz="1800" b="1" dirty="0">
                <a:effectLst/>
                <a:latin typeface="AppleSystemUIFontBold"/>
                <a:ea typeface="Calibri" panose="020F0502020204030204" pitchFamily="34" charset="0"/>
                <a:cs typeface="AppleSystemUIFontBold"/>
              </a:rPr>
              <a:t>= </a:t>
            </a:r>
            <a:r>
              <a:rPr lang="es-ES_tradnl" sz="1800" b="1" dirty="0">
                <a:solidFill>
                  <a:schemeClr val="accent2"/>
                </a:solidFill>
                <a:effectLst/>
                <a:latin typeface="AppleSystemUIFontBold"/>
                <a:ea typeface="Calibri" panose="020F0502020204030204" pitchFamily="34" charset="0"/>
                <a:cs typeface="AppleSystemUIFontBold"/>
              </a:rPr>
              <a:t>Inteligencia de Negocio </a:t>
            </a:r>
            <a:r>
              <a:rPr lang="es-ES_tradnl" sz="1800" b="1" dirty="0">
                <a:effectLst/>
                <a:latin typeface="AppleSystemUIFontBold"/>
                <a:ea typeface="Calibri" panose="020F0502020204030204" pitchFamily="34" charset="0"/>
                <a:cs typeface="AppleSystemUIFontBold"/>
              </a:rPr>
              <a:t>(PERFILES DE CLIENTES)</a:t>
            </a:r>
            <a:r>
              <a:rPr lang="es-ES_tradnl" sz="1800" dirty="0">
                <a:effectLst/>
                <a:latin typeface="AppleSystemUIFont"/>
                <a:ea typeface="Calibri" panose="020F0502020204030204" pitchFamily="34" charset="0"/>
                <a:cs typeface="AppleSystemUIFont"/>
              </a:rPr>
              <a:t>, </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0236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25F95-8AAB-3B40-95D7-D5F416599CE0}"/>
              </a:ext>
            </a:extLst>
          </p:cNvPr>
          <p:cNvSpPr>
            <a:spLocks noGrp="1"/>
          </p:cNvSpPr>
          <p:nvPr>
            <p:ph type="title"/>
          </p:nvPr>
        </p:nvSpPr>
        <p:spPr>
          <a:xfrm>
            <a:off x="1557430" y="2694600"/>
            <a:ext cx="10561418" cy="1468800"/>
          </a:xfrm>
        </p:spPr>
        <p:txBody>
          <a:bodyPr/>
          <a:lstStyle/>
          <a:p>
            <a:pPr algn="ctr"/>
            <a:r>
              <a:rPr lang="es-CL" b="0" dirty="0">
                <a:latin typeface="Bradley Hand" pitchFamily="2" charset="77"/>
              </a:rPr>
              <a:t>FIN DE </a:t>
            </a:r>
            <a:r>
              <a:rPr lang="es-CL" b="0" dirty="0">
                <a:solidFill>
                  <a:schemeClr val="accent1"/>
                </a:solidFill>
                <a:latin typeface="Bradley Hand" pitchFamily="2" charset="77"/>
              </a:rPr>
              <a:t>LA</a:t>
            </a:r>
            <a:r>
              <a:rPr lang="es-CL" b="0" dirty="0">
                <a:latin typeface="Bradley Hand" pitchFamily="2" charset="77"/>
              </a:rPr>
              <a:t> </a:t>
            </a:r>
            <a:r>
              <a:rPr lang="es-CL" b="0" dirty="0">
                <a:solidFill>
                  <a:schemeClr val="accent1"/>
                </a:solidFill>
                <a:latin typeface="Bradley Hand" pitchFamily="2" charset="77"/>
              </a:rPr>
              <a:t>CLASE </a:t>
            </a:r>
            <a:r>
              <a:rPr lang="es-CL" b="0" dirty="0">
                <a:latin typeface="Bradley Hand" pitchFamily="2" charset="77"/>
              </a:rPr>
              <a:t>     </a:t>
            </a:r>
          </a:p>
        </p:txBody>
      </p:sp>
    </p:spTree>
    <p:extLst>
      <p:ext uri="{BB962C8B-B14F-4D97-AF65-F5344CB8AC3E}">
        <p14:creationId xmlns:p14="http://schemas.microsoft.com/office/powerpoint/2010/main" val="1681114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{645D7A02-94AB-8945-A321-7F69A2C2D902}tf10001076</Template>
  <TotalTime>4564</TotalTime>
  <Words>715</Words>
  <Application>Microsoft Macintosh PowerPoint</Application>
  <PresentationFormat>Panorámica</PresentationFormat>
  <Paragraphs>37</Paragraphs>
  <Slides>8</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vt:i4>
      </vt:variant>
    </vt:vector>
  </HeadingPairs>
  <TitlesOfParts>
    <vt:vector size="17" baseType="lpstr">
      <vt:lpstr>AppleSystemUIFont</vt:lpstr>
      <vt:lpstr>AppleSystemUIFontBold</vt:lpstr>
      <vt:lpstr>Arial</vt:lpstr>
      <vt:lpstr>Bradley Hand</vt:lpstr>
      <vt:lpstr>Calibri</vt:lpstr>
      <vt:lpstr>Century Gothic</vt:lpstr>
      <vt:lpstr>inter</vt:lpstr>
      <vt:lpstr>Wingdings 3</vt:lpstr>
      <vt:lpstr>Sala de reuniones Ion</vt:lpstr>
      <vt:lpstr>LA ORGANIZACIÓN COMO SISTEMA</vt:lpstr>
      <vt:lpstr>Preámbulo: Ejemplo : Cambio de paradigma en el panorama publicitario</vt:lpstr>
      <vt:lpstr>Otros Tipos de SI… (CRM). (1/4)</vt:lpstr>
      <vt:lpstr>CRM... Para qué sirven (2/4)</vt:lpstr>
      <vt:lpstr>Otros Tipos de SI… (CRM) (3/4)</vt:lpstr>
      <vt:lpstr>Otros Tipos de SI… (CRM). (4/4)</vt:lpstr>
      <vt:lpstr>Resúmen CRM analítico</vt:lpstr>
      <vt:lpstr>FIN DE LA CLASE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 Monasterio</dc:creator>
  <cp:lastModifiedBy>Microsoft Office User</cp:lastModifiedBy>
  <cp:revision>95</cp:revision>
  <dcterms:created xsi:type="dcterms:W3CDTF">2019-10-29T21:48:21Z</dcterms:created>
  <dcterms:modified xsi:type="dcterms:W3CDTF">2023-06-06T01:50:30Z</dcterms:modified>
</cp:coreProperties>
</file>