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17"/>
  </p:notesMasterIdLst>
  <p:sldIdLst>
    <p:sldId id="307" r:id="rId2"/>
    <p:sldId id="318" r:id="rId3"/>
    <p:sldId id="319" r:id="rId4"/>
    <p:sldId id="296" r:id="rId5"/>
    <p:sldId id="320" r:id="rId6"/>
    <p:sldId id="298" r:id="rId7"/>
    <p:sldId id="321" r:id="rId8"/>
    <p:sldId id="322" r:id="rId9"/>
    <p:sldId id="280" r:id="rId10"/>
    <p:sldId id="285" r:id="rId11"/>
    <p:sldId id="297" r:id="rId12"/>
    <p:sldId id="299" r:id="rId13"/>
    <p:sldId id="300" r:id="rId14"/>
    <p:sldId id="315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353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8B406-DFEE-B240-B52F-93D53116BDF7}" type="datetimeFigureOut">
              <a:rPr lang="es-CL" smtClean="0"/>
              <a:t>16-04-23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EB27-B09B-2443-B95A-9388ED6D8A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90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6773C-5F5F-7A4A-BB54-72AE1B096E3A}" type="slidenum">
              <a:rPr lang="es-CL" smtClean="0"/>
              <a:pPr>
                <a:defRPr/>
              </a:pPr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21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413908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43188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7468393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4568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287870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1F4E-584A-3345-AB7F-21013FDFC9C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8639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414-F3AA-384A-8E4C-1D28923AC589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6901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B73280C-CD63-2C47-A8E2-1D8137A3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265A754-5AAD-5147-88C7-0F7D9F3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56ECB9A-4A19-EC4A-8DC5-9CA9D66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46558B-695C-F24D-A207-22F409CC9866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490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1FEA-7A1A-F144-9015-62A540201BF2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248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6616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7FB5-3033-664F-8AB0-9A35F89DCF25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907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FAA-8DD4-484E-88D3-F5825A224DEB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8056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1935383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0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88-F2D7-0D40-BD5A-66F97580EDEA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596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60430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20C67-FEA0-B945-A0DA-B5F123E40BF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893763"/>
            <a:ext cx="527051" cy="5964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oalite.com/2015/02/cohesion-y-acoplamiento/" TargetMode="Externa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6000" dirty="0">
                <a:latin typeface="Ambient" pitchFamily="34" charset="0"/>
              </a:rPr>
              <a:t>TEORIA DE SISTEMAS</a:t>
            </a:r>
            <a:endParaRPr lang="es-ES" sz="60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7067" y="4203233"/>
            <a:ext cx="8837084" cy="113076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s-ES_tradnl" altLang="es-CL" sz="3200" b="1" dirty="0">
                <a:solidFill>
                  <a:schemeClr val="tx1"/>
                </a:solidFill>
              </a:rPr>
              <a:t>TGS-Capítulo 1</a:t>
            </a:r>
            <a:r>
              <a:rPr lang="es-ES_tradnl" altLang="es-CL" sz="2400" b="1" dirty="0">
                <a:solidFill>
                  <a:schemeClr val="tx1"/>
                </a:solidFill>
              </a:rPr>
              <a:t>             </a:t>
            </a:r>
          </a:p>
          <a:p>
            <a:pPr eaLnBrk="1" hangingPunct="1"/>
            <a:r>
              <a:rPr lang="es-ES_tradnl" altLang="es-CL" sz="2400" b="1" dirty="0">
                <a:solidFill>
                  <a:schemeClr val="accent1"/>
                </a:solidFill>
              </a:rPr>
              <a:t>PARTE 5.- ACOPLAMIENTO – DESACOPLAMIENTO</a:t>
            </a:r>
          </a:p>
          <a:p>
            <a:pPr eaLnBrk="1" hangingPunct="1"/>
            <a:r>
              <a:rPr lang="es-ES_tradnl" altLang="es-CL" sz="2400" b="1" dirty="0">
                <a:solidFill>
                  <a:schemeClr val="accent1"/>
                </a:solidFill>
              </a:rPr>
              <a:t>ICCI</a:t>
            </a:r>
            <a:endParaRPr lang="es-ES" altLang="es-CL" sz="2400" b="1" dirty="0">
              <a:solidFill>
                <a:schemeClr val="accent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669" y="6037760"/>
            <a:ext cx="2946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2000" b="1" i="1" dirty="0">
                <a:solidFill>
                  <a:srgbClr val="000000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60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8A75263-970A-D448-84D0-B0D8E1C0D1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27764" y="268941"/>
            <a:ext cx="9827712" cy="5378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ES_tradnl" dirty="0"/>
              <a:t>PRINCIPIOS BÁSICOS EN LA TEORÍA DE SISTEMAS</a:t>
            </a:r>
            <a:endParaRPr lang="es-ES" altLang="es-ES_tradnl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A6FE6EF-BEA7-DA42-875B-A1726BBAC7C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738126" y="1455449"/>
            <a:ext cx="6935661" cy="308649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s-ES_tradnl" sz="3600" dirty="0">
                <a:solidFill>
                  <a:schemeClr val="accent3"/>
                </a:solidFill>
              </a:rPr>
              <a:t>Mecanismos de Desacoplamiento:</a:t>
            </a:r>
            <a:endParaRPr lang="es-ES_tradnl" dirty="0">
              <a:solidFill>
                <a:schemeClr val="accent3"/>
              </a:solidFill>
            </a:endParaRPr>
          </a:p>
          <a:p>
            <a:pPr lvl="1" eaLnBrk="1" hangingPunct="1">
              <a:defRPr/>
            </a:pPr>
            <a:r>
              <a:rPr lang="es-ES_tradnl" sz="3200" dirty="0"/>
              <a:t>Inventarios, Almacenamientos Intermedios, Líneas de Espera</a:t>
            </a:r>
          </a:p>
          <a:p>
            <a:pPr lvl="1" eaLnBrk="1" hangingPunct="1">
              <a:defRPr/>
            </a:pPr>
            <a:r>
              <a:rPr lang="es-ES_tradnl" sz="3200" dirty="0"/>
              <a:t>Recursos de Holgura y Flexibles</a:t>
            </a:r>
          </a:p>
          <a:p>
            <a:pPr lvl="1" eaLnBrk="1" hangingPunct="1">
              <a:defRPr/>
            </a:pPr>
            <a:r>
              <a:rPr lang="es-ES_tradnl" sz="3200" dirty="0"/>
              <a:t>Estándares.</a:t>
            </a:r>
            <a:endParaRPr lang="es-E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043843-48B6-0C4C-AD36-A862DE24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2190078"/>
            <a:ext cx="4522812" cy="24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7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AC65-F00C-284A-BA35-294CD700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Métodos de Desacoplamiento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980D6-A1B4-5D44-94B5-438F894E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547"/>
            <a:ext cx="9147984" cy="316835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b="1" dirty="0">
                <a:solidFill>
                  <a:schemeClr val="accent3"/>
                </a:solidFill>
              </a:rPr>
              <a:t>Inventarios, almacenamientos intermedios o línea de espera</a:t>
            </a:r>
            <a:r>
              <a:rPr lang="es-CL" sz="2800" dirty="0">
                <a:solidFill>
                  <a:schemeClr val="accent3"/>
                </a:solidFill>
              </a:rPr>
              <a:t>: </a:t>
            </a:r>
            <a:r>
              <a:rPr lang="es-CL" sz="2400" dirty="0"/>
              <a:t>En un subsistemas de materias primas o un subsistema de producción, el inventario de materias primas permite a los dos subsistemas operar de alguna manera independiente </a:t>
            </a:r>
            <a:r>
              <a:rPr lang="es-CL" dirty="0"/>
              <a:t>(en corto plazo)</a:t>
            </a:r>
            <a:endParaRPr lang="es-CL" sz="2400" dirty="0"/>
          </a:p>
          <a:p>
            <a:pPr algn="just"/>
            <a:r>
              <a:rPr lang="es-ES_tradnl" sz="2400" dirty="0"/>
              <a:t>Las memorias intermedias de datos se utilizan en algunos sistemas de computación para compensar las diferentes relaciones de entrada y salidas de datos.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9F88EE-3B47-3D4F-B07C-03EC1326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54" y="4667501"/>
            <a:ext cx="5679691" cy="1692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AC65-F00C-284A-BA35-294CD700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Métodos de Desacoplamiento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980D6-A1B4-5D44-94B5-438F894E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155812" cy="3843328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>
                <a:solidFill>
                  <a:schemeClr val="accent3"/>
                </a:solidFill>
              </a:rPr>
              <a:t>Recursos de Holgura y Flexibles: </a:t>
            </a:r>
            <a:r>
              <a:rPr lang="es-CL" sz="2400" dirty="0"/>
              <a:t>La definición de holgura de un proyecto es el tiempo que este puede atrasarse sin afectar a la fecha de finalización</a:t>
            </a:r>
          </a:p>
          <a:p>
            <a:pPr algn="just"/>
            <a:r>
              <a:rPr lang="es-CL" sz="2400" dirty="0"/>
              <a:t>Podemos definir la holgura de un proyecto como la diferencia entre la fecha de finalización más cercana </a:t>
            </a:r>
            <a:r>
              <a:rPr lang="es-CL" sz="1600" dirty="0"/>
              <a:t>(definida por el camino crítico)</a:t>
            </a:r>
            <a:r>
              <a:rPr lang="es-CL" dirty="0"/>
              <a:t> </a:t>
            </a:r>
            <a:r>
              <a:rPr lang="es-CL" sz="2400" dirty="0"/>
              <a:t>y la fecha límite de finalización </a:t>
            </a:r>
            <a:r>
              <a:rPr lang="es-CL" sz="1600" dirty="0"/>
              <a:t>(habitualmente impuesta por limitaciones externas)</a:t>
            </a:r>
            <a:endParaRPr lang="es-CL" sz="1400" dirty="0"/>
          </a:p>
          <a:p>
            <a:pPr algn="just"/>
            <a:r>
              <a:rPr lang="es-CL" sz="2000" dirty="0"/>
              <a:t>Cuando la salida de algún sistema es la entrada de otro, las existencias de recursos de holgura permiten a los subsistemas que sean algo independientes y aún más, que cada uno responda a las demandas de los otros subsistemas.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B6DFB5-A333-7A4D-B963-39D3D9B2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53" y="5044142"/>
            <a:ext cx="6503631" cy="1582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2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AC65-F00C-284A-BA35-294CD700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Métodos de Desacoplamiento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980D6-A1B4-5D44-94B5-438F894E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62" y="1707592"/>
            <a:ext cx="9041232" cy="2218949"/>
          </a:xfrm>
        </p:spPr>
        <p:txBody>
          <a:bodyPr/>
          <a:lstStyle/>
          <a:p>
            <a:pPr marL="0" indent="0" algn="just">
              <a:buNone/>
            </a:pPr>
            <a:r>
              <a:rPr lang="es-CL" sz="2800" b="1" dirty="0">
                <a:solidFill>
                  <a:schemeClr val="accent3"/>
                </a:solidFill>
              </a:rPr>
              <a:t>Estándares</a:t>
            </a:r>
            <a:r>
              <a:rPr lang="es-CL" sz="2800" dirty="0"/>
              <a:t>: La especificación de las normas, los costos de los estándares y otras normas le permiten a un subsistema planear y organizarse reduciendo la necesidad de  comunicarse con otros subsistemas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A50C0-9975-AE48-A06D-1118D15933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320" y="4124433"/>
            <a:ext cx="5729208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6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1B3D-3565-D940-8D72-DBF14FD7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7" y="247228"/>
            <a:ext cx="10130366" cy="647700"/>
          </a:xfrm>
        </p:spPr>
        <p:txBody>
          <a:bodyPr>
            <a:normAutofit fontScale="90000"/>
          </a:bodyPr>
          <a:lstStyle/>
          <a:p>
            <a:r>
              <a:rPr lang="es-CL" dirty="0"/>
              <a:t>CONCLUSIÓN RELACIÓN COHESIÓN VS ACOPLAMIENTO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D1E17-55D3-8442-8AD0-07B53C73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72" y="1751471"/>
            <a:ext cx="6005193" cy="414132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sz="2400" b="0" dirty="0"/>
              <a:t>Lo</a:t>
            </a:r>
            <a:r>
              <a:rPr lang="es-ES_tradnl" sz="2400" i="1" dirty="0"/>
              <a:t> </a:t>
            </a:r>
            <a:r>
              <a:rPr lang="es-ES_tradnl" sz="2400" b="0" dirty="0"/>
              <a:t>correcto es tener buenos criterios para agrupar unidades de software (</a:t>
            </a:r>
            <a:r>
              <a:rPr lang="es-ES_tradnl" sz="2400" b="0" dirty="0">
                <a:solidFill>
                  <a:schemeClr val="accent3"/>
                </a:solidFill>
              </a:rPr>
              <a:t>alta cohesión</a:t>
            </a:r>
            <a:r>
              <a:rPr lang="es-ES_tradnl" sz="2400" b="0" dirty="0"/>
              <a:t>), y mantener esas unidades lo más independientes posible (</a:t>
            </a:r>
            <a:r>
              <a:rPr lang="es-ES_tradnl" sz="2400" b="0" dirty="0">
                <a:solidFill>
                  <a:schemeClr val="accent3"/>
                </a:solidFill>
              </a:rPr>
              <a:t>bajo acoplamiento</a:t>
            </a:r>
            <a:r>
              <a:rPr lang="es-ES_tradnl" sz="2400" b="0" dirty="0"/>
              <a:t>)</a:t>
            </a:r>
          </a:p>
          <a:p>
            <a:pPr algn="just"/>
            <a:r>
              <a:rPr lang="es-CL" sz="2400" b="0" dirty="0"/>
              <a:t>Se concluye que lo ideal es situarse en el cuadrante de alta cohesión y bajo acoplamiento (eso es Bueno™), y lo peor que nos puede pasar es acabar en la situación opuesta, con baja cohesión y alto acoplamiento (eso es Malo™).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462897-2755-FC49-A900-4FBFEC46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06" y="1751471"/>
            <a:ext cx="5118100" cy="38227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D6976CF-4FC0-E142-8241-2231352F8D11}"/>
              </a:ext>
            </a:extLst>
          </p:cNvPr>
          <p:cNvSpPr/>
          <p:nvPr/>
        </p:nvSpPr>
        <p:spPr>
          <a:xfrm>
            <a:off x="8373326" y="6509046"/>
            <a:ext cx="3818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>
                <a:hlinkClick r:id="rId3"/>
              </a:rPr>
              <a:t>https://blog.koalite.com/2015/02/cohesion-y-acoplamiento/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0473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Marcador de texto 2">
            <a:extLst>
              <a:ext uri="{FF2B5EF4-FFF2-40B4-BE49-F238E27FC236}">
                <a16:creationId xmlns:a16="http://schemas.microsoft.com/office/drawing/2014/main" id="{33195DFC-D51A-324A-9C7F-ED8F85616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053557"/>
            <a:ext cx="7772400" cy="750886"/>
          </a:xfrm>
        </p:spPr>
        <p:txBody>
          <a:bodyPr/>
          <a:lstStyle/>
          <a:p>
            <a:pPr algn="ctr"/>
            <a:r>
              <a:rPr lang="es-CL" altLang="es-CL" sz="3200" b="1" i="1" dirty="0">
                <a:solidFill>
                  <a:schemeClr val="accent1"/>
                </a:solidFill>
                <a:latin typeface="Bradley Hand" pitchFamily="2" charset="77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24400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9C400-C830-8F4D-B5E6-D3C3D3BB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533"/>
          </a:xfrm>
        </p:spPr>
        <p:txBody>
          <a:bodyPr>
            <a:normAutofit fontScale="90000"/>
          </a:bodyPr>
          <a:lstStyle/>
          <a:p>
            <a:r>
              <a:rPr lang="es-CL" dirty="0"/>
              <a:t>Recordatorio…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FB059-6147-3649-BDC7-D5FF54AC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3"/>
            <a:ext cx="6942666" cy="5109411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400" dirty="0"/>
              <a:t>Para poder dar solución a una cierta problemática se recurre a la descomposición en subsistemas menos complejos que permitan encontrar la solución final a la problemática planteada</a:t>
            </a:r>
          </a:p>
          <a:p>
            <a:pPr algn="just"/>
            <a:r>
              <a:rPr lang="es-CL" sz="2400" dirty="0"/>
              <a:t>Esta descomposición implica que todos los subsistemas deban tener algún nivel de comunicación, lo importante es no incurrir en una interconexión exagerada </a:t>
            </a:r>
          </a:p>
          <a:p>
            <a:pPr algn="just"/>
            <a:r>
              <a:rPr lang="es-CL" sz="2400" dirty="0"/>
              <a:t>Para evitar lo anterior, se aplica la simplificación, generando solo los canales de comunicación adecuados y necesarios para que la intercomunicación se mantenga e forma eficiente.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1A3EAB9-7B6C-3C42-AE29-D73CBB46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88149" y="1488613"/>
            <a:ext cx="4224338" cy="2238523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12F6BA2-2200-AF49-92CD-B0E69897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9912" y="4043318"/>
            <a:ext cx="3960813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8DA652-330D-CE44-939F-7607D6AE4000}"/>
              </a:ext>
            </a:extLst>
          </p:cNvPr>
          <p:cNvSpPr txBox="1"/>
          <p:nvPr/>
        </p:nvSpPr>
        <p:spPr>
          <a:xfrm>
            <a:off x="8005889" y="1119281"/>
            <a:ext cx="378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SISTEMA ALTAMENTE COHESIONADO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126B8-BD2B-0B4E-AA75-E61AF70E44D1}"/>
              </a:ext>
            </a:extLst>
          </p:cNvPr>
          <p:cNvSpPr txBox="1"/>
          <p:nvPr/>
        </p:nvSpPr>
        <p:spPr>
          <a:xfrm>
            <a:off x="9001674" y="62484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SIMPLIFICACIÓN</a:t>
            </a:r>
          </a:p>
        </p:txBody>
      </p:sp>
    </p:spTree>
    <p:extLst>
      <p:ext uri="{BB962C8B-B14F-4D97-AF65-F5344CB8AC3E}">
        <p14:creationId xmlns:p14="http://schemas.microsoft.com/office/powerpoint/2010/main" val="33014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Título">
            <a:extLst>
              <a:ext uri="{FF2B5EF4-FFF2-40B4-BE49-F238E27FC236}">
                <a16:creationId xmlns:a16="http://schemas.microsoft.com/office/drawing/2014/main" id="{A3F0D4EF-AB78-A741-923F-31CD4E3C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(1/6)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AD4326A3-82CE-BE4F-AFCC-E7C50679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2" y="1434600"/>
            <a:ext cx="6330694" cy="5227457"/>
          </a:xfrm>
        </p:spPr>
        <p:txBody>
          <a:bodyPr/>
          <a:lstStyle/>
          <a:p>
            <a:pPr algn="just">
              <a:defRPr/>
            </a:pPr>
            <a:r>
              <a:rPr lang="es-ES" sz="2800" dirty="0"/>
              <a:t>El término “</a:t>
            </a:r>
            <a:r>
              <a:rPr lang="es-ES" sz="2800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Acoplamiento</a:t>
            </a:r>
            <a:r>
              <a:rPr lang="es-ES" sz="2800" dirty="0"/>
              <a:t>" hace alusión al grado de dependencia que tienen dos unidades de software</a:t>
            </a:r>
          </a:p>
          <a:p>
            <a:pPr algn="just">
              <a:defRPr/>
            </a:pPr>
            <a:r>
              <a:rPr lang="es-ES" sz="2800" dirty="0"/>
              <a:t>Cuando dos unidades de software son absolutamente independientes </a:t>
            </a:r>
            <a:r>
              <a:rPr lang="es-ES" sz="2000" dirty="0"/>
              <a:t>(cada una puede hacer su trabajo sin contar para nada con la otra), </a:t>
            </a:r>
            <a:r>
              <a:rPr lang="es-ES" sz="2800" dirty="0"/>
              <a:t>encontramos el grado más bajo de acoplamiento, y decimos que ambas unidades están totalmente “</a:t>
            </a:r>
            <a:r>
              <a:rPr lang="es-ES" sz="2800" b="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Desacopladas</a:t>
            </a:r>
            <a:r>
              <a:rPr lang="es-ES" sz="2800" dirty="0"/>
              <a:t>”.</a:t>
            </a:r>
          </a:p>
          <a:p>
            <a:pPr algn="just"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8D749E-E7CF-D048-B17D-AB511091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39" y="3263539"/>
            <a:ext cx="4036424" cy="3594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2A7CAD7-12B7-4749-A58C-7CF8C559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101" y="1249364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10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Título">
            <a:extLst>
              <a:ext uri="{FF2B5EF4-FFF2-40B4-BE49-F238E27FC236}">
                <a16:creationId xmlns:a16="http://schemas.microsoft.com/office/drawing/2014/main" id="{0594931B-8A4C-904B-8BB4-9E72121F1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(2/6)</a:t>
            </a:r>
            <a:endParaRPr lang="es-ES" altLang="es-CL" dirty="0"/>
          </a:p>
        </p:txBody>
      </p:sp>
      <p:sp>
        <p:nvSpPr>
          <p:cNvPr id="7" name="6 Marcador de texto">
            <a:extLst>
              <a:ext uri="{FF2B5EF4-FFF2-40B4-BE49-F238E27FC236}">
                <a16:creationId xmlns:a16="http://schemas.microsoft.com/office/drawing/2014/main" id="{E85A18C6-2C28-6A46-8421-2AB9C521FB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831113"/>
            <a:ext cx="5676900" cy="3642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Tipos de Acoplamiento:</a:t>
            </a:r>
          </a:p>
          <a:p>
            <a:pPr marL="571500" indent="-514350" algn="just">
              <a:buFont typeface="+mj-lt"/>
              <a:buAutoNum type="romanUcPeriod"/>
              <a:defRPr/>
            </a:pPr>
            <a:r>
              <a:rPr lang="es-ES" sz="2600" b="1" dirty="0">
                <a:solidFill>
                  <a:schemeClr val="accent3"/>
                </a:solidFill>
                <a:ea typeface="+mn-ea"/>
                <a:cs typeface="+mn-cs"/>
              </a:rPr>
              <a:t>Unidades completamente desacopladas</a:t>
            </a:r>
            <a:r>
              <a:rPr lang="es-ES" sz="2800" b="1" dirty="0">
                <a:solidFill>
                  <a:schemeClr val="accent1"/>
                </a:solidFill>
                <a:ea typeface="+mn-ea"/>
                <a:cs typeface="+mn-cs"/>
              </a:rPr>
              <a:t>: </a:t>
            </a:r>
            <a:r>
              <a:rPr lang="es-ES" sz="38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s-ES" sz="2200" dirty="0">
                <a:solidFill>
                  <a:schemeClr val="accent1"/>
                </a:solidFill>
                <a:ea typeface="+mn-ea"/>
                <a:cs typeface="+mn-cs"/>
              </a:rPr>
              <a:t>dos unidades están completamente desacopladas cuando hacen su trabajo de manera totalmente independiente. Esto nos permitiría tomar una de ellas y utilizarla tal cual en un programa sin necesidad de llevarnos la otra. </a:t>
            </a:r>
            <a:endParaRPr lang="es-ES" sz="26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606D287F-07D9-254E-913C-BE8DE49EA4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06500" y="2182722"/>
            <a:ext cx="4783334" cy="2492556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7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Título">
            <a:extLst>
              <a:ext uri="{FF2B5EF4-FFF2-40B4-BE49-F238E27FC236}">
                <a16:creationId xmlns:a16="http://schemas.microsoft.com/office/drawing/2014/main" id="{0F65AF9A-4099-EB4A-A821-82F87DAE6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(3/6)</a:t>
            </a:r>
            <a:endParaRPr lang="es-ES" altLang="es-CL" dirty="0"/>
          </a:p>
        </p:txBody>
      </p:sp>
      <p:sp>
        <p:nvSpPr>
          <p:cNvPr id="3" name="2 Marcador de texto">
            <a:extLst>
              <a:ext uri="{FF2B5EF4-FFF2-40B4-BE49-F238E27FC236}">
                <a16:creationId xmlns:a16="http://schemas.microsoft.com/office/drawing/2014/main" id="{7084EF2F-3A12-924E-B727-E1B94D56AD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37441" y="2159620"/>
            <a:ext cx="5162276" cy="2538760"/>
          </a:xfrm>
        </p:spPr>
        <p:txBody>
          <a:bodyPr/>
          <a:lstStyle/>
          <a:p>
            <a:pPr>
              <a:defRPr/>
            </a:pPr>
            <a:r>
              <a:rPr lang="es-ES" sz="2800" dirty="0">
                <a:solidFill>
                  <a:schemeClr val="accent1"/>
                </a:solidFill>
              </a:rPr>
              <a:t>Tipos de Acoplamiento:</a:t>
            </a:r>
          </a:p>
          <a:p>
            <a:pPr marL="571500" indent="-514350" algn="just">
              <a:buFont typeface="+mj-lt"/>
              <a:buAutoNum type="romanUcPeriod" startAt="2"/>
              <a:defRPr/>
            </a:pPr>
            <a:r>
              <a:rPr lang="es-ES" sz="2400" b="1" dirty="0">
                <a:solidFill>
                  <a:schemeClr val="accent3"/>
                </a:solidFill>
                <a:ea typeface="+mn-ea"/>
                <a:cs typeface="+mn-cs"/>
              </a:rPr>
              <a:t>Acoplamiento Normal: </a:t>
            </a:r>
            <a:r>
              <a:rPr lang="es-ES" sz="2400" dirty="0">
                <a:solidFill>
                  <a:schemeClr val="accent1"/>
                </a:solidFill>
                <a:ea typeface="+mn-ea"/>
                <a:cs typeface="+mn-cs"/>
              </a:rPr>
              <a:t>El acoplamiento más común que existe es aquel en el que una unidad de software necesita del trabajo que hace la otra.</a:t>
            </a:r>
          </a:p>
          <a:p>
            <a:pPr lvl="1">
              <a:buFont typeface="Wingdings" pitchFamily="2" charset="2"/>
              <a:buNone/>
              <a:defRPr/>
            </a:pPr>
            <a:endParaRPr lang="es-ES" sz="2000" dirty="0"/>
          </a:p>
        </p:txBody>
      </p:sp>
      <p:sp>
        <p:nvSpPr>
          <p:cNvPr id="59395" name="4 Marcador de pie de página">
            <a:extLst>
              <a:ext uri="{FF2B5EF4-FFF2-40B4-BE49-F238E27FC236}">
                <a16:creationId xmlns:a16="http://schemas.microsoft.com/office/drawing/2014/main" id="{4A778456-E609-3F40-97C9-0F165DA2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altLang="es-CL" sz="1800" b="0">
                <a:solidFill>
                  <a:srgbClr val="000000"/>
                </a:solidFill>
              </a:rPr>
              <a:t>Manuel Monasterio C.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15C845F9-8B79-8E4D-9AD2-3F5CAFDC8D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15901" y="2069165"/>
            <a:ext cx="5273933" cy="2683683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7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Título">
            <a:extLst>
              <a:ext uri="{FF2B5EF4-FFF2-40B4-BE49-F238E27FC236}">
                <a16:creationId xmlns:a16="http://schemas.microsoft.com/office/drawing/2014/main" id="{653C3B48-4CD1-AE4A-BE58-3D5010B6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(4/6)</a:t>
            </a:r>
            <a:endParaRPr lang="es-ES" altLang="es-CL" dirty="0"/>
          </a:p>
        </p:txBody>
      </p:sp>
      <p:sp>
        <p:nvSpPr>
          <p:cNvPr id="3" name="2 Marcador de texto">
            <a:extLst>
              <a:ext uri="{FF2B5EF4-FFF2-40B4-BE49-F238E27FC236}">
                <a16:creationId xmlns:a16="http://schemas.microsoft.com/office/drawing/2014/main" id="{64120ECA-0828-9846-8B74-24B42F4F15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94343" y="2512743"/>
            <a:ext cx="5190308" cy="2360340"/>
          </a:xfrm>
        </p:spPr>
        <p:txBody>
          <a:bodyPr/>
          <a:lstStyle/>
          <a:p>
            <a:pPr>
              <a:defRPr/>
            </a:pPr>
            <a:r>
              <a:rPr lang="es-ES" sz="2400" b="1" dirty="0">
                <a:solidFill>
                  <a:schemeClr val="accent1"/>
                </a:solidFill>
              </a:rPr>
              <a:t>Tipos de Acoplamiento:</a:t>
            </a:r>
          </a:p>
          <a:p>
            <a:pPr marL="571500" indent="-514350" algn="just">
              <a:buFont typeface="+mj-lt"/>
              <a:buAutoNum type="romanUcPeriod" startAt="3"/>
              <a:defRPr/>
            </a:pPr>
            <a:r>
              <a:rPr lang="es-ES" sz="2400" b="1" dirty="0">
                <a:solidFill>
                  <a:schemeClr val="accent3"/>
                </a:solidFill>
                <a:ea typeface="+mn-ea"/>
                <a:cs typeface="+mn-cs"/>
              </a:rPr>
              <a:t>Acoplamiento de Datos: </a:t>
            </a:r>
            <a:r>
              <a:rPr lang="es-ES" sz="2000" dirty="0">
                <a:solidFill>
                  <a:schemeClr val="accent1"/>
                </a:solidFill>
                <a:ea typeface="+mn-ea"/>
                <a:cs typeface="+mn-cs"/>
              </a:rPr>
              <a:t>Una unidad de software está acoplada a otra por los datos cuando ambas necesitan del mismo conjunto local de datos para funcionar.</a:t>
            </a:r>
          </a:p>
          <a:p>
            <a:pPr lvl="1">
              <a:buFont typeface="Wingdings" pitchFamily="2" charset="2"/>
              <a:buNone/>
              <a:defRPr/>
            </a:pPr>
            <a:endParaRPr lang="es-ES" sz="2000" dirty="0"/>
          </a:p>
        </p:txBody>
      </p:sp>
      <p:sp>
        <p:nvSpPr>
          <p:cNvPr id="60419" name="4 Marcador de pie de página">
            <a:extLst>
              <a:ext uri="{FF2B5EF4-FFF2-40B4-BE49-F238E27FC236}">
                <a16:creationId xmlns:a16="http://schemas.microsoft.com/office/drawing/2014/main" id="{1852ABBE-A108-6D4D-830C-1C072BE0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ES" altLang="es-CL" sz="1800" b="0">
                <a:solidFill>
                  <a:srgbClr val="000000"/>
                </a:solidFill>
              </a:rPr>
              <a:t>Manuel Monasterio C.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5C767DB4-D79F-7F47-AA49-3491789CCD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35585" y="2054225"/>
            <a:ext cx="4473772" cy="358457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4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1 Título">
            <a:extLst>
              <a:ext uri="{FF2B5EF4-FFF2-40B4-BE49-F238E27FC236}">
                <a16:creationId xmlns:a16="http://schemas.microsoft.com/office/drawing/2014/main" id="{FFD156C8-FBB5-CD49-8B74-E6D1F48C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(5/6)</a:t>
            </a:r>
            <a:endParaRPr lang="es-ES" altLang="es-CL" dirty="0"/>
          </a:p>
        </p:txBody>
      </p:sp>
      <p:sp>
        <p:nvSpPr>
          <p:cNvPr id="3" name="2 Marcador de texto">
            <a:extLst>
              <a:ext uri="{FF2B5EF4-FFF2-40B4-BE49-F238E27FC236}">
                <a16:creationId xmlns:a16="http://schemas.microsoft.com/office/drawing/2014/main" id="{273F1705-1736-1747-9E09-E339F8CCB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2403586"/>
            <a:ext cx="6109745" cy="3038111"/>
          </a:xfrm>
        </p:spPr>
        <p:txBody>
          <a:bodyPr/>
          <a:lstStyle/>
          <a:p>
            <a:pPr>
              <a:defRPr/>
            </a:pPr>
            <a:r>
              <a:rPr lang="es-ES" sz="2400" dirty="0">
                <a:solidFill>
                  <a:schemeClr val="accent1"/>
                </a:solidFill>
              </a:rPr>
              <a:t>Tipos de Acoplamiento:</a:t>
            </a:r>
          </a:p>
          <a:p>
            <a:pPr marL="571500" indent="-514350" algn="just">
              <a:buFont typeface="+mj-lt"/>
              <a:buAutoNum type="romanUcPeriod" startAt="4"/>
              <a:defRPr/>
            </a:pPr>
            <a:r>
              <a:rPr lang="es-ES" sz="2200" b="1" dirty="0">
                <a:solidFill>
                  <a:schemeClr val="accent3"/>
                </a:solidFill>
                <a:ea typeface="+mn-ea"/>
                <a:cs typeface="+mn-cs"/>
              </a:rPr>
              <a:t>Acoplamiento de Control: </a:t>
            </a:r>
            <a:r>
              <a:rPr lang="es-ES" sz="2200" dirty="0">
                <a:solidFill>
                  <a:schemeClr val="accent1"/>
                </a:solidFill>
                <a:ea typeface="+mn-ea"/>
                <a:cs typeface="+mn-cs"/>
              </a:rPr>
              <a:t>Decimos que un método está acoplado a otro por control cuando de alguna manera un método controla la ejecución del otro. En general, suele ocurrir cuando un método pasa algún parámetro a otro, y en función de él se comporta de una u otra manera.</a:t>
            </a:r>
          </a:p>
        </p:txBody>
      </p:sp>
      <p:pic>
        <p:nvPicPr>
          <p:cNvPr id="45062" name="Picture 6">
            <a:extLst>
              <a:ext uri="{FF2B5EF4-FFF2-40B4-BE49-F238E27FC236}">
                <a16:creationId xmlns:a16="http://schemas.microsoft.com/office/drawing/2014/main" id="{02DB5B56-A125-A44C-AC75-357CF110F0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936568" y="2235803"/>
            <a:ext cx="4999734" cy="3205894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3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Título">
            <a:extLst>
              <a:ext uri="{FF2B5EF4-FFF2-40B4-BE49-F238E27FC236}">
                <a16:creationId xmlns:a16="http://schemas.microsoft.com/office/drawing/2014/main" id="{D9CBF313-8AB0-E242-8EC3-B8F598D48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Acoplamiento y Cohesión          </a:t>
            </a:r>
            <a:r>
              <a:rPr lang="es-ES" altLang="es-CL" sz="2400" dirty="0"/>
              <a:t>(6/6)</a:t>
            </a:r>
            <a:endParaRPr lang="es-ES" altLang="es-CL" dirty="0"/>
          </a:p>
        </p:txBody>
      </p:sp>
      <p:sp>
        <p:nvSpPr>
          <p:cNvPr id="3" name="2 Marcador de texto">
            <a:extLst>
              <a:ext uri="{FF2B5EF4-FFF2-40B4-BE49-F238E27FC236}">
                <a16:creationId xmlns:a16="http://schemas.microsoft.com/office/drawing/2014/main" id="{1C916A25-9907-8841-BA8D-C027A22A91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29128" y="1607413"/>
            <a:ext cx="6386072" cy="4929049"/>
          </a:xfrm>
        </p:spPr>
        <p:txBody>
          <a:bodyPr/>
          <a:lstStyle/>
          <a:p>
            <a:pPr>
              <a:defRPr/>
            </a:pPr>
            <a:r>
              <a:rPr lang="es-ES" sz="2800" dirty="0"/>
              <a:t>Tipos de Acoplamiento</a:t>
            </a:r>
            <a:r>
              <a:rPr lang="es-ES" sz="2400" dirty="0"/>
              <a:t>: </a:t>
            </a:r>
            <a:r>
              <a:rPr lang="es-ES" sz="1800" dirty="0"/>
              <a:t>(</a:t>
            </a:r>
            <a:r>
              <a:rPr lang="es-ES" sz="1600" dirty="0"/>
              <a:t>Acoplamientos no deseados)</a:t>
            </a:r>
            <a:endParaRPr lang="es-E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s-ES" sz="2400" b="1" dirty="0">
                <a:solidFill>
                  <a:schemeClr val="accent3"/>
                </a:solidFill>
                <a:ea typeface="+mn-ea"/>
                <a:cs typeface="+mn-cs"/>
              </a:rPr>
              <a:t>Acoplamiento Global</a:t>
            </a: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:</a:t>
            </a:r>
            <a:r>
              <a:rPr lang="es-ES" sz="2400" dirty="0">
                <a:solidFill>
                  <a:schemeClr val="accent1"/>
                </a:solidFill>
                <a:ea typeface="+mn-ea"/>
                <a:cs typeface="+mn-cs"/>
              </a:rPr>
              <a:t> Decimos que dos unidades están globalmente acopladas cuando se pasan datos entre sí a través de una estructura global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s-ES" sz="2400" b="1" dirty="0">
                <a:solidFill>
                  <a:schemeClr val="accent3"/>
                </a:solidFill>
                <a:ea typeface="+mn-ea"/>
                <a:cs typeface="+mn-cs"/>
              </a:rPr>
              <a:t>Acoplamiento por Contenido</a:t>
            </a: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: </a:t>
            </a:r>
            <a:r>
              <a:rPr lang="es-ES" sz="2400" dirty="0">
                <a:solidFill>
                  <a:schemeClr val="accent1"/>
                </a:solidFill>
                <a:ea typeface="+mn-ea"/>
                <a:cs typeface="+mn-cs"/>
              </a:rPr>
              <a:t>Podemos decir que una unidad está acoplada a otra por contenido cuando para programar la primera es necesario conocer cualquier detalle del interior de la segunda.</a:t>
            </a:r>
          </a:p>
          <a:p>
            <a:pPr marL="457200" lvl="1" indent="0">
              <a:buNone/>
              <a:defRPr/>
            </a:pPr>
            <a:endParaRPr lang="es-E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BDF80C-B7DB-5044-83F6-06A08CD4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34" y="21669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4A198E2-8C2F-8B44-8844-4E27C0E46A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4447" y="356628"/>
            <a:ext cx="88392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dirty="0"/>
              <a:t>PRINCIPIOS BÁSICOS EN LA TEORÍA DE SISTEMAS</a:t>
            </a:r>
            <a:endParaRPr lang="es-E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3C3858C-733C-F949-BD2B-07DD54BDA6B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806824" y="1201270"/>
            <a:ext cx="6974541" cy="565673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3200" dirty="0">
                <a:solidFill>
                  <a:schemeClr val="accent3"/>
                </a:solidFill>
              </a:rPr>
              <a:t>Desacoplamiento</a:t>
            </a:r>
            <a:r>
              <a:rPr lang="es-ES_tradnl" sz="2400" dirty="0"/>
              <a:t>: Si los diferentes subsistemas están conectados de modo muy compacto se requiere entre ellos una coordinación muy exacta</a:t>
            </a:r>
            <a:r>
              <a:rPr lang="es-ES" sz="2400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400" dirty="0"/>
              <a:t>Tales acoplamientos tan compactos plantean una coordinación muy fuerte y exigencias de oportunidad entre los dos sistemas</a:t>
            </a:r>
            <a:r>
              <a:rPr lang="es-ES" sz="2400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400" dirty="0"/>
              <a:t>En razón de que son algo independientes, es difícil hacer que operen de una manera completamente sincronizada.  La solución es </a:t>
            </a:r>
            <a:r>
              <a:rPr lang="es-ES_tradnl" sz="2400" i="1" dirty="0">
                <a:solidFill>
                  <a:schemeClr val="accent3"/>
                </a:solidFill>
              </a:rPr>
              <a:t>Desacoplar</a:t>
            </a:r>
            <a:r>
              <a:rPr lang="es-ES_tradnl" sz="2400" i="1" dirty="0"/>
              <a:t> </a:t>
            </a:r>
            <a:r>
              <a:rPr lang="es-ES_tradnl" sz="2400" dirty="0"/>
              <a:t>o </a:t>
            </a:r>
            <a:r>
              <a:rPr lang="es-ES_tradnl" sz="2400" i="1" dirty="0">
                <a:solidFill>
                  <a:schemeClr val="accent3"/>
                </a:solidFill>
              </a:rPr>
              <a:t>reducir conexiones </a:t>
            </a:r>
            <a:r>
              <a:rPr lang="es-ES_tradnl" sz="2400" dirty="0"/>
              <a:t>de tal manera que los dos sistemas puedan operar en corto plazo con alguna medida de independencia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400" dirty="0"/>
              <a:t>El proceso de desacoplamiento y el permitir a cada subsistema alguna independencia en el manejo de sus asuntos tiene muchos beneficios, pero no se hace sin costo.</a:t>
            </a:r>
            <a:r>
              <a:rPr lang="es-ES" sz="2400" dirty="0"/>
              <a:t> </a:t>
            </a:r>
          </a:p>
        </p:txBody>
      </p:sp>
      <p:pic>
        <p:nvPicPr>
          <p:cNvPr id="5" name="Picture 2" descr="Desacoplamiento: el precio de Bitcoin cae a $ 10,660 a medida que aumentan  las acciones y el oro (Market Watch) - Criptomonedas">
            <a:extLst>
              <a:ext uri="{FF2B5EF4-FFF2-40B4-BE49-F238E27FC236}">
                <a16:creationId xmlns:a16="http://schemas.microsoft.com/office/drawing/2014/main" id="{31C5AAAA-6215-C241-B59D-ECF133AD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1" y="2171476"/>
            <a:ext cx="4123765" cy="24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{2811CE59-D3D4-D042-80BD-1710E3FBDB74}tf10001060</Template>
  <TotalTime>2710</TotalTime>
  <Words>885</Words>
  <Application>Microsoft Macintosh PowerPoint</Application>
  <PresentationFormat>Panorámica</PresentationFormat>
  <Paragraphs>58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Ambient</vt:lpstr>
      <vt:lpstr>Arial</vt:lpstr>
      <vt:lpstr>Bradley Hand</vt:lpstr>
      <vt:lpstr>Calibri</vt:lpstr>
      <vt:lpstr>Trebuchet MS</vt:lpstr>
      <vt:lpstr>Wingdings</vt:lpstr>
      <vt:lpstr>Wingdings 3</vt:lpstr>
      <vt:lpstr>Faceta</vt:lpstr>
      <vt:lpstr>TEORIA DE SISTEMAS</vt:lpstr>
      <vt:lpstr>Recordatorio…</vt:lpstr>
      <vt:lpstr>Acoplamiento y Cohesión          (1/6)</vt:lpstr>
      <vt:lpstr>Acoplamiento y Cohesión          (2/6)</vt:lpstr>
      <vt:lpstr>Acoplamiento y Cohesión          (3/6)</vt:lpstr>
      <vt:lpstr>Acoplamiento y Cohesión          (4/6)</vt:lpstr>
      <vt:lpstr>Acoplamiento y Cohesión          (5/6)</vt:lpstr>
      <vt:lpstr>Acoplamiento y Cohesión          (6/6)</vt:lpstr>
      <vt:lpstr>PRINCIPIOS BÁSICOS EN LA TEORÍA DE SISTEMAS</vt:lpstr>
      <vt:lpstr>PRINCIPIOS BÁSICOS EN LA TEORÍA DE SISTEMAS</vt:lpstr>
      <vt:lpstr>Métodos de Desacoplamiento</vt:lpstr>
      <vt:lpstr>Métodos de Desacoplamiento</vt:lpstr>
      <vt:lpstr>Métodos de Desacoplamiento</vt:lpstr>
      <vt:lpstr>CONCLUSIÓN RELACIÓN COHESIÓN VS ACOPLAMIENTO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Microsoft Office User</cp:lastModifiedBy>
  <cp:revision>50</cp:revision>
  <dcterms:created xsi:type="dcterms:W3CDTF">2020-04-15T20:31:41Z</dcterms:created>
  <dcterms:modified xsi:type="dcterms:W3CDTF">2023-04-17T02:22:59Z</dcterms:modified>
</cp:coreProperties>
</file>