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15"/>
  </p:notesMasterIdLst>
  <p:sldIdLst>
    <p:sldId id="256" r:id="rId2"/>
    <p:sldId id="537" r:id="rId3"/>
    <p:sldId id="523" r:id="rId4"/>
    <p:sldId id="525" r:id="rId5"/>
    <p:sldId id="526" r:id="rId6"/>
    <p:sldId id="527" r:id="rId7"/>
    <p:sldId id="528" r:id="rId8"/>
    <p:sldId id="529" r:id="rId9"/>
    <p:sldId id="530" r:id="rId10"/>
    <p:sldId id="535" r:id="rId11"/>
    <p:sldId id="536" r:id="rId12"/>
    <p:sldId id="532" r:id="rId13"/>
    <p:sldId id="53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24"/>
    <p:restoredTop sz="94609"/>
  </p:normalViewPr>
  <p:slideViewPr>
    <p:cSldViewPr snapToGrid="0" snapToObjects="1">
      <p:cViewPr varScale="1">
        <p:scale>
          <a:sx n="82" d="100"/>
          <a:sy n="82" d="100"/>
        </p:scale>
        <p:origin x="17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828CC0-BAFB-194E-B396-3C8B54CE08EB}" type="doc">
      <dgm:prSet loTypeId="urn:microsoft.com/office/officeart/2005/8/layout/cycle3" loCatId="" qsTypeId="urn:microsoft.com/office/officeart/2005/8/quickstyle/simple1" qsCatId="simple" csTypeId="urn:microsoft.com/office/officeart/2005/8/colors/colorful3" csCatId="colorful" phldr="1"/>
      <dgm:spPr/>
      <dgm:t>
        <a:bodyPr/>
        <a:lstStyle/>
        <a:p>
          <a:endParaRPr lang="es-ES"/>
        </a:p>
      </dgm:t>
    </dgm:pt>
    <dgm:pt modelId="{C57BF9AD-1981-F848-967D-3C9E8C6BCA49}">
      <dgm:prSet phldrT="[Texto]"/>
      <dgm:spPr/>
      <dgm:t>
        <a:bodyPr/>
        <a:lstStyle/>
        <a:p>
          <a:r>
            <a:rPr lang="es-ES" dirty="0"/>
            <a:t>ORIGEN</a:t>
          </a:r>
        </a:p>
      </dgm:t>
    </dgm:pt>
    <dgm:pt modelId="{7D10DC3B-6786-EC47-9C46-DF6A7E4BB650}" type="parTrans" cxnId="{863BD41B-3D19-5E45-9994-06C780561F0E}">
      <dgm:prSet/>
      <dgm:spPr/>
      <dgm:t>
        <a:bodyPr/>
        <a:lstStyle/>
        <a:p>
          <a:endParaRPr lang="es-ES"/>
        </a:p>
      </dgm:t>
    </dgm:pt>
    <dgm:pt modelId="{BB5DAC43-6F2E-9648-BEDA-E011992114E7}" type="sibTrans" cxnId="{863BD41B-3D19-5E45-9994-06C780561F0E}">
      <dgm:prSet/>
      <dgm:spPr/>
      <dgm:t>
        <a:bodyPr/>
        <a:lstStyle/>
        <a:p>
          <a:endParaRPr lang="es-ES"/>
        </a:p>
      </dgm:t>
    </dgm:pt>
    <dgm:pt modelId="{4579D918-A85F-FA43-9978-4DF3200B9FA9}">
      <dgm:prSet phldrT="[Texto]"/>
      <dgm:spPr/>
      <dgm:t>
        <a:bodyPr/>
        <a:lstStyle/>
        <a:p>
          <a:r>
            <a:rPr lang="es-ES" dirty="0"/>
            <a:t>SELECCION</a:t>
          </a:r>
        </a:p>
      </dgm:t>
    </dgm:pt>
    <dgm:pt modelId="{E2347FBE-FAB3-C644-856A-230BCB7392B0}" type="parTrans" cxnId="{FFF46F24-93C2-C944-9644-2B4BD18EDDC3}">
      <dgm:prSet/>
      <dgm:spPr/>
      <dgm:t>
        <a:bodyPr/>
        <a:lstStyle/>
        <a:p>
          <a:endParaRPr lang="es-ES"/>
        </a:p>
      </dgm:t>
    </dgm:pt>
    <dgm:pt modelId="{3C96D251-D170-1D4B-A208-97EE7236E2F8}" type="sibTrans" cxnId="{FFF46F24-93C2-C944-9644-2B4BD18EDDC3}">
      <dgm:prSet/>
      <dgm:spPr/>
      <dgm:t>
        <a:bodyPr/>
        <a:lstStyle/>
        <a:p>
          <a:endParaRPr lang="es-ES"/>
        </a:p>
      </dgm:t>
    </dgm:pt>
    <dgm:pt modelId="{43C3F572-250C-534B-93B8-835208A29B4A}">
      <dgm:prSet phldrT="[Texto]"/>
      <dgm:spPr/>
      <dgm:t>
        <a:bodyPr/>
        <a:lstStyle/>
        <a:p>
          <a:r>
            <a:rPr lang="es-ES" dirty="0"/>
            <a:t>PROCESAMIENTO</a:t>
          </a:r>
        </a:p>
      </dgm:t>
    </dgm:pt>
    <dgm:pt modelId="{52C37D1D-36E6-AD46-9351-E151F9AE6C6C}" type="parTrans" cxnId="{E488BB9E-DFAF-584C-B856-6390816CD3CB}">
      <dgm:prSet/>
      <dgm:spPr/>
      <dgm:t>
        <a:bodyPr/>
        <a:lstStyle/>
        <a:p>
          <a:endParaRPr lang="es-ES"/>
        </a:p>
      </dgm:t>
    </dgm:pt>
    <dgm:pt modelId="{1509066F-92D3-F24F-9FB9-EC33E1EF86CD}" type="sibTrans" cxnId="{E488BB9E-DFAF-584C-B856-6390816CD3CB}">
      <dgm:prSet/>
      <dgm:spPr/>
      <dgm:t>
        <a:bodyPr/>
        <a:lstStyle/>
        <a:p>
          <a:endParaRPr lang="es-ES"/>
        </a:p>
      </dgm:t>
    </dgm:pt>
    <dgm:pt modelId="{CADE295A-11C5-5745-B0ED-A6437C877F48}">
      <dgm:prSet phldrT="[Texto]"/>
      <dgm:spPr/>
      <dgm:t>
        <a:bodyPr/>
        <a:lstStyle/>
        <a:p>
          <a:r>
            <a:rPr lang="es-ES" dirty="0"/>
            <a:t>ALMACENAMIENTO</a:t>
          </a:r>
        </a:p>
      </dgm:t>
    </dgm:pt>
    <dgm:pt modelId="{01E9B942-9F20-4F45-BF2E-F19F61DB93B2}" type="parTrans" cxnId="{FA7B10F6-CBEC-2644-9BC1-2C50C3DF0368}">
      <dgm:prSet/>
      <dgm:spPr/>
      <dgm:t>
        <a:bodyPr/>
        <a:lstStyle/>
        <a:p>
          <a:endParaRPr lang="es-ES"/>
        </a:p>
      </dgm:t>
    </dgm:pt>
    <dgm:pt modelId="{E1E7214A-E69F-DD4D-9DE1-FF25BAB409D7}" type="sibTrans" cxnId="{FA7B10F6-CBEC-2644-9BC1-2C50C3DF0368}">
      <dgm:prSet/>
      <dgm:spPr/>
      <dgm:t>
        <a:bodyPr/>
        <a:lstStyle/>
        <a:p>
          <a:endParaRPr lang="es-ES"/>
        </a:p>
      </dgm:t>
    </dgm:pt>
    <dgm:pt modelId="{51620859-C50A-454A-ABDF-61135E10912B}">
      <dgm:prSet phldrT="[Texto]"/>
      <dgm:spPr/>
      <dgm:t>
        <a:bodyPr/>
        <a:lstStyle/>
        <a:p>
          <a:r>
            <a:rPr lang="es-ES" dirty="0"/>
            <a:t>BÚSQUEDA Y RECUPERACIÓN</a:t>
          </a:r>
        </a:p>
      </dgm:t>
    </dgm:pt>
    <dgm:pt modelId="{3639990B-C1CE-434A-BDED-5B37FD241E91}" type="parTrans" cxnId="{0D992DD8-DFFC-0745-864D-EC549BB97C2F}">
      <dgm:prSet/>
      <dgm:spPr/>
      <dgm:t>
        <a:bodyPr/>
        <a:lstStyle/>
        <a:p>
          <a:endParaRPr lang="es-ES"/>
        </a:p>
      </dgm:t>
    </dgm:pt>
    <dgm:pt modelId="{7E37A35D-68C3-FF49-9F7D-1642A684EA79}" type="sibTrans" cxnId="{0D992DD8-DFFC-0745-864D-EC549BB97C2F}">
      <dgm:prSet/>
      <dgm:spPr/>
      <dgm:t>
        <a:bodyPr/>
        <a:lstStyle/>
        <a:p>
          <a:endParaRPr lang="es-ES"/>
        </a:p>
      </dgm:t>
    </dgm:pt>
    <dgm:pt modelId="{CF6527E7-55D0-6349-8D96-8BD46C097EEC}">
      <dgm:prSet phldrT="[Texto]"/>
      <dgm:spPr/>
      <dgm:t>
        <a:bodyPr/>
        <a:lstStyle/>
        <a:p>
          <a:r>
            <a:rPr lang="es-ES" dirty="0"/>
            <a:t>DISEMINACIÓN</a:t>
          </a:r>
        </a:p>
      </dgm:t>
    </dgm:pt>
    <dgm:pt modelId="{E090FC92-D3AA-334A-98E1-201F2D4A6D84}" type="parTrans" cxnId="{65BBACD3-09B6-3845-898B-2956F5F7351F}">
      <dgm:prSet/>
      <dgm:spPr/>
      <dgm:t>
        <a:bodyPr/>
        <a:lstStyle/>
        <a:p>
          <a:endParaRPr lang="es-ES"/>
        </a:p>
      </dgm:t>
    </dgm:pt>
    <dgm:pt modelId="{3494C8E5-F33F-8646-9376-CE24061634E4}" type="sibTrans" cxnId="{65BBACD3-09B6-3845-898B-2956F5F7351F}">
      <dgm:prSet/>
      <dgm:spPr/>
      <dgm:t>
        <a:bodyPr/>
        <a:lstStyle/>
        <a:p>
          <a:endParaRPr lang="es-ES"/>
        </a:p>
      </dgm:t>
    </dgm:pt>
    <dgm:pt modelId="{237F90C3-A030-FE49-B1B7-D187D873C40F}">
      <dgm:prSet phldrT="[Texto]"/>
      <dgm:spPr/>
      <dgm:t>
        <a:bodyPr/>
        <a:lstStyle/>
        <a:p>
          <a:r>
            <a:rPr lang="es-ES" dirty="0"/>
            <a:t>NUEVA INFORMACION</a:t>
          </a:r>
        </a:p>
      </dgm:t>
    </dgm:pt>
    <dgm:pt modelId="{EA902BE8-4D2F-244C-A14A-04115473D8F0}" type="parTrans" cxnId="{946FA7AA-25D1-EE42-8D2A-C03875EDF2B5}">
      <dgm:prSet/>
      <dgm:spPr/>
      <dgm:t>
        <a:bodyPr/>
        <a:lstStyle/>
        <a:p>
          <a:endParaRPr lang="es-ES"/>
        </a:p>
      </dgm:t>
    </dgm:pt>
    <dgm:pt modelId="{185649DF-B56D-BB46-B4F5-40A0AAB4C7B5}" type="sibTrans" cxnId="{946FA7AA-25D1-EE42-8D2A-C03875EDF2B5}">
      <dgm:prSet/>
      <dgm:spPr/>
      <dgm:t>
        <a:bodyPr/>
        <a:lstStyle/>
        <a:p>
          <a:endParaRPr lang="es-ES"/>
        </a:p>
      </dgm:t>
    </dgm:pt>
    <dgm:pt modelId="{827C37A7-CA51-294C-A5AE-D28F48459550}">
      <dgm:prSet phldrT="[Texto]"/>
      <dgm:spPr/>
      <dgm:t>
        <a:bodyPr/>
        <a:lstStyle/>
        <a:p>
          <a:r>
            <a:rPr lang="es-ES"/>
            <a:t>NUEVO CONOCIMIENTO</a:t>
          </a:r>
          <a:endParaRPr lang="es-ES" dirty="0"/>
        </a:p>
      </dgm:t>
    </dgm:pt>
    <dgm:pt modelId="{B069C379-5239-A440-A21E-3EC4CFABCD0B}" type="parTrans" cxnId="{A017166F-EC6C-094B-A5AC-CEFA0D2BAF52}">
      <dgm:prSet/>
      <dgm:spPr/>
      <dgm:t>
        <a:bodyPr/>
        <a:lstStyle/>
        <a:p>
          <a:endParaRPr lang="es-ES"/>
        </a:p>
      </dgm:t>
    </dgm:pt>
    <dgm:pt modelId="{8641EAE0-7D9E-3348-A201-A081D5ECE094}" type="sibTrans" cxnId="{A017166F-EC6C-094B-A5AC-CEFA0D2BAF52}">
      <dgm:prSet/>
      <dgm:spPr/>
      <dgm:t>
        <a:bodyPr/>
        <a:lstStyle/>
        <a:p>
          <a:endParaRPr lang="es-ES"/>
        </a:p>
      </dgm:t>
    </dgm:pt>
    <dgm:pt modelId="{F2068B48-8F35-524E-A4D3-EF3B048045C1}">
      <dgm:prSet phldrT="[Texto]"/>
      <dgm:spPr/>
      <dgm:t>
        <a:bodyPr/>
        <a:lstStyle/>
        <a:p>
          <a:r>
            <a:rPr lang="es-ES"/>
            <a:t>TOMA DE DECISIONES</a:t>
          </a:r>
          <a:endParaRPr lang="es-ES" dirty="0"/>
        </a:p>
      </dgm:t>
    </dgm:pt>
    <dgm:pt modelId="{B807907D-88BF-8B4D-B7D2-367BBF076051}" type="parTrans" cxnId="{716DAEEB-9490-9344-83B9-F032C652C3CE}">
      <dgm:prSet/>
      <dgm:spPr/>
      <dgm:t>
        <a:bodyPr/>
        <a:lstStyle/>
        <a:p>
          <a:endParaRPr lang="es-ES"/>
        </a:p>
      </dgm:t>
    </dgm:pt>
    <dgm:pt modelId="{463E8D98-42C8-AE4F-8ABB-6E6DCB46108C}" type="sibTrans" cxnId="{716DAEEB-9490-9344-83B9-F032C652C3CE}">
      <dgm:prSet/>
      <dgm:spPr/>
      <dgm:t>
        <a:bodyPr/>
        <a:lstStyle/>
        <a:p>
          <a:endParaRPr lang="es-ES"/>
        </a:p>
      </dgm:t>
    </dgm:pt>
    <dgm:pt modelId="{553231AB-FC1A-5D4E-BFB9-DE792226F35E}">
      <dgm:prSet phldrT="[Texto]"/>
      <dgm:spPr/>
      <dgm:t>
        <a:bodyPr/>
        <a:lstStyle/>
        <a:p>
          <a:r>
            <a:rPr lang="es-ES" dirty="0"/>
            <a:t>IMPACTO</a:t>
          </a:r>
        </a:p>
      </dgm:t>
    </dgm:pt>
    <dgm:pt modelId="{99F0E377-0B6A-BB42-A5FD-8FAAD2C08038}" type="parTrans" cxnId="{E11C9138-31C6-E848-8FC1-3EE41D2824D9}">
      <dgm:prSet/>
      <dgm:spPr/>
      <dgm:t>
        <a:bodyPr/>
        <a:lstStyle/>
        <a:p>
          <a:endParaRPr lang="es-ES"/>
        </a:p>
      </dgm:t>
    </dgm:pt>
    <dgm:pt modelId="{C301E4AF-70D0-E545-A9FA-2FA9F0A08D14}" type="sibTrans" cxnId="{E11C9138-31C6-E848-8FC1-3EE41D2824D9}">
      <dgm:prSet/>
      <dgm:spPr/>
      <dgm:t>
        <a:bodyPr/>
        <a:lstStyle/>
        <a:p>
          <a:endParaRPr lang="es-ES"/>
        </a:p>
      </dgm:t>
    </dgm:pt>
    <dgm:pt modelId="{833A9208-66F5-1646-A7C9-FF5D97CD7C31}">
      <dgm:prSet phldrT="[Texto]"/>
      <dgm:spPr/>
      <dgm:t>
        <a:bodyPr/>
        <a:lstStyle/>
        <a:p>
          <a:r>
            <a:rPr lang="es-ES"/>
            <a:t>NUEVO CONOCIMENTO</a:t>
          </a:r>
          <a:endParaRPr lang="es-ES" dirty="0"/>
        </a:p>
      </dgm:t>
    </dgm:pt>
    <dgm:pt modelId="{0B0E0D0F-05A5-694F-9F51-58C658C0B229}" type="parTrans" cxnId="{E8E6F9E9-CB97-6B4F-958E-DAC6FECC93F8}">
      <dgm:prSet/>
      <dgm:spPr/>
      <dgm:t>
        <a:bodyPr/>
        <a:lstStyle/>
        <a:p>
          <a:endParaRPr lang="es-ES"/>
        </a:p>
      </dgm:t>
    </dgm:pt>
    <dgm:pt modelId="{40E90A1C-0056-FD46-A516-897D9A5387F4}" type="sibTrans" cxnId="{E8E6F9E9-CB97-6B4F-958E-DAC6FECC93F8}">
      <dgm:prSet/>
      <dgm:spPr/>
      <dgm:t>
        <a:bodyPr/>
        <a:lstStyle/>
        <a:p>
          <a:endParaRPr lang="es-ES"/>
        </a:p>
      </dgm:t>
    </dgm:pt>
    <dgm:pt modelId="{95659761-C53A-ED41-8E73-B1D3E659A01C}">
      <dgm:prSet phldrT="[Texto]"/>
      <dgm:spPr/>
      <dgm:t>
        <a:bodyPr/>
        <a:lstStyle/>
        <a:p>
          <a:r>
            <a:rPr lang="es-ES"/>
            <a:t>NUEVA INFORMACIÓN</a:t>
          </a:r>
          <a:endParaRPr lang="es-ES" dirty="0"/>
        </a:p>
      </dgm:t>
    </dgm:pt>
    <dgm:pt modelId="{DABA7450-6730-7F4B-9537-5DF102884024}" type="parTrans" cxnId="{E371ACAB-2CF4-3047-83E2-1FDD000265FA}">
      <dgm:prSet/>
      <dgm:spPr/>
      <dgm:t>
        <a:bodyPr/>
        <a:lstStyle/>
        <a:p>
          <a:endParaRPr lang="es-ES"/>
        </a:p>
      </dgm:t>
    </dgm:pt>
    <dgm:pt modelId="{EE754B02-0AFE-2B4E-9CD1-0C598914BCC7}" type="sibTrans" cxnId="{E371ACAB-2CF4-3047-83E2-1FDD000265FA}">
      <dgm:prSet/>
      <dgm:spPr/>
      <dgm:t>
        <a:bodyPr/>
        <a:lstStyle/>
        <a:p>
          <a:endParaRPr lang="es-ES"/>
        </a:p>
      </dgm:t>
    </dgm:pt>
    <dgm:pt modelId="{5F452C44-E56B-9A4A-A1E4-57CF430E6D4B}" type="pres">
      <dgm:prSet presAssocID="{A9828CC0-BAFB-194E-B396-3C8B54CE08EB}" presName="Name0" presStyleCnt="0">
        <dgm:presLayoutVars>
          <dgm:dir/>
          <dgm:resizeHandles val="exact"/>
        </dgm:presLayoutVars>
      </dgm:prSet>
      <dgm:spPr/>
    </dgm:pt>
    <dgm:pt modelId="{04FA1A9B-1A66-5445-8F22-5FD894712FE0}" type="pres">
      <dgm:prSet presAssocID="{A9828CC0-BAFB-194E-B396-3C8B54CE08EB}" presName="cycle" presStyleCnt="0"/>
      <dgm:spPr/>
    </dgm:pt>
    <dgm:pt modelId="{7B910B44-C890-5F40-82B9-54B82E2732D4}" type="pres">
      <dgm:prSet presAssocID="{C57BF9AD-1981-F848-967D-3C9E8C6BCA49}" presName="nodeFirstNode" presStyleLbl="node1" presStyleIdx="0" presStyleCnt="12">
        <dgm:presLayoutVars>
          <dgm:bulletEnabled val="1"/>
        </dgm:presLayoutVars>
      </dgm:prSet>
      <dgm:spPr/>
    </dgm:pt>
    <dgm:pt modelId="{43177341-731F-1741-AAB1-D6B2462C1A41}" type="pres">
      <dgm:prSet presAssocID="{BB5DAC43-6F2E-9648-BEDA-E011992114E7}" presName="sibTransFirstNode" presStyleLbl="bgShp" presStyleIdx="0" presStyleCnt="1"/>
      <dgm:spPr/>
    </dgm:pt>
    <dgm:pt modelId="{B8E828DF-8707-7E48-9D30-342E78FC05A9}" type="pres">
      <dgm:prSet presAssocID="{4579D918-A85F-FA43-9978-4DF3200B9FA9}" presName="nodeFollowingNodes" presStyleLbl="node1" presStyleIdx="1" presStyleCnt="12">
        <dgm:presLayoutVars>
          <dgm:bulletEnabled val="1"/>
        </dgm:presLayoutVars>
      </dgm:prSet>
      <dgm:spPr/>
    </dgm:pt>
    <dgm:pt modelId="{1A05984E-A8AF-484B-9768-0F96370D453F}" type="pres">
      <dgm:prSet presAssocID="{43C3F572-250C-534B-93B8-835208A29B4A}" presName="nodeFollowingNodes" presStyleLbl="node1" presStyleIdx="2" presStyleCnt="12">
        <dgm:presLayoutVars>
          <dgm:bulletEnabled val="1"/>
        </dgm:presLayoutVars>
      </dgm:prSet>
      <dgm:spPr/>
    </dgm:pt>
    <dgm:pt modelId="{5C3301D7-B527-0D49-9D4D-87A26B5E3C58}" type="pres">
      <dgm:prSet presAssocID="{CADE295A-11C5-5745-B0ED-A6437C877F48}" presName="nodeFollowingNodes" presStyleLbl="node1" presStyleIdx="3" presStyleCnt="12">
        <dgm:presLayoutVars>
          <dgm:bulletEnabled val="1"/>
        </dgm:presLayoutVars>
      </dgm:prSet>
      <dgm:spPr/>
    </dgm:pt>
    <dgm:pt modelId="{F652E5A8-16BF-2A41-A931-A63CF32BF949}" type="pres">
      <dgm:prSet presAssocID="{51620859-C50A-454A-ABDF-61135E10912B}" presName="nodeFollowingNodes" presStyleLbl="node1" presStyleIdx="4" presStyleCnt="12">
        <dgm:presLayoutVars>
          <dgm:bulletEnabled val="1"/>
        </dgm:presLayoutVars>
      </dgm:prSet>
      <dgm:spPr/>
    </dgm:pt>
    <dgm:pt modelId="{F836318B-27EB-2449-8CE0-B29F9A4CE7B2}" type="pres">
      <dgm:prSet presAssocID="{CF6527E7-55D0-6349-8D96-8BD46C097EEC}" presName="nodeFollowingNodes" presStyleLbl="node1" presStyleIdx="5" presStyleCnt="12">
        <dgm:presLayoutVars>
          <dgm:bulletEnabled val="1"/>
        </dgm:presLayoutVars>
      </dgm:prSet>
      <dgm:spPr/>
    </dgm:pt>
    <dgm:pt modelId="{81EC012F-1C2B-FF48-881B-AC0120A3E74A}" type="pres">
      <dgm:prSet presAssocID="{237F90C3-A030-FE49-B1B7-D187D873C40F}" presName="nodeFollowingNodes" presStyleLbl="node1" presStyleIdx="6" presStyleCnt="12">
        <dgm:presLayoutVars>
          <dgm:bulletEnabled val="1"/>
        </dgm:presLayoutVars>
      </dgm:prSet>
      <dgm:spPr/>
    </dgm:pt>
    <dgm:pt modelId="{1F2395FE-9067-DE4A-A905-F0A0420DB306}" type="pres">
      <dgm:prSet presAssocID="{827C37A7-CA51-294C-A5AE-D28F48459550}" presName="nodeFollowingNodes" presStyleLbl="node1" presStyleIdx="7" presStyleCnt="12">
        <dgm:presLayoutVars>
          <dgm:bulletEnabled val="1"/>
        </dgm:presLayoutVars>
      </dgm:prSet>
      <dgm:spPr/>
    </dgm:pt>
    <dgm:pt modelId="{B82A7B7A-D694-2E42-916D-54B7DF81F978}" type="pres">
      <dgm:prSet presAssocID="{F2068B48-8F35-524E-A4D3-EF3B048045C1}" presName="nodeFollowingNodes" presStyleLbl="node1" presStyleIdx="8" presStyleCnt="12">
        <dgm:presLayoutVars>
          <dgm:bulletEnabled val="1"/>
        </dgm:presLayoutVars>
      </dgm:prSet>
      <dgm:spPr/>
    </dgm:pt>
    <dgm:pt modelId="{1C6FEADE-5F6F-5441-AF75-F36C8876908B}" type="pres">
      <dgm:prSet presAssocID="{553231AB-FC1A-5D4E-BFB9-DE792226F35E}" presName="nodeFollowingNodes" presStyleLbl="node1" presStyleIdx="9" presStyleCnt="12">
        <dgm:presLayoutVars>
          <dgm:bulletEnabled val="1"/>
        </dgm:presLayoutVars>
      </dgm:prSet>
      <dgm:spPr/>
    </dgm:pt>
    <dgm:pt modelId="{4810AD41-EB03-5442-9896-226EA473A702}" type="pres">
      <dgm:prSet presAssocID="{833A9208-66F5-1646-A7C9-FF5D97CD7C31}" presName="nodeFollowingNodes" presStyleLbl="node1" presStyleIdx="10" presStyleCnt="12">
        <dgm:presLayoutVars>
          <dgm:bulletEnabled val="1"/>
        </dgm:presLayoutVars>
      </dgm:prSet>
      <dgm:spPr/>
    </dgm:pt>
    <dgm:pt modelId="{7DAFF626-A220-F54B-95AC-141EC60546F9}" type="pres">
      <dgm:prSet presAssocID="{95659761-C53A-ED41-8E73-B1D3E659A01C}" presName="nodeFollowingNodes" presStyleLbl="node1" presStyleIdx="11" presStyleCnt="12">
        <dgm:presLayoutVars>
          <dgm:bulletEnabled val="1"/>
        </dgm:presLayoutVars>
      </dgm:prSet>
      <dgm:spPr/>
    </dgm:pt>
  </dgm:ptLst>
  <dgm:cxnLst>
    <dgm:cxn modelId="{C6975E05-2239-E842-96FF-5AB548F1EBF2}" type="presOf" srcId="{CADE295A-11C5-5745-B0ED-A6437C877F48}" destId="{5C3301D7-B527-0D49-9D4D-87A26B5E3C58}" srcOrd="0" destOrd="0" presId="urn:microsoft.com/office/officeart/2005/8/layout/cycle3"/>
    <dgm:cxn modelId="{C4A25F0B-1968-A841-9557-4BC04932F780}" type="presOf" srcId="{827C37A7-CA51-294C-A5AE-D28F48459550}" destId="{1F2395FE-9067-DE4A-A905-F0A0420DB306}" srcOrd="0" destOrd="0" presId="urn:microsoft.com/office/officeart/2005/8/layout/cycle3"/>
    <dgm:cxn modelId="{BAA22918-03D3-5F4D-B83B-E68BB971F999}" type="presOf" srcId="{A9828CC0-BAFB-194E-B396-3C8B54CE08EB}" destId="{5F452C44-E56B-9A4A-A1E4-57CF430E6D4B}" srcOrd="0" destOrd="0" presId="urn:microsoft.com/office/officeart/2005/8/layout/cycle3"/>
    <dgm:cxn modelId="{863BD41B-3D19-5E45-9994-06C780561F0E}" srcId="{A9828CC0-BAFB-194E-B396-3C8B54CE08EB}" destId="{C57BF9AD-1981-F848-967D-3C9E8C6BCA49}" srcOrd="0" destOrd="0" parTransId="{7D10DC3B-6786-EC47-9C46-DF6A7E4BB650}" sibTransId="{BB5DAC43-6F2E-9648-BEDA-E011992114E7}"/>
    <dgm:cxn modelId="{FFF46F24-93C2-C944-9644-2B4BD18EDDC3}" srcId="{A9828CC0-BAFB-194E-B396-3C8B54CE08EB}" destId="{4579D918-A85F-FA43-9978-4DF3200B9FA9}" srcOrd="1" destOrd="0" parTransId="{E2347FBE-FAB3-C644-856A-230BCB7392B0}" sibTransId="{3C96D251-D170-1D4B-A208-97EE7236E2F8}"/>
    <dgm:cxn modelId="{A1D0DB30-8B52-EF45-966A-C926A0739063}" type="presOf" srcId="{BB5DAC43-6F2E-9648-BEDA-E011992114E7}" destId="{43177341-731F-1741-AAB1-D6B2462C1A41}" srcOrd="0" destOrd="0" presId="urn:microsoft.com/office/officeart/2005/8/layout/cycle3"/>
    <dgm:cxn modelId="{39542638-1834-674A-BA73-F2280A1FAC01}" type="presOf" srcId="{95659761-C53A-ED41-8E73-B1D3E659A01C}" destId="{7DAFF626-A220-F54B-95AC-141EC60546F9}" srcOrd="0" destOrd="0" presId="urn:microsoft.com/office/officeart/2005/8/layout/cycle3"/>
    <dgm:cxn modelId="{E11C9138-31C6-E848-8FC1-3EE41D2824D9}" srcId="{A9828CC0-BAFB-194E-B396-3C8B54CE08EB}" destId="{553231AB-FC1A-5D4E-BFB9-DE792226F35E}" srcOrd="9" destOrd="0" parTransId="{99F0E377-0B6A-BB42-A5FD-8FAAD2C08038}" sibTransId="{C301E4AF-70D0-E545-A9FA-2FA9F0A08D14}"/>
    <dgm:cxn modelId="{AFB6C04A-D47D-5E40-A7DA-732B98EAFD86}" type="presOf" srcId="{553231AB-FC1A-5D4E-BFB9-DE792226F35E}" destId="{1C6FEADE-5F6F-5441-AF75-F36C8876908B}" srcOrd="0" destOrd="0" presId="urn:microsoft.com/office/officeart/2005/8/layout/cycle3"/>
    <dgm:cxn modelId="{2F18C953-53BC-A04C-AAE9-659827683942}" type="presOf" srcId="{43C3F572-250C-534B-93B8-835208A29B4A}" destId="{1A05984E-A8AF-484B-9768-0F96370D453F}" srcOrd="0" destOrd="0" presId="urn:microsoft.com/office/officeart/2005/8/layout/cycle3"/>
    <dgm:cxn modelId="{3576D85E-677B-EB43-9375-6E8BC4AE4BCD}" type="presOf" srcId="{237F90C3-A030-FE49-B1B7-D187D873C40F}" destId="{81EC012F-1C2B-FF48-881B-AC0120A3E74A}" srcOrd="0" destOrd="0" presId="urn:microsoft.com/office/officeart/2005/8/layout/cycle3"/>
    <dgm:cxn modelId="{A017166F-EC6C-094B-A5AC-CEFA0D2BAF52}" srcId="{A9828CC0-BAFB-194E-B396-3C8B54CE08EB}" destId="{827C37A7-CA51-294C-A5AE-D28F48459550}" srcOrd="7" destOrd="0" parTransId="{B069C379-5239-A440-A21E-3EC4CFABCD0B}" sibTransId="{8641EAE0-7D9E-3348-A201-A081D5ECE094}"/>
    <dgm:cxn modelId="{9D257C8A-92F0-F243-9854-4D21086AF0BB}" type="presOf" srcId="{833A9208-66F5-1646-A7C9-FF5D97CD7C31}" destId="{4810AD41-EB03-5442-9896-226EA473A702}" srcOrd="0" destOrd="0" presId="urn:microsoft.com/office/officeart/2005/8/layout/cycle3"/>
    <dgm:cxn modelId="{F311EA9B-7400-4548-9E8B-D49F17243817}" type="presOf" srcId="{C57BF9AD-1981-F848-967D-3C9E8C6BCA49}" destId="{7B910B44-C890-5F40-82B9-54B82E2732D4}" srcOrd="0" destOrd="0" presId="urn:microsoft.com/office/officeart/2005/8/layout/cycle3"/>
    <dgm:cxn modelId="{E488BB9E-DFAF-584C-B856-6390816CD3CB}" srcId="{A9828CC0-BAFB-194E-B396-3C8B54CE08EB}" destId="{43C3F572-250C-534B-93B8-835208A29B4A}" srcOrd="2" destOrd="0" parTransId="{52C37D1D-36E6-AD46-9351-E151F9AE6C6C}" sibTransId="{1509066F-92D3-F24F-9FB9-EC33E1EF86CD}"/>
    <dgm:cxn modelId="{484A4AA0-2E7E-934E-B97F-9881041DB676}" type="presOf" srcId="{4579D918-A85F-FA43-9978-4DF3200B9FA9}" destId="{B8E828DF-8707-7E48-9D30-342E78FC05A9}" srcOrd="0" destOrd="0" presId="urn:microsoft.com/office/officeart/2005/8/layout/cycle3"/>
    <dgm:cxn modelId="{946FA7AA-25D1-EE42-8D2A-C03875EDF2B5}" srcId="{A9828CC0-BAFB-194E-B396-3C8B54CE08EB}" destId="{237F90C3-A030-FE49-B1B7-D187D873C40F}" srcOrd="6" destOrd="0" parTransId="{EA902BE8-4D2F-244C-A14A-04115473D8F0}" sibTransId="{185649DF-B56D-BB46-B4F5-40A0AAB4C7B5}"/>
    <dgm:cxn modelId="{E371ACAB-2CF4-3047-83E2-1FDD000265FA}" srcId="{A9828CC0-BAFB-194E-B396-3C8B54CE08EB}" destId="{95659761-C53A-ED41-8E73-B1D3E659A01C}" srcOrd="11" destOrd="0" parTransId="{DABA7450-6730-7F4B-9537-5DF102884024}" sibTransId="{EE754B02-0AFE-2B4E-9CD1-0C598914BCC7}"/>
    <dgm:cxn modelId="{3CC608B4-8CAE-2841-AA64-5231C2650F0F}" type="presOf" srcId="{CF6527E7-55D0-6349-8D96-8BD46C097EEC}" destId="{F836318B-27EB-2449-8CE0-B29F9A4CE7B2}" srcOrd="0" destOrd="0" presId="urn:microsoft.com/office/officeart/2005/8/layout/cycle3"/>
    <dgm:cxn modelId="{B05A81C0-4D52-BA44-9BFF-538333DE5590}" type="presOf" srcId="{F2068B48-8F35-524E-A4D3-EF3B048045C1}" destId="{B82A7B7A-D694-2E42-916D-54B7DF81F978}" srcOrd="0" destOrd="0" presId="urn:microsoft.com/office/officeart/2005/8/layout/cycle3"/>
    <dgm:cxn modelId="{65BBACD3-09B6-3845-898B-2956F5F7351F}" srcId="{A9828CC0-BAFB-194E-B396-3C8B54CE08EB}" destId="{CF6527E7-55D0-6349-8D96-8BD46C097EEC}" srcOrd="5" destOrd="0" parTransId="{E090FC92-D3AA-334A-98E1-201F2D4A6D84}" sibTransId="{3494C8E5-F33F-8646-9376-CE24061634E4}"/>
    <dgm:cxn modelId="{0D992DD8-DFFC-0745-864D-EC549BB97C2F}" srcId="{A9828CC0-BAFB-194E-B396-3C8B54CE08EB}" destId="{51620859-C50A-454A-ABDF-61135E10912B}" srcOrd="4" destOrd="0" parTransId="{3639990B-C1CE-434A-BDED-5B37FD241E91}" sibTransId="{7E37A35D-68C3-FF49-9F7D-1642A684EA79}"/>
    <dgm:cxn modelId="{6FA2FFE6-3180-044C-B952-053FD5F7A897}" type="presOf" srcId="{51620859-C50A-454A-ABDF-61135E10912B}" destId="{F652E5A8-16BF-2A41-A931-A63CF32BF949}" srcOrd="0" destOrd="0" presId="urn:microsoft.com/office/officeart/2005/8/layout/cycle3"/>
    <dgm:cxn modelId="{E8E6F9E9-CB97-6B4F-958E-DAC6FECC93F8}" srcId="{A9828CC0-BAFB-194E-B396-3C8B54CE08EB}" destId="{833A9208-66F5-1646-A7C9-FF5D97CD7C31}" srcOrd="10" destOrd="0" parTransId="{0B0E0D0F-05A5-694F-9F51-58C658C0B229}" sibTransId="{40E90A1C-0056-FD46-A516-897D9A5387F4}"/>
    <dgm:cxn modelId="{716DAEEB-9490-9344-83B9-F032C652C3CE}" srcId="{A9828CC0-BAFB-194E-B396-3C8B54CE08EB}" destId="{F2068B48-8F35-524E-A4D3-EF3B048045C1}" srcOrd="8" destOrd="0" parTransId="{B807907D-88BF-8B4D-B7D2-367BBF076051}" sibTransId="{463E8D98-42C8-AE4F-8ABB-6E6DCB46108C}"/>
    <dgm:cxn modelId="{FA7B10F6-CBEC-2644-9BC1-2C50C3DF0368}" srcId="{A9828CC0-BAFB-194E-B396-3C8B54CE08EB}" destId="{CADE295A-11C5-5745-B0ED-A6437C877F48}" srcOrd="3" destOrd="0" parTransId="{01E9B942-9F20-4F45-BF2E-F19F61DB93B2}" sibTransId="{E1E7214A-E69F-DD4D-9DE1-FF25BAB409D7}"/>
    <dgm:cxn modelId="{23248698-C409-1549-80A6-92C77E8C6735}" type="presParOf" srcId="{5F452C44-E56B-9A4A-A1E4-57CF430E6D4B}" destId="{04FA1A9B-1A66-5445-8F22-5FD894712FE0}" srcOrd="0" destOrd="0" presId="urn:microsoft.com/office/officeart/2005/8/layout/cycle3"/>
    <dgm:cxn modelId="{8C950638-ADD1-4444-9EAE-9A39BE1A8E8C}" type="presParOf" srcId="{04FA1A9B-1A66-5445-8F22-5FD894712FE0}" destId="{7B910B44-C890-5F40-82B9-54B82E2732D4}" srcOrd="0" destOrd="0" presId="urn:microsoft.com/office/officeart/2005/8/layout/cycle3"/>
    <dgm:cxn modelId="{66197994-788A-B54A-9E22-5384916BE2FD}" type="presParOf" srcId="{04FA1A9B-1A66-5445-8F22-5FD894712FE0}" destId="{43177341-731F-1741-AAB1-D6B2462C1A41}" srcOrd="1" destOrd="0" presId="urn:microsoft.com/office/officeart/2005/8/layout/cycle3"/>
    <dgm:cxn modelId="{AEDB4774-69EA-5041-862E-05E8226B1661}" type="presParOf" srcId="{04FA1A9B-1A66-5445-8F22-5FD894712FE0}" destId="{B8E828DF-8707-7E48-9D30-342E78FC05A9}" srcOrd="2" destOrd="0" presId="urn:microsoft.com/office/officeart/2005/8/layout/cycle3"/>
    <dgm:cxn modelId="{D7978CF7-FAD3-1E49-8F8C-D2AF3C231F75}" type="presParOf" srcId="{04FA1A9B-1A66-5445-8F22-5FD894712FE0}" destId="{1A05984E-A8AF-484B-9768-0F96370D453F}" srcOrd="3" destOrd="0" presId="urn:microsoft.com/office/officeart/2005/8/layout/cycle3"/>
    <dgm:cxn modelId="{D2ED7F84-88FB-F349-A64E-38DA77E11A28}" type="presParOf" srcId="{04FA1A9B-1A66-5445-8F22-5FD894712FE0}" destId="{5C3301D7-B527-0D49-9D4D-87A26B5E3C58}" srcOrd="4" destOrd="0" presId="urn:microsoft.com/office/officeart/2005/8/layout/cycle3"/>
    <dgm:cxn modelId="{0AC86DD4-85BD-7042-AF7E-C4E2E569C235}" type="presParOf" srcId="{04FA1A9B-1A66-5445-8F22-5FD894712FE0}" destId="{F652E5A8-16BF-2A41-A931-A63CF32BF949}" srcOrd="5" destOrd="0" presId="urn:microsoft.com/office/officeart/2005/8/layout/cycle3"/>
    <dgm:cxn modelId="{C499240C-5866-5346-AD87-9D0AA75ECB7A}" type="presParOf" srcId="{04FA1A9B-1A66-5445-8F22-5FD894712FE0}" destId="{F836318B-27EB-2449-8CE0-B29F9A4CE7B2}" srcOrd="6" destOrd="0" presId="urn:microsoft.com/office/officeart/2005/8/layout/cycle3"/>
    <dgm:cxn modelId="{8320E219-E348-884C-9FE5-8B56508D6D54}" type="presParOf" srcId="{04FA1A9B-1A66-5445-8F22-5FD894712FE0}" destId="{81EC012F-1C2B-FF48-881B-AC0120A3E74A}" srcOrd="7" destOrd="0" presId="urn:microsoft.com/office/officeart/2005/8/layout/cycle3"/>
    <dgm:cxn modelId="{C14CF755-6269-EA4D-9694-1AA6F7F38655}" type="presParOf" srcId="{04FA1A9B-1A66-5445-8F22-5FD894712FE0}" destId="{1F2395FE-9067-DE4A-A905-F0A0420DB306}" srcOrd="8" destOrd="0" presId="urn:microsoft.com/office/officeart/2005/8/layout/cycle3"/>
    <dgm:cxn modelId="{7BFCA30C-28F3-D44E-B0D8-48452AD1F914}" type="presParOf" srcId="{04FA1A9B-1A66-5445-8F22-5FD894712FE0}" destId="{B82A7B7A-D694-2E42-916D-54B7DF81F978}" srcOrd="9" destOrd="0" presId="urn:microsoft.com/office/officeart/2005/8/layout/cycle3"/>
    <dgm:cxn modelId="{0222C301-026E-2243-B732-5D436DD1A9DA}" type="presParOf" srcId="{04FA1A9B-1A66-5445-8F22-5FD894712FE0}" destId="{1C6FEADE-5F6F-5441-AF75-F36C8876908B}" srcOrd="10" destOrd="0" presId="urn:microsoft.com/office/officeart/2005/8/layout/cycle3"/>
    <dgm:cxn modelId="{0B120A61-0D47-9044-96FF-631793855276}" type="presParOf" srcId="{04FA1A9B-1A66-5445-8F22-5FD894712FE0}" destId="{4810AD41-EB03-5442-9896-226EA473A702}" srcOrd="11" destOrd="0" presId="urn:microsoft.com/office/officeart/2005/8/layout/cycle3"/>
    <dgm:cxn modelId="{40EBDD76-F99B-B847-A68A-7B6DB33B6D1D}" type="presParOf" srcId="{04FA1A9B-1A66-5445-8F22-5FD894712FE0}" destId="{7DAFF626-A220-F54B-95AC-141EC60546F9}" srcOrd="12"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77341-731F-1741-AAB1-D6B2462C1A41}">
      <dsp:nvSpPr>
        <dsp:cNvPr id="0" name=""/>
        <dsp:cNvSpPr/>
      </dsp:nvSpPr>
      <dsp:spPr>
        <a:xfrm>
          <a:off x="1499619" y="-80594"/>
          <a:ext cx="4702695" cy="4702695"/>
        </a:xfrm>
        <a:prstGeom prst="circularArrow">
          <a:avLst>
            <a:gd name="adj1" fmla="val 5544"/>
            <a:gd name="adj2" fmla="val 330680"/>
            <a:gd name="adj3" fmla="val 15012017"/>
            <a:gd name="adj4" fmla="val 16670653"/>
            <a:gd name="adj5" fmla="val 5757"/>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910B44-C890-5F40-82B9-54B82E2732D4}">
      <dsp:nvSpPr>
        <dsp:cNvPr id="0" name=""/>
        <dsp:cNvSpPr/>
      </dsp:nvSpPr>
      <dsp:spPr>
        <a:xfrm>
          <a:off x="3381818" y="3999"/>
          <a:ext cx="938297" cy="46914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ORIGEN</a:t>
          </a:r>
        </a:p>
      </dsp:txBody>
      <dsp:txXfrm>
        <a:off x="3404720" y="26901"/>
        <a:ext cx="892493" cy="423344"/>
      </dsp:txXfrm>
    </dsp:sp>
    <dsp:sp modelId="{B8E828DF-8707-7E48-9D30-342E78FC05A9}">
      <dsp:nvSpPr>
        <dsp:cNvPr id="0" name=""/>
        <dsp:cNvSpPr/>
      </dsp:nvSpPr>
      <dsp:spPr>
        <a:xfrm>
          <a:off x="4384525" y="272674"/>
          <a:ext cx="938297" cy="469148"/>
        </a:xfrm>
        <a:prstGeom prst="roundRect">
          <a:avLst/>
        </a:prstGeom>
        <a:solidFill>
          <a:schemeClr val="accent3">
            <a:hueOff val="-194235"/>
            <a:satOff val="-9091"/>
            <a:lumOff val="28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SELECCION</a:t>
          </a:r>
        </a:p>
      </dsp:txBody>
      <dsp:txXfrm>
        <a:off x="4407427" y="295576"/>
        <a:ext cx="892493" cy="423344"/>
      </dsp:txXfrm>
    </dsp:sp>
    <dsp:sp modelId="{1A05984E-A8AF-484B-9768-0F96370D453F}">
      <dsp:nvSpPr>
        <dsp:cNvPr id="0" name=""/>
        <dsp:cNvSpPr/>
      </dsp:nvSpPr>
      <dsp:spPr>
        <a:xfrm>
          <a:off x="5118558" y="1006706"/>
          <a:ext cx="938297" cy="469148"/>
        </a:xfrm>
        <a:prstGeom prst="roundRect">
          <a:avLst/>
        </a:prstGeom>
        <a:solidFill>
          <a:schemeClr val="accent3">
            <a:hueOff val="-388470"/>
            <a:satOff val="-18182"/>
            <a:lumOff val="57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PROCESAMIENTO</a:t>
          </a:r>
        </a:p>
      </dsp:txBody>
      <dsp:txXfrm>
        <a:off x="5141460" y="1029608"/>
        <a:ext cx="892493" cy="423344"/>
      </dsp:txXfrm>
    </dsp:sp>
    <dsp:sp modelId="{5C3301D7-B527-0D49-9D4D-87A26B5E3C58}">
      <dsp:nvSpPr>
        <dsp:cNvPr id="0" name=""/>
        <dsp:cNvSpPr/>
      </dsp:nvSpPr>
      <dsp:spPr>
        <a:xfrm>
          <a:off x="5387232" y="2009413"/>
          <a:ext cx="938297" cy="469148"/>
        </a:xfrm>
        <a:prstGeom prst="roundRect">
          <a:avLst/>
        </a:prstGeom>
        <a:solidFill>
          <a:schemeClr val="accent3">
            <a:hueOff val="-582705"/>
            <a:satOff val="-27273"/>
            <a:lumOff val="85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ALMACENAMIENTO</a:t>
          </a:r>
        </a:p>
      </dsp:txBody>
      <dsp:txXfrm>
        <a:off x="5410134" y="2032315"/>
        <a:ext cx="892493" cy="423344"/>
      </dsp:txXfrm>
    </dsp:sp>
    <dsp:sp modelId="{F652E5A8-16BF-2A41-A931-A63CF32BF949}">
      <dsp:nvSpPr>
        <dsp:cNvPr id="0" name=""/>
        <dsp:cNvSpPr/>
      </dsp:nvSpPr>
      <dsp:spPr>
        <a:xfrm>
          <a:off x="5118558" y="3012120"/>
          <a:ext cx="938297" cy="469148"/>
        </a:xfrm>
        <a:prstGeom prst="roundRect">
          <a:avLst/>
        </a:prstGeom>
        <a:solidFill>
          <a:schemeClr val="accent3">
            <a:hueOff val="-776940"/>
            <a:satOff val="-36364"/>
            <a:lumOff val="114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BÚSQUEDA Y RECUPERACIÓN</a:t>
          </a:r>
        </a:p>
      </dsp:txBody>
      <dsp:txXfrm>
        <a:off x="5141460" y="3035022"/>
        <a:ext cx="892493" cy="423344"/>
      </dsp:txXfrm>
    </dsp:sp>
    <dsp:sp modelId="{F836318B-27EB-2449-8CE0-B29F9A4CE7B2}">
      <dsp:nvSpPr>
        <dsp:cNvPr id="0" name=""/>
        <dsp:cNvSpPr/>
      </dsp:nvSpPr>
      <dsp:spPr>
        <a:xfrm>
          <a:off x="4384525" y="3746153"/>
          <a:ext cx="938297" cy="469148"/>
        </a:xfrm>
        <a:prstGeom prst="roundRect">
          <a:avLst/>
        </a:prstGeom>
        <a:solidFill>
          <a:schemeClr val="accent3">
            <a:hueOff val="-971175"/>
            <a:satOff val="-45455"/>
            <a:lumOff val="142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DISEMINACIÓN</a:t>
          </a:r>
        </a:p>
      </dsp:txBody>
      <dsp:txXfrm>
        <a:off x="4407427" y="3769055"/>
        <a:ext cx="892493" cy="423344"/>
      </dsp:txXfrm>
    </dsp:sp>
    <dsp:sp modelId="{81EC012F-1C2B-FF48-881B-AC0120A3E74A}">
      <dsp:nvSpPr>
        <dsp:cNvPr id="0" name=""/>
        <dsp:cNvSpPr/>
      </dsp:nvSpPr>
      <dsp:spPr>
        <a:xfrm>
          <a:off x="3381818" y="4014827"/>
          <a:ext cx="938297" cy="469148"/>
        </a:xfrm>
        <a:prstGeom prst="roundRect">
          <a:avLst/>
        </a:prstGeom>
        <a:solidFill>
          <a:schemeClr val="accent3">
            <a:hueOff val="-1165410"/>
            <a:satOff val="-54545"/>
            <a:lumOff val="17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NUEVA INFORMACION</a:t>
          </a:r>
        </a:p>
      </dsp:txBody>
      <dsp:txXfrm>
        <a:off x="3404720" y="4037729"/>
        <a:ext cx="892493" cy="423344"/>
      </dsp:txXfrm>
    </dsp:sp>
    <dsp:sp modelId="{1F2395FE-9067-DE4A-A905-F0A0420DB306}">
      <dsp:nvSpPr>
        <dsp:cNvPr id="0" name=""/>
        <dsp:cNvSpPr/>
      </dsp:nvSpPr>
      <dsp:spPr>
        <a:xfrm>
          <a:off x="2379111" y="3746153"/>
          <a:ext cx="938297" cy="469148"/>
        </a:xfrm>
        <a:prstGeom prst="roundRect">
          <a:avLst/>
        </a:prstGeom>
        <a:solidFill>
          <a:schemeClr val="accent3">
            <a:hueOff val="-1359644"/>
            <a:satOff val="-63636"/>
            <a:lumOff val="199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a:t>NUEVO CONOCIMIENTO</a:t>
          </a:r>
          <a:endParaRPr lang="es-ES" sz="800" kern="1200" dirty="0"/>
        </a:p>
      </dsp:txBody>
      <dsp:txXfrm>
        <a:off x="2402013" y="3769055"/>
        <a:ext cx="892493" cy="423344"/>
      </dsp:txXfrm>
    </dsp:sp>
    <dsp:sp modelId="{B82A7B7A-D694-2E42-916D-54B7DF81F978}">
      <dsp:nvSpPr>
        <dsp:cNvPr id="0" name=""/>
        <dsp:cNvSpPr/>
      </dsp:nvSpPr>
      <dsp:spPr>
        <a:xfrm>
          <a:off x="1645079" y="3012120"/>
          <a:ext cx="938297" cy="469148"/>
        </a:xfrm>
        <a:prstGeom prst="roundRect">
          <a:avLst/>
        </a:prstGeom>
        <a:solidFill>
          <a:schemeClr val="accent3">
            <a:hueOff val="-1553879"/>
            <a:satOff val="-72727"/>
            <a:lumOff val="22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a:t>TOMA DE DECISIONES</a:t>
          </a:r>
          <a:endParaRPr lang="es-ES" sz="800" kern="1200" dirty="0"/>
        </a:p>
      </dsp:txBody>
      <dsp:txXfrm>
        <a:off x="1667981" y="3035022"/>
        <a:ext cx="892493" cy="423344"/>
      </dsp:txXfrm>
    </dsp:sp>
    <dsp:sp modelId="{1C6FEADE-5F6F-5441-AF75-F36C8876908B}">
      <dsp:nvSpPr>
        <dsp:cNvPr id="0" name=""/>
        <dsp:cNvSpPr/>
      </dsp:nvSpPr>
      <dsp:spPr>
        <a:xfrm>
          <a:off x="1376405" y="2009413"/>
          <a:ext cx="938297" cy="469148"/>
        </a:xfrm>
        <a:prstGeom prst="roundRect">
          <a:avLst/>
        </a:prstGeom>
        <a:solidFill>
          <a:schemeClr val="accent3">
            <a:hueOff val="-1748114"/>
            <a:satOff val="-81818"/>
            <a:lumOff val="25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IMPACTO</a:t>
          </a:r>
        </a:p>
      </dsp:txBody>
      <dsp:txXfrm>
        <a:off x="1399307" y="2032315"/>
        <a:ext cx="892493" cy="423344"/>
      </dsp:txXfrm>
    </dsp:sp>
    <dsp:sp modelId="{4810AD41-EB03-5442-9896-226EA473A702}">
      <dsp:nvSpPr>
        <dsp:cNvPr id="0" name=""/>
        <dsp:cNvSpPr/>
      </dsp:nvSpPr>
      <dsp:spPr>
        <a:xfrm>
          <a:off x="1645079" y="1006706"/>
          <a:ext cx="938297" cy="469148"/>
        </a:xfrm>
        <a:prstGeom prst="roundRect">
          <a:avLst/>
        </a:prstGeom>
        <a:solidFill>
          <a:schemeClr val="accent3">
            <a:hueOff val="-1942349"/>
            <a:satOff val="-90909"/>
            <a:lumOff val="28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a:t>NUEVO CONOCIMENTO</a:t>
          </a:r>
          <a:endParaRPr lang="es-ES" sz="800" kern="1200" dirty="0"/>
        </a:p>
      </dsp:txBody>
      <dsp:txXfrm>
        <a:off x="1667981" y="1029608"/>
        <a:ext cx="892493" cy="423344"/>
      </dsp:txXfrm>
    </dsp:sp>
    <dsp:sp modelId="{7DAFF626-A220-F54B-95AC-141EC60546F9}">
      <dsp:nvSpPr>
        <dsp:cNvPr id="0" name=""/>
        <dsp:cNvSpPr/>
      </dsp:nvSpPr>
      <dsp:spPr>
        <a:xfrm>
          <a:off x="2379111" y="272674"/>
          <a:ext cx="938297" cy="469148"/>
        </a:xfrm>
        <a:prstGeom prst="roundRect">
          <a:avLst/>
        </a:prstGeom>
        <a:solidFill>
          <a:schemeClr val="accent3">
            <a:hueOff val="-2136584"/>
            <a:satOff val="-100000"/>
            <a:lumOff val="313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a:t>NUEVA INFORMACIÓN</a:t>
          </a:r>
          <a:endParaRPr lang="es-ES" sz="800" kern="1200" dirty="0"/>
        </a:p>
      </dsp:txBody>
      <dsp:txXfrm>
        <a:off x="2402013" y="295576"/>
        <a:ext cx="892493" cy="42334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32C7F-B686-B74B-A005-DACAD299B910}" type="datetimeFigureOut">
              <a:rPr lang="es-CL" smtClean="0"/>
              <a:t>24-04-22</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5D642-A6C4-0348-8465-AA22B3AA7162}" type="slidenum">
              <a:rPr lang="es-CL" smtClean="0"/>
              <a:t>‹Nº›</a:t>
            </a:fld>
            <a:endParaRPr lang="es-CL"/>
          </a:p>
        </p:txBody>
      </p:sp>
    </p:spTree>
    <p:extLst>
      <p:ext uri="{BB962C8B-B14F-4D97-AF65-F5344CB8AC3E}">
        <p14:creationId xmlns:p14="http://schemas.microsoft.com/office/powerpoint/2010/main" val="265634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4D45D642-A6C4-0348-8465-AA22B3AA7162}" type="slidenum">
              <a:rPr lang="es-CL" smtClean="0"/>
              <a:t>12</a:t>
            </a:fld>
            <a:endParaRPr lang="es-CL"/>
          </a:p>
        </p:txBody>
      </p:sp>
    </p:spTree>
    <p:extLst>
      <p:ext uri="{BB962C8B-B14F-4D97-AF65-F5344CB8AC3E}">
        <p14:creationId xmlns:p14="http://schemas.microsoft.com/office/powerpoint/2010/main" val="1481861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E171847-FB57-0349-802C-88F918EA042C}" type="datetimeFigureOut">
              <a:rPr lang="es-CL" smtClean="0"/>
              <a:t>24-04-22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a:xfrm>
            <a:off x="9255346" y="2750337"/>
            <a:ext cx="1171888" cy="1356442"/>
          </a:xfrm>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3549868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E171847-FB57-0349-802C-88F918EA042C}" type="datetimeFigureOut">
              <a:rPr lang="es-CL" smtClean="0"/>
              <a:t>24-04-22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a:xfrm>
            <a:off x="10729455" y="4711309"/>
            <a:ext cx="1154151" cy="1090789"/>
          </a:xfrm>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109450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E171847-FB57-0349-802C-88F918EA042C}" type="datetimeFigureOut">
              <a:rPr lang="es-CL" smtClean="0"/>
              <a:t>24-04-22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a:xfrm>
            <a:off x="10729455" y="4711615"/>
            <a:ext cx="1154151" cy="1090789"/>
          </a:xfrm>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125020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E171847-FB57-0349-802C-88F918EA042C}" type="datetimeFigureOut">
              <a:rPr lang="es-CL" smtClean="0"/>
              <a:t>24-04-22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a:xfrm>
            <a:off x="10729455" y="4709925"/>
            <a:ext cx="1154151" cy="1090789"/>
          </a:xfrm>
        </p:spPr>
        <p:txBody>
          <a:bodyPr/>
          <a:lstStyle/>
          <a:p>
            <a:fld id="{95305D90-9C37-6243-8241-9708B62752E0}" type="slidenum">
              <a:rPr lang="es-CL" smtClean="0"/>
              <a:t>‹Nº›</a:t>
            </a:fld>
            <a:endParaRPr lang="es-CL"/>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60868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E171847-FB57-0349-802C-88F918EA042C}" type="datetimeFigureOut">
              <a:rPr lang="es-CL" smtClean="0"/>
              <a:t>24-04-22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a:xfrm>
            <a:off x="10729455" y="4709925"/>
            <a:ext cx="1154151" cy="1090789"/>
          </a:xfrm>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3887946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E171847-FB57-0349-802C-88F918EA042C}" type="datetimeFigureOut">
              <a:rPr lang="es-CL" smtClean="0"/>
              <a:t>24-04-22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707352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E171847-FB57-0349-802C-88F918EA042C}" type="datetimeFigureOut">
              <a:rPr lang="es-CL" smtClean="0"/>
              <a:t>24-04-22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2827274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E171847-FB57-0349-802C-88F918EA042C}" type="datetimeFigureOut">
              <a:rPr lang="es-CL" smtClean="0"/>
              <a:t>24-04-22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2296271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E171847-FB57-0349-802C-88F918EA042C}" type="datetimeFigureOut">
              <a:rPr lang="es-CL" smtClean="0"/>
              <a:t>24-04-22</a:t>
            </a:fld>
            <a:endParaRPr lang="es-CL"/>
          </a:p>
        </p:txBody>
      </p:sp>
      <p:sp>
        <p:nvSpPr>
          <p:cNvPr id="5" name="Footer Placeholder 4"/>
          <p:cNvSpPr>
            <a:spLocks noGrp="1"/>
          </p:cNvSpPr>
          <p:nvPr>
            <p:ph type="ftr" sz="quarter" idx="11"/>
          </p:nvPr>
        </p:nvSpPr>
        <p:spPr>
          <a:xfrm>
            <a:off x="680321" y="5936188"/>
            <a:ext cx="6126805" cy="365125"/>
          </a:xfrm>
        </p:spPr>
        <p:txBody>
          <a:bodyPr/>
          <a:lstStyle/>
          <a:p>
            <a:endParaRPr lang="es-CL"/>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5305D90-9C37-6243-8241-9708B62752E0}" type="slidenum">
              <a:rPr lang="es-CL" smtClean="0"/>
              <a:t>‹Nº›</a:t>
            </a:fld>
            <a:endParaRPr lang="es-CL"/>
          </a:p>
        </p:txBody>
      </p:sp>
    </p:spTree>
    <p:extLst>
      <p:ext uri="{BB962C8B-B14F-4D97-AF65-F5344CB8AC3E}">
        <p14:creationId xmlns:p14="http://schemas.microsoft.com/office/powerpoint/2010/main" val="120817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E171847-FB57-0349-802C-88F918EA042C}" type="datetimeFigureOut">
              <a:rPr lang="es-CL" smtClean="0"/>
              <a:t>24-04-22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76582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171847-FB57-0349-802C-88F918EA042C}" type="datetimeFigureOut">
              <a:rPr lang="es-CL" smtClean="0"/>
              <a:t>24-04-22</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a:xfrm>
            <a:off x="10729455" y="2869895"/>
            <a:ext cx="1154151" cy="1090789"/>
          </a:xfrm>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225592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E171847-FB57-0349-802C-88F918EA042C}" type="datetimeFigureOut">
              <a:rPr lang="es-CL" smtClean="0"/>
              <a:t>24-04-22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299421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E171847-FB57-0349-802C-88F918EA042C}" type="datetimeFigureOut">
              <a:rPr lang="es-CL" smtClean="0"/>
              <a:t>24-04-22</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49790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E171847-FB57-0349-802C-88F918EA042C}" type="datetimeFigureOut">
              <a:rPr lang="es-CL" smtClean="0"/>
              <a:t>24-04-22</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194992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E171847-FB57-0349-802C-88F918EA042C}" type="datetimeFigureOut">
              <a:rPr lang="es-CL" smtClean="0"/>
              <a:t>24-04-22</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107432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E171847-FB57-0349-802C-88F918EA042C}" type="datetimeFigureOut">
              <a:rPr lang="es-CL" smtClean="0"/>
              <a:t>24-04-22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80026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E171847-FB57-0349-802C-88F918EA042C}" type="datetimeFigureOut">
              <a:rPr lang="es-CL" smtClean="0"/>
              <a:t>24-04-22</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5305D90-9C37-6243-8241-9708B62752E0}" type="slidenum">
              <a:rPr lang="es-CL" smtClean="0"/>
              <a:t>‹Nº›</a:t>
            </a:fld>
            <a:endParaRPr lang="es-CL"/>
          </a:p>
        </p:txBody>
      </p:sp>
    </p:spTree>
    <p:extLst>
      <p:ext uri="{BB962C8B-B14F-4D97-AF65-F5344CB8AC3E}">
        <p14:creationId xmlns:p14="http://schemas.microsoft.com/office/powerpoint/2010/main" val="383357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171847-FB57-0349-802C-88F918EA042C}" type="datetimeFigureOut">
              <a:rPr lang="es-CL" smtClean="0"/>
              <a:t>24-04-22</a:t>
            </a:fld>
            <a:endParaRPr lang="es-CL"/>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5305D90-9C37-6243-8241-9708B62752E0}" type="slidenum">
              <a:rPr lang="es-CL" smtClean="0"/>
              <a:t>‹Nº›</a:t>
            </a:fld>
            <a:endParaRPr lang="es-CL"/>
          </a:p>
        </p:txBody>
      </p:sp>
    </p:spTree>
    <p:extLst>
      <p:ext uri="{BB962C8B-B14F-4D97-AF65-F5344CB8AC3E}">
        <p14:creationId xmlns:p14="http://schemas.microsoft.com/office/powerpoint/2010/main" val="1475554092"/>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42AFD-D89D-9548-A02C-6CFB31EC6CD3}"/>
              </a:ext>
            </a:extLst>
          </p:cNvPr>
          <p:cNvSpPr>
            <a:spLocks noGrp="1"/>
          </p:cNvSpPr>
          <p:nvPr>
            <p:ph type="ctrTitle"/>
          </p:nvPr>
        </p:nvSpPr>
        <p:spPr/>
        <p:txBody>
          <a:bodyPr/>
          <a:lstStyle/>
          <a:p>
            <a:pPr algn="l"/>
            <a:r>
              <a:rPr lang="es-CL" dirty="0"/>
              <a:t>SISTEMAS DE INFORMACIÓN</a:t>
            </a:r>
          </a:p>
        </p:txBody>
      </p:sp>
      <p:sp>
        <p:nvSpPr>
          <p:cNvPr id="3" name="Subtítulo 2">
            <a:extLst>
              <a:ext uri="{FF2B5EF4-FFF2-40B4-BE49-F238E27FC236}">
                <a16:creationId xmlns:a16="http://schemas.microsoft.com/office/drawing/2014/main" id="{7032D7AF-4D13-A043-8786-CA0CB7482DA9}"/>
              </a:ext>
            </a:extLst>
          </p:cNvPr>
          <p:cNvSpPr>
            <a:spLocks noGrp="1"/>
          </p:cNvSpPr>
          <p:nvPr>
            <p:ph type="subTitle" idx="1"/>
          </p:nvPr>
        </p:nvSpPr>
        <p:spPr>
          <a:xfrm>
            <a:off x="817978" y="4316505"/>
            <a:ext cx="8434510" cy="906424"/>
          </a:xfrm>
        </p:spPr>
        <p:txBody>
          <a:bodyPr>
            <a:normAutofit fontScale="40000" lnSpcReduction="20000"/>
          </a:bodyPr>
          <a:lstStyle/>
          <a:p>
            <a:r>
              <a:rPr lang="es-CL" sz="7400" dirty="0"/>
              <a:t>Introducción al SIA- concepto de información</a:t>
            </a:r>
          </a:p>
          <a:p>
            <a:r>
              <a:rPr lang="es-CL" sz="4500" dirty="0"/>
              <a:t>PARTE 2</a:t>
            </a:r>
          </a:p>
          <a:p>
            <a:endParaRPr lang="es-CL" sz="3600" dirty="0"/>
          </a:p>
        </p:txBody>
      </p:sp>
      <p:sp>
        <p:nvSpPr>
          <p:cNvPr id="4" name="CuadroTexto 3">
            <a:extLst>
              <a:ext uri="{FF2B5EF4-FFF2-40B4-BE49-F238E27FC236}">
                <a16:creationId xmlns:a16="http://schemas.microsoft.com/office/drawing/2014/main" id="{ED8A4EE6-11C5-0E48-A38B-F660A1FBEADE}"/>
              </a:ext>
            </a:extLst>
          </p:cNvPr>
          <p:cNvSpPr txBox="1"/>
          <p:nvPr/>
        </p:nvSpPr>
        <p:spPr>
          <a:xfrm>
            <a:off x="9727274" y="3136612"/>
            <a:ext cx="2138471" cy="584775"/>
          </a:xfrm>
          <a:prstGeom prst="rect">
            <a:avLst/>
          </a:prstGeom>
          <a:noFill/>
        </p:spPr>
        <p:txBody>
          <a:bodyPr wrap="none" rtlCol="0">
            <a:spAutoFit/>
          </a:bodyPr>
          <a:lstStyle/>
          <a:p>
            <a:pPr algn="ctr"/>
            <a:r>
              <a:rPr lang="es-CL"/>
              <a:t>SIA ICCI</a:t>
            </a:r>
            <a:endParaRPr lang="es-CL" dirty="0"/>
          </a:p>
          <a:p>
            <a:pPr algn="ctr"/>
            <a:r>
              <a:rPr lang="es-CL" sz="1400" dirty="0"/>
              <a:t>MANUEL MONASTERIO C.</a:t>
            </a:r>
          </a:p>
        </p:txBody>
      </p:sp>
    </p:spTree>
    <p:extLst>
      <p:ext uri="{BB962C8B-B14F-4D97-AF65-F5344CB8AC3E}">
        <p14:creationId xmlns:p14="http://schemas.microsoft.com/office/powerpoint/2010/main" val="4190592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7C13E-BF9C-1147-B88D-E288CCF9F01D}"/>
              </a:ext>
            </a:extLst>
          </p:cNvPr>
          <p:cNvSpPr>
            <a:spLocks noGrp="1"/>
          </p:cNvSpPr>
          <p:nvPr>
            <p:ph type="title"/>
          </p:nvPr>
        </p:nvSpPr>
        <p:spPr/>
        <p:txBody>
          <a:bodyPr/>
          <a:lstStyle/>
          <a:p>
            <a:r>
              <a:rPr lang="es-CL" dirty="0"/>
              <a:t>¿QUE ES GESTIÓN DE LA INFORMACIÓN? </a:t>
            </a:r>
            <a:r>
              <a:rPr lang="es-CL" sz="2400" dirty="0"/>
              <a:t>(1/2)</a:t>
            </a:r>
            <a:br>
              <a:rPr lang="es-CL" dirty="0"/>
            </a:br>
            <a:endParaRPr lang="es-CL" dirty="0"/>
          </a:p>
        </p:txBody>
      </p:sp>
      <p:sp>
        <p:nvSpPr>
          <p:cNvPr id="3" name="Marcador de contenido 2">
            <a:extLst>
              <a:ext uri="{FF2B5EF4-FFF2-40B4-BE49-F238E27FC236}">
                <a16:creationId xmlns:a16="http://schemas.microsoft.com/office/drawing/2014/main" id="{06A7C66C-75C4-1841-9A39-8BFFEF885C3D}"/>
              </a:ext>
            </a:extLst>
          </p:cNvPr>
          <p:cNvSpPr>
            <a:spLocks noGrp="1"/>
          </p:cNvSpPr>
          <p:nvPr>
            <p:ph idx="1"/>
          </p:nvPr>
        </p:nvSpPr>
        <p:spPr>
          <a:xfrm>
            <a:off x="222430" y="2111255"/>
            <a:ext cx="7412182" cy="4483508"/>
          </a:xfrm>
        </p:spPr>
        <p:txBody>
          <a:bodyPr/>
          <a:lstStyle/>
          <a:p>
            <a:pPr algn="just"/>
            <a:r>
              <a:rPr lang="es-CL" dirty="0"/>
              <a:t>Gestión de la información (</a:t>
            </a:r>
            <a:r>
              <a:rPr lang="es-CL" dirty="0">
                <a:solidFill>
                  <a:schemeClr val="accent3"/>
                </a:solidFill>
              </a:rPr>
              <a:t>GI</a:t>
            </a:r>
            <a:r>
              <a:rPr lang="es-CL" dirty="0"/>
              <a:t>) es la denominación convencional de un conjunto de procesos por los cuales se controla el ciclo de vida de la información, desde su obtención (por creación o captura), hasta su disposición final (su almacenamiento o eliminación)</a:t>
            </a:r>
          </a:p>
          <a:p>
            <a:pPr algn="just"/>
            <a:r>
              <a:rPr lang="es-CL" dirty="0"/>
              <a:t>Tales procesos también comprenden la extracción, combinación, depuración y distribución de la información a los interesados</a:t>
            </a:r>
          </a:p>
          <a:p>
            <a:pPr algn="just"/>
            <a:r>
              <a:rPr lang="es-CL" dirty="0"/>
              <a:t>El objetivo de la gestión de la información es garantizar la integridad, disponibilidad y confidencialidad de la información.</a:t>
            </a:r>
          </a:p>
          <a:p>
            <a:endParaRPr lang="es-CL" dirty="0"/>
          </a:p>
        </p:txBody>
      </p:sp>
      <p:pic>
        <p:nvPicPr>
          <p:cNvPr id="4" name="Imagen 3">
            <a:extLst>
              <a:ext uri="{FF2B5EF4-FFF2-40B4-BE49-F238E27FC236}">
                <a16:creationId xmlns:a16="http://schemas.microsoft.com/office/drawing/2014/main" id="{EB5542D4-5F4A-1545-BBD0-01904F1512F9}"/>
              </a:ext>
            </a:extLst>
          </p:cNvPr>
          <p:cNvPicPr>
            <a:picLocks noChangeAspect="1"/>
          </p:cNvPicPr>
          <p:nvPr/>
        </p:nvPicPr>
        <p:blipFill>
          <a:blip r:embed="rId2"/>
          <a:stretch>
            <a:fillRect/>
          </a:stretch>
        </p:blipFill>
        <p:spPr>
          <a:xfrm>
            <a:off x="7922301" y="2763324"/>
            <a:ext cx="4047269" cy="2155039"/>
          </a:xfrm>
          <a:prstGeom prst="rect">
            <a:avLst/>
          </a:prstGeom>
        </p:spPr>
      </p:pic>
      <p:sp>
        <p:nvSpPr>
          <p:cNvPr id="5" name="CuadroTexto 4">
            <a:extLst>
              <a:ext uri="{FF2B5EF4-FFF2-40B4-BE49-F238E27FC236}">
                <a16:creationId xmlns:a16="http://schemas.microsoft.com/office/drawing/2014/main" id="{DF68FBA5-3117-5446-B74C-3A546CD171E1}"/>
              </a:ext>
            </a:extLst>
          </p:cNvPr>
          <p:cNvSpPr txBox="1"/>
          <p:nvPr/>
        </p:nvSpPr>
        <p:spPr>
          <a:xfrm>
            <a:off x="10692386" y="970531"/>
            <a:ext cx="1380506" cy="646331"/>
          </a:xfrm>
          <a:prstGeom prst="rect">
            <a:avLst/>
          </a:prstGeom>
          <a:noFill/>
        </p:spPr>
        <p:txBody>
          <a:bodyPr wrap="none" rtlCol="0">
            <a:spAutoFit/>
          </a:bodyPr>
          <a:lstStyle/>
          <a:p>
            <a:pPr algn="ctr"/>
            <a:r>
              <a:rPr lang="es-CL" dirty="0"/>
              <a:t>Informática</a:t>
            </a:r>
          </a:p>
          <a:p>
            <a:pPr algn="ctr"/>
            <a:r>
              <a:rPr lang="es-CL" dirty="0"/>
              <a:t>Produce</a:t>
            </a:r>
          </a:p>
        </p:txBody>
      </p:sp>
    </p:spTree>
    <p:extLst>
      <p:ext uri="{BB962C8B-B14F-4D97-AF65-F5344CB8AC3E}">
        <p14:creationId xmlns:p14="http://schemas.microsoft.com/office/powerpoint/2010/main" val="190859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03ED7-981A-5C4D-84C4-91CD8D7A2FC8}"/>
              </a:ext>
            </a:extLst>
          </p:cNvPr>
          <p:cNvSpPr>
            <a:spLocks noGrp="1"/>
          </p:cNvSpPr>
          <p:nvPr>
            <p:ph type="title"/>
          </p:nvPr>
        </p:nvSpPr>
        <p:spPr/>
        <p:txBody>
          <a:bodyPr/>
          <a:lstStyle/>
          <a:p>
            <a:r>
              <a:rPr lang="es-CL" dirty="0"/>
              <a:t>¿QUE ES GESTIÓN DE LA INFORMACIÓN?  </a:t>
            </a:r>
            <a:r>
              <a:rPr lang="es-CL" sz="2400" dirty="0"/>
              <a:t>(2/2)</a:t>
            </a:r>
            <a:endParaRPr lang="es-CL" dirty="0"/>
          </a:p>
        </p:txBody>
      </p:sp>
      <p:sp>
        <p:nvSpPr>
          <p:cNvPr id="3" name="Marcador de contenido 2">
            <a:extLst>
              <a:ext uri="{FF2B5EF4-FFF2-40B4-BE49-F238E27FC236}">
                <a16:creationId xmlns:a16="http://schemas.microsoft.com/office/drawing/2014/main" id="{DE6D987A-2073-2E40-BC71-F22F87E23713}"/>
              </a:ext>
            </a:extLst>
          </p:cNvPr>
          <p:cNvSpPr>
            <a:spLocks noGrp="1"/>
          </p:cNvSpPr>
          <p:nvPr>
            <p:ph idx="1"/>
          </p:nvPr>
        </p:nvSpPr>
        <p:spPr>
          <a:xfrm>
            <a:off x="0" y="1962799"/>
            <a:ext cx="8437418" cy="4895201"/>
          </a:xfrm>
        </p:spPr>
        <p:txBody>
          <a:bodyPr/>
          <a:lstStyle/>
          <a:p>
            <a:pPr algn="just"/>
            <a:r>
              <a:rPr lang="es-CL" dirty="0"/>
              <a:t>En el contexto de las organizaciones, la gestión de la información se puede identificar como la disciplina que se encargaría de todo lo relacionado con la obtención de la información adecuada, en la forma correcta, para la persona indicada, al coste adecuado, en el momento oportuno, en el lugar apropiado y articulando todas estas operaciones para el desarrollo de una acción correcta </a:t>
            </a:r>
          </a:p>
          <a:p>
            <a:pPr algn="just"/>
            <a:r>
              <a:rPr lang="es-CL" dirty="0"/>
              <a:t>En este contexto, los objetivos principales de la Gestión de la Información son: maximizar el valor y los beneficios derivados del uso de la información, minimizar el coste de adquisición, procesamiento y uso de la información, determinar responsabilidades para el uso efectivo, eficiente y económico de la información y asegurar un suministro continuo de la información.</a:t>
            </a:r>
          </a:p>
          <a:p>
            <a:endParaRPr lang="es-CL" dirty="0"/>
          </a:p>
        </p:txBody>
      </p:sp>
      <p:pic>
        <p:nvPicPr>
          <p:cNvPr id="5" name="Imagen 4">
            <a:extLst>
              <a:ext uri="{FF2B5EF4-FFF2-40B4-BE49-F238E27FC236}">
                <a16:creationId xmlns:a16="http://schemas.microsoft.com/office/drawing/2014/main" id="{CC1B888F-EAC5-7B4B-8419-A90BE800911E}"/>
              </a:ext>
            </a:extLst>
          </p:cNvPr>
          <p:cNvPicPr>
            <a:picLocks noChangeAspect="1"/>
          </p:cNvPicPr>
          <p:nvPr/>
        </p:nvPicPr>
        <p:blipFill>
          <a:blip r:embed="rId2"/>
          <a:stretch>
            <a:fillRect/>
          </a:stretch>
        </p:blipFill>
        <p:spPr>
          <a:xfrm>
            <a:off x="8531897" y="3082471"/>
            <a:ext cx="3489852" cy="1858233"/>
          </a:xfrm>
          <a:prstGeom prst="rect">
            <a:avLst/>
          </a:prstGeom>
        </p:spPr>
      </p:pic>
      <p:sp>
        <p:nvSpPr>
          <p:cNvPr id="4" name="CuadroTexto 3">
            <a:extLst>
              <a:ext uri="{FF2B5EF4-FFF2-40B4-BE49-F238E27FC236}">
                <a16:creationId xmlns:a16="http://schemas.microsoft.com/office/drawing/2014/main" id="{765B5A99-0E2D-AE4B-A423-5BD3C7C111FE}"/>
              </a:ext>
            </a:extLst>
          </p:cNvPr>
          <p:cNvSpPr txBox="1"/>
          <p:nvPr/>
        </p:nvSpPr>
        <p:spPr>
          <a:xfrm>
            <a:off x="10889800" y="970531"/>
            <a:ext cx="995785" cy="646331"/>
          </a:xfrm>
          <a:prstGeom prst="rect">
            <a:avLst/>
          </a:prstGeom>
          <a:noFill/>
        </p:spPr>
        <p:txBody>
          <a:bodyPr wrap="none" rtlCol="0">
            <a:spAutoFit/>
          </a:bodyPr>
          <a:lstStyle/>
          <a:p>
            <a:pPr algn="ctr"/>
            <a:r>
              <a:rPr lang="es-CL" dirty="0"/>
              <a:t>Cliente </a:t>
            </a:r>
          </a:p>
          <a:p>
            <a:pPr algn="ctr"/>
            <a:r>
              <a:rPr lang="es-CL" dirty="0"/>
              <a:t>Utiliza</a:t>
            </a:r>
          </a:p>
        </p:txBody>
      </p:sp>
    </p:spTree>
    <p:extLst>
      <p:ext uri="{BB962C8B-B14F-4D97-AF65-F5344CB8AC3E}">
        <p14:creationId xmlns:p14="http://schemas.microsoft.com/office/powerpoint/2010/main" val="142798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54515-23AC-0244-98A8-62C0F630A3D0}"/>
              </a:ext>
            </a:extLst>
          </p:cNvPr>
          <p:cNvSpPr>
            <a:spLocks noGrp="1"/>
          </p:cNvSpPr>
          <p:nvPr>
            <p:ph type="title"/>
          </p:nvPr>
        </p:nvSpPr>
        <p:spPr/>
        <p:txBody>
          <a:bodyPr/>
          <a:lstStyle/>
          <a:p>
            <a:r>
              <a:rPr lang="es-CL" dirty="0"/>
              <a:t>Ciclo de Vida de la Información</a:t>
            </a:r>
          </a:p>
        </p:txBody>
      </p:sp>
      <p:graphicFrame>
        <p:nvGraphicFramePr>
          <p:cNvPr id="5" name="Diagrama 4">
            <a:extLst>
              <a:ext uri="{FF2B5EF4-FFF2-40B4-BE49-F238E27FC236}">
                <a16:creationId xmlns:a16="http://schemas.microsoft.com/office/drawing/2014/main" id="{2409DA4B-9A07-8040-801F-16ECC4926C0F}"/>
              </a:ext>
            </a:extLst>
          </p:cNvPr>
          <p:cNvGraphicFramePr/>
          <p:nvPr/>
        </p:nvGraphicFramePr>
        <p:xfrm>
          <a:off x="5239728" y="2176235"/>
          <a:ext cx="7701935" cy="4487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a:extLst>
              <a:ext uri="{FF2B5EF4-FFF2-40B4-BE49-F238E27FC236}">
                <a16:creationId xmlns:a16="http://schemas.microsoft.com/office/drawing/2014/main" id="{7BAFBED5-DE3A-3443-82E7-30D84E4C47CB}"/>
              </a:ext>
            </a:extLst>
          </p:cNvPr>
          <p:cNvSpPr txBox="1"/>
          <p:nvPr/>
        </p:nvSpPr>
        <p:spPr>
          <a:xfrm>
            <a:off x="519441" y="2501660"/>
            <a:ext cx="6019382" cy="2523768"/>
          </a:xfrm>
          <a:prstGeom prst="rect">
            <a:avLst/>
          </a:prstGeom>
          <a:noFill/>
        </p:spPr>
        <p:txBody>
          <a:bodyPr wrap="square" rtlCol="0">
            <a:spAutoFit/>
          </a:bodyPr>
          <a:lstStyle/>
          <a:p>
            <a:pPr algn="just"/>
            <a:r>
              <a:rPr lang="es-CL" sz="2800" dirty="0"/>
              <a:t>La información posee dos momentos importantes dentro de su ciclo de de vida:</a:t>
            </a:r>
          </a:p>
          <a:p>
            <a:pPr marL="742950" lvl="1" indent="-285750" algn="just">
              <a:buFont typeface="Arial" panose="020B0604020202020204" pitchFamily="34" charset="0"/>
              <a:buChar char="•"/>
            </a:pPr>
            <a:r>
              <a:rPr lang="es-CL" sz="2800" dirty="0">
                <a:solidFill>
                  <a:srgbClr val="FFC000"/>
                </a:solidFill>
              </a:rPr>
              <a:t>Ciclo de Formación</a:t>
            </a:r>
          </a:p>
          <a:p>
            <a:pPr marL="742950" lvl="1" indent="-285750" algn="just">
              <a:buFont typeface="Arial" panose="020B0604020202020204" pitchFamily="34" charset="0"/>
              <a:buChar char="•"/>
            </a:pPr>
            <a:r>
              <a:rPr lang="es-CL" sz="2800" dirty="0">
                <a:solidFill>
                  <a:srgbClr val="FFC000"/>
                </a:solidFill>
              </a:rPr>
              <a:t>Ciclo de Transformación.</a:t>
            </a:r>
          </a:p>
          <a:p>
            <a:endParaRPr lang="es-CL" dirty="0"/>
          </a:p>
        </p:txBody>
      </p:sp>
    </p:spTree>
    <p:extLst>
      <p:ext uri="{BB962C8B-B14F-4D97-AF65-F5344CB8AC3E}">
        <p14:creationId xmlns:p14="http://schemas.microsoft.com/office/powerpoint/2010/main" val="243067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6FDAA81-9B7F-0848-A7E8-8D41AE8B3961}"/>
              </a:ext>
            </a:extLst>
          </p:cNvPr>
          <p:cNvSpPr>
            <a:spLocks noGrp="1"/>
          </p:cNvSpPr>
          <p:nvPr>
            <p:ph idx="1"/>
          </p:nvPr>
        </p:nvSpPr>
        <p:spPr>
          <a:xfrm>
            <a:off x="1407908" y="3300433"/>
            <a:ext cx="9613861" cy="543979"/>
          </a:xfrm>
        </p:spPr>
        <p:txBody>
          <a:bodyPr>
            <a:noAutofit/>
          </a:bodyPr>
          <a:lstStyle/>
          <a:p>
            <a:pPr marL="0" indent="0" algn="ctr">
              <a:buNone/>
            </a:pPr>
            <a:r>
              <a:rPr lang="es-CL" sz="4000" b="1" i="1" dirty="0">
                <a:latin typeface="Bradley Hand" pitchFamily="2" charset="77"/>
              </a:rPr>
              <a:t>FIN DE ESTA PARTE</a:t>
            </a:r>
          </a:p>
        </p:txBody>
      </p:sp>
    </p:spTree>
    <p:extLst>
      <p:ext uri="{BB962C8B-B14F-4D97-AF65-F5344CB8AC3E}">
        <p14:creationId xmlns:p14="http://schemas.microsoft.com/office/powerpoint/2010/main" val="365928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477FF-FC0E-3C4B-8C63-42C8FACCE6FA}"/>
              </a:ext>
            </a:extLst>
          </p:cNvPr>
          <p:cNvSpPr>
            <a:spLocks noGrp="1"/>
          </p:cNvSpPr>
          <p:nvPr>
            <p:ph type="title"/>
          </p:nvPr>
        </p:nvSpPr>
        <p:spPr/>
        <p:txBody>
          <a:bodyPr/>
          <a:lstStyle/>
          <a:p>
            <a:r>
              <a:rPr lang="es-CL" dirty="0"/>
              <a:t>Características de la Información</a:t>
            </a:r>
          </a:p>
        </p:txBody>
      </p:sp>
      <p:sp>
        <p:nvSpPr>
          <p:cNvPr id="3" name="Marcador de contenido 2">
            <a:extLst>
              <a:ext uri="{FF2B5EF4-FFF2-40B4-BE49-F238E27FC236}">
                <a16:creationId xmlns:a16="http://schemas.microsoft.com/office/drawing/2014/main" id="{44136CC0-148A-A043-B0D5-F8614F889546}"/>
              </a:ext>
            </a:extLst>
          </p:cNvPr>
          <p:cNvSpPr>
            <a:spLocks noGrp="1"/>
          </p:cNvSpPr>
          <p:nvPr>
            <p:ph idx="1"/>
          </p:nvPr>
        </p:nvSpPr>
        <p:spPr/>
        <p:txBody>
          <a:bodyPr>
            <a:normAutofit lnSpcReduction="10000"/>
          </a:bodyPr>
          <a:lstStyle/>
          <a:p>
            <a:r>
              <a:rPr lang="es-CL" dirty="0"/>
              <a:t>Relevancia</a:t>
            </a:r>
          </a:p>
          <a:p>
            <a:r>
              <a:rPr lang="es-CL" dirty="0"/>
              <a:t>Exactitud</a:t>
            </a:r>
          </a:p>
          <a:p>
            <a:r>
              <a:rPr lang="es-CL" dirty="0"/>
              <a:t>Completa</a:t>
            </a:r>
          </a:p>
          <a:p>
            <a:r>
              <a:rPr lang="es-CL" dirty="0"/>
              <a:t>Confianza en la Fuente</a:t>
            </a:r>
          </a:p>
          <a:p>
            <a:r>
              <a:rPr lang="es-CL" dirty="0"/>
              <a:t>Comunicar con la persona correcta</a:t>
            </a:r>
          </a:p>
          <a:p>
            <a:r>
              <a:rPr lang="es-CL" dirty="0"/>
              <a:t>Puntualidad</a:t>
            </a:r>
          </a:p>
          <a:p>
            <a:r>
              <a:rPr lang="es-CL" dirty="0"/>
              <a:t>Detalle</a:t>
            </a:r>
          </a:p>
          <a:p>
            <a:r>
              <a:rPr lang="es-CL" dirty="0"/>
              <a:t>Comprensión.</a:t>
            </a:r>
          </a:p>
        </p:txBody>
      </p:sp>
    </p:spTree>
    <p:extLst>
      <p:ext uri="{BB962C8B-B14F-4D97-AF65-F5344CB8AC3E}">
        <p14:creationId xmlns:p14="http://schemas.microsoft.com/office/powerpoint/2010/main" val="188770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E16C1-F093-F94E-915A-409DCF8C0437}"/>
              </a:ext>
            </a:extLst>
          </p:cNvPr>
          <p:cNvSpPr>
            <a:spLocks noGrp="1"/>
          </p:cNvSpPr>
          <p:nvPr>
            <p:ph type="title"/>
          </p:nvPr>
        </p:nvSpPr>
        <p:spPr/>
        <p:txBody>
          <a:bodyPr>
            <a:normAutofit/>
          </a:bodyPr>
          <a:lstStyle/>
          <a:p>
            <a:r>
              <a:rPr lang="es-CL" dirty="0"/>
              <a:t>Características de la Información </a:t>
            </a:r>
            <a:r>
              <a:rPr lang="es-CL" sz="2400" dirty="0"/>
              <a:t>(1/7)</a:t>
            </a:r>
            <a:endParaRPr lang="es-CL" dirty="0"/>
          </a:p>
        </p:txBody>
      </p:sp>
      <p:sp>
        <p:nvSpPr>
          <p:cNvPr id="3" name="Marcador de contenido 2">
            <a:extLst>
              <a:ext uri="{FF2B5EF4-FFF2-40B4-BE49-F238E27FC236}">
                <a16:creationId xmlns:a16="http://schemas.microsoft.com/office/drawing/2014/main" id="{761A252C-3E0D-7C43-97AA-01B3D506B8F6}"/>
              </a:ext>
            </a:extLst>
          </p:cNvPr>
          <p:cNvSpPr>
            <a:spLocks noGrp="1"/>
          </p:cNvSpPr>
          <p:nvPr>
            <p:ph idx="1"/>
          </p:nvPr>
        </p:nvSpPr>
        <p:spPr>
          <a:xfrm>
            <a:off x="577226" y="2387750"/>
            <a:ext cx="11037547" cy="3530756"/>
          </a:xfrm>
        </p:spPr>
        <p:txBody>
          <a:bodyPr>
            <a:normAutofit/>
          </a:bodyPr>
          <a:lstStyle/>
          <a:p>
            <a:pPr algn="just"/>
            <a:r>
              <a:rPr lang="es-CL" sz="3200" dirty="0">
                <a:solidFill>
                  <a:schemeClr val="accent3"/>
                </a:solidFill>
              </a:rPr>
              <a:t>Relevancia</a:t>
            </a:r>
            <a:r>
              <a:rPr lang="es-CL" sz="3200" dirty="0"/>
              <a:t>: Se debe destacar que los errores en la toma de decisiones muchas veces están relacionados a la sobrecarga de datos. Es por ello que se debe de hacer una adecuada acumulación de datos de suma relevancia para resolver de mejor manera el problema</a:t>
            </a:r>
          </a:p>
          <a:p>
            <a:pPr algn="just"/>
            <a:r>
              <a:rPr lang="es-CL" sz="2800" dirty="0"/>
              <a:t>Una </a:t>
            </a:r>
            <a:r>
              <a:rPr lang="es-CL" sz="2800" b="1" dirty="0"/>
              <a:t>información</a:t>
            </a:r>
            <a:r>
              <a:rPr lang="es-CL" sz="2800" dirty="0"/>
              <a:t> es, por tanto, </a:t>
            </a:r>
            <a:r>
              <a:rPr lang="es-CL" sz="2800" b="1" dirty="0">
                <a:solidFill>
                  <a:schemeClr val="accent3"/>
                </a:solidFill>
              </a:rPr>
              <a:t>relevante</a:t>
            </a:r>
            <a:r>
              <a:rPr lang="es-CL" sz="2800" dirty="0"/>
              <a:t>, cuando es susceptible de influir en la toma de decisiones de los usuarios</a:t>
            </a:r>
            <a:r>
              <a:rPr lang="es-CL" sz="3200" dirty="0"/>
              <a:t>.</a:t>
            </a:r>
            <a:endParaRPr lang="es-CL" sz="2800" dirty="0"/>
          </a:p>
          <a:p>
            <a:endParaRPr lang="es-CL" dirty="0"/>
          </a:p>
        </p:txBody>
      </p:sp>
      <p:pic>
        <p:nvPicPr>
          <p:cNvPr id="4" name="Imagen 3">
            <a:extLst>
              <a:ext uri="{FF2B5EF4-FFF2-40B4-BE49-F238E27FC236}">
                <a16:creationId xmlns:a16="http://schemas.microsoft.com/office/drawing/2014/main" id="{31D14BBA-FD9F-614D-B1D9-8BFB8C53D6F8}"/>
              </a:ext>
            </a:extLst>
          </p:cNvPr>
          <p:cNvPicPr>
            <a:picLocks noChangeAspect="1"/>
          </p:cNvPicPr>
          <p:nvPr/>
        </p:nvPicPr>
        <p:blipFill>
          <a:blip r:embed="rId2"/>
          <a:stretch>
            <a:fillRect/>
          </a:stretch>
        </p:blipFill>
        <p:spPr>
          <a:xfrm>
            <a:off x="9127067" y="243831"/>
            <a:ext cx="3048000" cy="2032000"/>
          </a:xfrm>
          <a:prstGeom prst="rect">
            <a:avLst/>
          </a:prstGeom>
        </p:spPr>
      </p:pic>
    </p:spTree>
    <p:extLst>
      <p:ext uri="{BB962C8B-B14F-4D97-AF65-F5344CB8AC3E}">
        <p14:creationId xmlns:p14="http://schemas.microsoft.com/office/powerpoint/2010/main" val="358965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320EF-4E4A-7549-B9AB-9A1FA0539671}"/>
              </a:ext>
            </a:extLst>
          </p:cNvPr>
          <p:cNvSpPr>
            <a:spLocks noGrp="1"/>
          </p:cNvSpPr>
          <p:nvPr>
            <p:ph type="title"/>
          </p:nvPr>
        </p:nvSpPr>
        <p:spPr/>
        <p:txBody>
          <a:bodyPr/>
          <a:lstStyle/>
          <a:p>
            <a:r>
              <a:rPr lang="es-CL" dirty="0"/>
              <a:t>Características de la Información </a:t>
            </a:r>
            <a:r>
              <a:rPr lang="es-CL" sz="2400" dirty="0"/>
              <a:t>(2/7)</a:t>
            </a:r>
            <a:endParaRPr lang="es-CL" dirty="0"/>
          </a:p>
        </p:txBody>
      </p:sp>
      <p:sp>
        <p:nvSpPr>
          <p:cNvPr id="3" name="Marcador de contenido 2">
            <a:extLst>
              <a:ext uri="{FF2B5EF4-FFF2-40B4-BE49-F238E27FC236}">
                <a16:creationId xmlns:a16="http://schemas.microsoft.com/office/drawing/2014/main" id="{26784CC0-1A16-7E49-8316-3C26F3EB635F}"/>
              </a:ext>
            </a:extLst>
          </p:cNvPr>
          <p:cNvSpPr>
            <a:spLocks noGrp="1"/>
          </p:cNvSpPr>
          <p:nvPr>
            <p:ph idx="1"/>
          </p:nvPr>
        </p:nvSpPr>
        <p:spPr>
          <a:xfrm>
            <a:off x="324720" y="2303006"/>
            <a:ext cx="10580347" cy="4131660"/>
          </a:xfrm>
        </p:spPr>
        <p:txBody>
          <a:bodyPr>
            <a:normAutofit lnSpcReduction="10000"/>
          </a:bodyPr>
          <a:lstStyle/>
          <a:p>
            <a:pPr algn="just"/>
            <a:r>
              <a:rPr lang="es-CL" sz="2800" dirty="0">
                <a:solidFill>
                  <a:schemeClr val="accent3"/>
                </a:solidFill>
              </a:rPr>
              <a:t>Exactitud</a:t>
            </a:r>
            <a:r>
              <a:rPr lang="es-CL" sz="2800" dirty="0"/>
              <a:t>: La información a brindarse debe ser lo suficientemente exacta para los gerentes, teniendo muy en cuenta cual es el propósito buscado</a:t>
            </a:r>
          </a:p>
          <a:p>
            <a:pPr algn="just"/>
            <a:r>
              <a:rPr lang="es-CL" sz="2800" dirty="0"/>
              <a:t>Se debe tener en cuenta que no existe información 100% exacta</a:t>
            </a:r>
          </a:p>
          <a:p>
            <a:pPr algn="just"/>
            <a:r>
              <a:rPr lang="es-CL" sz="2800" dirty="0"/>
              <a:t>Incluso al aumentar el costo por la información más exacta no garantiza un incremento del valor de la información</a:t>
            </a:r>
          </a:p>
          <a:p>
            <a:pPr algn="just"/>
            <a:r>
              <a:rPr lang="es-CL" sz="2800" dirty="0"/>
              <a:t>El nivel de exactitud que debe poseer la información debe estar alineado al rango jerárquico en la organización al que va dirigido y que será la encargada de tomar una decisión.</a:t>
            </a:r>
          </a:p>
          <a:p>
            <a:endParaRPr lang="es-CL" dirty="0"/>
          </a:p>
        </p:txBody>
      </p:sp>
    </p:spTree>
    <p:extLst>
      <p:ext uri="{BB962C8B-B14F-4D97-AF65-F5344CB8AC3E}">
        <p14:creationId xmlns:p14="http://schemas.microsoft.com/office/powerpoint/2010/main" val="11562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BE915-CE7B-0D4B-A551-4CE9F4033CD4}"/>
              </a:ext>
            </a:extLst>
          </p:cNvPr>
          <p:cNvSpPr>
            <a:spLocks noGrp="1"/>
          </p:cNvSpPr>
          <p:nvPr>
            <p:ph type="title"/>
          </p:nvPr>
        </p:nvSpPr>
        <p:spPr/>
        <p:txBody>
          <a:bodyPr/>
          <a:lstStyle/>
          <a:p>
            <a:r>
              <a:rPr lang="es-CL" dirty="0"/>
              <a:t>Características de la Información </a:t>
            </a:r>
            <a:r>
              <a:rPr lang="es-CL" sz="2400" dirty="0"/>
              <a:t>(3/7)</a:t>
            </a:r>
            <a:endParaRPr lang="es-CL" dirty="0"/>
          </a:p>
        </p:txBody>
      </p:sp>
      <p:sp>
        <p:nvSpPr>
          <p:cNvPr id="3" name="Marcador de contenido 2">
            <a:extLst>
              <a:ext uri="{FF2B5EF4-FFF2-40B4-BE49-F238E27FC236}">
                <a16:creationId xmlns:a16="http://schemas.microsoft.com/office/drawing/2014/main" id="{FA7BBEE7-121B-0647-94DD-DA355CB9640C}"/>
              </a:ext>
            </a:extLst>
          </p:cNvPr>
          <p:cNvSpPr>
            <a:spLocks noGrp="1"/>
          </p:cNvSpPr>
          <p:nvPr>
            <p:ph idx="1"/>
          </p:nvPr>
        </p:nvSpPr>
        <p:spPr>
          <a:xfrm>
            <a:off x="460188" y="2217515"/>
            <a:ext cx="10597279" cy="4166351"/>
          </a:xfrm>
        </p:spPr>
        <p:txBody>
          <a:bodyPr>
            <a:normAutofit lnSpcReduction="10000"/>
          </a:bodyPr>
          <a:lstStyle/>
          <a:p>
            <a:pPr algn="just"/>
            <a:r>
              <a:rPr lang="es-CL" sz="2800" dirty="0">
                <a:solidFill>
                  <a:schemeClr val="accent3"/>
                </a:solidFill>
              </a:rPr>
              <a:t>Completa</a:t>
            </a:r>
            <a:r>
              <a:rPr lang="es-CL" sz="2800" dirty="0"/>
              <a:t>: La información que va a ser utilizada en la toma de decisiones debe estar disponible y debe de informarnos acerca de los puntos claves del problema que se va analizar y estudiar</a:t>
            </a:r>
          </a:p>
          <a:p>
            <a:pPr algn="just"/>
            <a:r>
              <a:rPr lang="es-CL" sz="2800" dirty="0">
                <a:solidFill>
                  <a:schemeClr val="accent3"/>
                </a:solidFill>
              </a:rPr>
              <a:t>Confianza en la Fuente</a:t>
            </a:r>
            <a:r>
              <a:rPr lang="es-CL" sz="2800" dirty="0"/>
              <a:t>:</a:t>
            </a:r>
            <a:r>
              <a:rPr lang="es-CL" sz="2800" dirty="0">
                <a:solidFill>
                  <a:schemeClr val="accent4">
                    <a:lumMod val="60000"/>
                    <a:lumOff val="40000"/>
                  </a:schemeClr>
                </a:solidFill>
              </a:rPr>
              <a:t> </a:t>
            </a:r>
            <a:r>
              <a:rPr lang="es-CL" sz="2800" dirty="0"/>
              <a:t>La información será tomada como confiable cuando la fuente ha sido digna de crédito en el pasado, es decir que la fuente haya sido confiable anteriormente</a:t>
            </a:r>
          </a:p>
          <a:p>
            <a:pPr algn="just"/>
            <a:r>
              <a:rPr lang="es-CL" sz="2800" dirty="0"/>
              <a:t>Y esto, es tomado muy en cuenta especialmente cuando se trata de decisiones de tipo estratégico, en donde los gerentes van a hacer uso de diversas fuentes con la finalidad de incrementar la confianza en el mensaje </a:t>
            </a:r>
            <a:r>
              <a:rPr lang="es-CL" sz="2000" dirty="0"/>
              <a:t>(información).</a:t>
            </a:r>
            <a:endParaRPr lang="es-CL" sz="2800" dirty="0"/>
          </a:p>
          <a:p>
            <a:pPr algn="just"/>
            <a:endParaRPr lang="es-CL" dirty="0">
              <a:solidFill>
                <a:schemeClr val="accent4">
                  <a:lumMod val="60000"/>
                  <a:lumOff val="40000"/>
                </a:schemeClr>
              </a:solidFill>
            </a:endParaRPr>
          </a:p>
        </p:txBody>
      </p:sp>
    </p:spTree>
    <p:extLst>
      <p:ext uri="{BB962C8B-B14F-4D97-AF65-F5344CB8AC3E}">
        <p14:creationId xmlns:p14="http://schemas.microsoft.com/office/powerpoint/2010/main" val="276240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A75AF-B1E5-974E-BCEB-4397F7C127A2}"/>
              </a:ext>
            </a:extLst>
          </p:cNvPr>
          <p:cNvSpPr>
            <a:spLocks noGrp="1"/>
          </p:cNvSpPr>
          <p:nvPr>
            <p:ph type="title"/>
          </p:nvPr>
        </p:nvSpPr>
        <p:spPr/>
        <p:txBody>
          <a:bodyPr/>
          <a:lstStyle/>
          <a:p>
            <a:r>
              <a:rPr lang="es-CL" dirty="0"/>
              <a:t>Características de la Información </a:t>
            </a:r>
            <a:r>
              <a:rPr lang="es-CL" sz="2400" dirty="0"/>
              <a:t>(4/7)</a:t>
            </a:r>
            <a:endParaRPr lang="es-CL" dirty="0"/>
          </a:p>
        </p:txBody>
      </p:sp>
      <p:sp>
        <p:nvSpPr>
          <p:cNvPr id="3" name="Marcador de contenido 2">
            <a:extLst>
              <a:ext uri="{FF2B5EF4-FFF2-40B4-BE49-F238E27FC236}">
                <a16:creationId xmlns:a16="http://schemas.microsoft.com/office/drawing/2014/main" id="{7DE4822F-FD48-5C41-B6A7-F1B2A25B74C9}"/>
              </a:ext>
            </a:extLst>
          </p:cNvPr>
          <p:cNvSpPr>
            <a:spLocks noGrp="1"/>
          </p:cNvSpPr>
          <p:nvPr>
            <p:ph idx="1"/>
          </p:nvPr>
        </p:nvSpPr>
        <p:spPr>
          <a:xfrm>
            <a:off x="460188" y="2658606"/>
            <a:ext cx="10919012" cy="3014060"/>
          </a:xfrm>
        </p:spPr>
        <p:txBody>
          <a:bodyPr/>
          <a:lstStyle/>
          <a:p>
            <a:pPr algn="just"/>
            <a:r>
              <a:rPr lang="es-CL" sz="2800" dirty="0">
                <a:solidFill>
                  <a:schemeClr val="accent3"/>
                </a:solidFill>
              </a:rPr>
              <a:t>Comunicar con la Persona Correcta</a:t>
            </a:r>
            <a:r>
              <a:rPr lang="es-CL" sz="2800" dirty="0"/>
              <a:t>:</a:t>
            </a:r>
            <a:r>
              <a:rPr lang="es-CL" sz="2800" dirty="0">
                <a:solidFill>
                  <a:schemeClr val="accent4">
                    <a:lumMod val="60000"/>
                    <a:lumOff val="40000"/>
                  </a:schemeClr>
                </a:solidFill>
              </a:rPr>
              <a:t> </a:t>
            </a:r>
            <a:r>
              <a:rPr lang="es-CL" sz="2800" dirty="0"/>
              <a:t>La información debe de ser entregada a la persona responsable, puesto que en las empresas existen muchos directivos que tienen asignadas labores concretas y deben de recibir información adecuada para realizar sus actividades diarias. Aunque esto en una empresa no funciona muy bien que digamos, ya que es posible que alguien reciba información que no le corresponde.</a:t>
            </a:r>
          </a:p>
          <a:p>
            <a:pPr algn="just"/>
            <a:endParaRPr lang="es-CL" dirty="0">
              <a:solidFill>
                <a:schemeClr val="accent4">
                  <a:lumMod val="60000"/>
                  <a:lumOff val="40000"/>
                </a:schemeClr>
              </a:solidFill>
            </a:endParaRPr>
          </a:p>
        </p:txBody>
      </p:sp>
    </p:spTree>
    <p:extLst>
      <p:ext uri="{BB962C8B-B14F-4D97-AF65-F5344CB8AC3E}">
        <p14:creationId xmlns:p14="http://schemas.microsoft.com/office/powerpoint/2010/main" val="203519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1C7DE4-E42B-4248-BCEB-753BF653B7CC}"/>
              </a:ext>
            </a:extLst>
          </p:cNvPr>
          <p:cNvSpPr>
            <a:spLocks noGrp="1"/>
          </p:cNvSpPr>
          <p:nvPr>
            <p:ph type="title"/>
          </p:nvPr>
        </p:nvSpPr>
        <p:spPr/>
        <p:txBody>
          <a:bodyPr/>
          <a:lstStyle/>
          <a:p>
            <a:r>
              <a:rPr lang="es-CL" dirty="0"/>
              <a:t>Características de la Información </a:t>
            </a:r>
            <a:r>
              <a:rPr lang="es-CL" sz="2400" dirty="0"/>
              <a:t>(5/7)</a:t>
            </a:r>
            <a:endParaRPr lang="es-CL" dirty="0"/>
          </a:p>
        </p:txBody>
      </p:sp>
      <p:sp>
        <p:nvSpPr>
          <p:cNvPr id="3" name="Marcador de contenido 2">
            <a:extLst>
              <a:ext uri="{FF2B5EF4-FFF2-40B4-BE49-F238E27FC236}">
                <a16:creationId xmlns:a16="http://schemas.microsoft.com/office/drawing/2014/main" id="{B8726434-6747-F945-988C-CD0A1C3A4D99}"/>
              </a:ext>
            </a:extLst>
          </p:cNvPr>
          <p:cNvSpPr>
            <a:spLocks noGrp="1"/>
          </p:cNvSpPr>
          <p:nvPr>
            <p:ph idx="1"/>
          </p:nvPr>
        </p:nvSpPr>
        <p:spPr>
          <a:xfrm>
            <a:off x="443254" y="2353806"/>
            <a:ext cx="10935946" cy="3599316"/>
          </a:xfrm>
        </p:spPr>
        <p:txBody>
          <a:bodyPr/>
          <a:lstStyle/>
          <a:p>
            <a:pPr algn="just"/>
            <a:r>
              <a:rPr lang="es-CL" sz="2800" dirty="0">
                <a:solidFill>
                  <a:schemeClr val="accent3"/>
                </a:solidFill>
              </a:rPr>
              <a:t>Puntualidad</a:t>
            </a:r>
            <a:r>
              <a:rPr lang="es-CL" sz="2800" dirty="0"/>
              <a:t>: La información importante y buena es aquella que se comunica en el momento que va hacer utilizada</a:t>
            </a:r>
          </a:p>
          <a:p>
            <a:pPr algn="just"/>
            <a:r>
              <a:rPr lang="es-CL" sz="2800" dirty="0"/>
              <a:t>Es por eso que se dice que la información que es vital para la empresa en un momento dado puede no servir si hay retrasos en la obtención, procesamiento y comunicación de dicha información</a:t>
            </a:r>
          </a:p>
          <a:p>
            <a:pPr algn="just"/>
            <a:r>
              <a:rPr lang="es-CL" sz="2800" dirty="0"/>
              <a:t>La información se debe producir con frecuencia y debe estar relacionada con el tipo de actividad asociada a la misma.</a:t>
            </a:r>
          </a:p>
          <a:p>
            <a:endParaRPr lang="es-CL" dirty="0"/>
          </a:p>
        </p:txBody>
      </p:sp>
    </p:spTree>
    <p:extLst>
      <p:ext uri="{BB962C8B-B14F-4D97-AF65-F5344CB8AC3E}">
        <p14:creationId xmlns:p14="http://schemas.microsoft.com/office/powerpoint/2010/main" val="387012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A89AAF-B68E-614A-A3E0-70F480EE663B}"/>
              </a:ext>
            </a:extLst>
          </p:cNvPr>
          <p:cNvSpPr>
            <a:spLocks noGrp="1"/>
          </p:cNvSpPr>
          <p:nvPr>
            <p:ph type="title"/>
          </p:nvPr>
        </p:nvSpPr>
        <p:spPr/>
        <p:txBody>
          <a:bodyPr/>
          <a:lstStyle/>
          <a:p>
            <a:r>
              <a:rPr lang="es-CL" dirty="0"/>
              <a:t>Características de la Información </a:t>
            </a:r>
            <a:r>
              <a:rPr lang="es-CL" sz="2400" dirty="0"/>
              <a:t>(6/7)</a:t>
            </a:r>
            <a:endParaRPr lang="es-CL" dirty="0"/>
          </a:p>
        </p:txBody>
      </p:sp>
      <p:sp>
        <p:nvSpPr>
          <p:cNvPr id="3" name="Marcador de contenido 2">
            <a:extLst>
              <a:ext uri="{FF2B5EF4-FFF2-40B4-BE49-F238E27FC236}">
                <a16:creationId xmlns:a16="http://schemas.microsoft.com/office/drawing/2014/main" id="{A5AC7A54-E2B0-6D4F-A2F9-9CEF20576604}"/>
              </a:ext>
            </a:extLst>
          </p:cNvPr>
          <p:cNvSpPr>
            <a:spLocks noGrp="1"/>
          </p:cNvSpPr>
          <p:nvPr>
            <p:ph idx="1"/>
          </p:nvPr>
        </p:nvSpPr>
        <p:spPr>
          <a:xfrm>
            <a:off x="358587" y="2404607"/>
            <a:ext cx="10766612" cy="2912460"/>
          </a:xfrm>
        </p:spPr>
        <p:txBody>
          <a:bodyPr>
            <a:normAutofit/>
          </a:bodyPr>
          <a:lstStyle/>
          <a:p>
            <a:pPr algn="just"/>
            <a:r>
              <a:rPr lang="es-CL" sz="2800" dirty="0">
                <a:solidFill>
                  <a:schemeClr val="accent3"/>
                </a:solidFill>
              </a:rPr>
              <a:t>Detalle</a:t>
            </a:r>
            <a:r>
              <a:rPr lang="es-CL" sz="2800" dirty="0"/>
              <a:t>: La información que va ha ser usada en la toma de decisiones debe contener detalles mínimos, para que esta se realice de manera eficaz</a:t>
            </a:r>
          </a:p>
          <a:p>
            <a:pPr algn="just"/>
            <a:r>
              <a:rPr lang="es-CL" sz="2800" dirty="0"/>
              <a:t>Es por eso que este nivel de detalle debe estar alineado al orden jerárquico a la cual va dirigido la información, es decir a mayor nivel en la organización, mayor será la síntesis de la información.</a:t>
            </a:r>
          </a:p>
        </p:txBody>
      </p:sp>
    </p:spTree>
    <p:extLst>
      <p:ext uri="{BB962C8B-B14F-4D97-AF65-F5344CB8AC3E}">
        <p14:creationId xmlns:p14="http://schemas.microsoft.com/office/powerpoint/2010/main" val="223184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8CE92B-1816-5249-9D47-4288A635EC96}"/>
              </a:ext>
            </a:extLst>
          </p:cNvPr>
          <p:cNvSpPr>
            <a:spLocks noGrp="1"/>
          </p:cNvSpPr>
          <p:nvPr>
            <p:ph type="title"/>
          </p:nvPr>
        </p:nvSpPr>
        <p:spPr/>
        <p:txBody>
          <a:bodyPr/>
          <a:lstStyle/>
          <a:p>
            <a:r>
              <a:rPr lang="es-CL" dirty="0"/>
              <a:t>Características de la Información </a:t>
            </a:r>
            <a:r>
              <a:rPr lang="es-CL" sz="2400" dirty="0"/>
              <a:t>(7/7)</a:t>
            </a:r>
            <a:endParaRPr lang="es-CL" dirty="0"/>
          </a:p>
        </p:txBody>
      </p:sp>
      <p:sp>
        <p:nvSpPr>
          <p:cNvPr id="3" name="Marcador de contenido 2">
            <a:extLst>
              <a:ext uri="{FF2B5EF4-FFF2-40B4-BE49-F238E27FC236}">
                <a16:creationId xmlns:a16="http://schemas.microsoft.com/office/drawing/2014/main" id="{A405B889-2CA7-184D-8970-896C77DD84CB}"/>
              </a:ext>
            </a:extLst>
          </p:cNvPr>
          <p:cNvSpPr>
            <a:spLocks noGrp="1"/>
          </p:cNvSpPr>
          <p:nvPr>
            <p:ph idx="1"/>
          </p:nvPr>
        </p:nvSpPr>
        <p:spPr>
          <a:xfrm>
            <a:off x="223120" y="2184472"/>
            <a:ext cx="11460879" cy="4673527"/>
          </a:xfrm>
        </p:spPr>
        <p:txBody>
          <a:bodyPr>
            <a:normAutofit fontScale="40000" lnSpcReduction="20000"/>
          </a:bodyPr>
          <a:lstStyle/>
          <a:p>
            <a:pPr algn="just"/>
            <a:r>
              <a:rPr lang="es-CL" sz="5900" dirty="0">
                <a:solidFill>
                  <a:schemeClr val="accent3"/>
                </a:solidFill>
              </a:rPr>
              <a:t>Comprensión</a:t>
            </a:r>
            <a:r>
              <a:rPr lang="es-CL" sz="5900" dirty="0"/>
              <a:t>: La información debe ser entendida para que sea utilizada, caso contrario no tendrá valor para la persona que recibe el mensaje</a:t>
            </a:r>
          </a:p>
          <a:p>
            <a:pPr algn="just"/>
            <a:r>
              <a:rPr lang="es-CL" sz="6000" dirty="0"/>
              <a:t>Existen diversos factores que influyen en la comprensión de la información, las cuales se pasa a mencionar a continuación:</a:t>
            </a:r>
          </a:p>
          <a:p>
            <a:pPr marL="971550" lvl="1" indent="-514350" algn="just">
              <a:buFont typeface="+mj-lt"/>
              <a:buAutoNum type="alphaLcParenR"/>
            </a:pPr>
            <a:r>
              <a:rPr lang="es-CL" sz="6000" dirty="0">
                <a:solidFill>
                  <a:schemeClr val="accent3"/>
                </a:solidFill>
              </a:rPr>
              <a:t>Preferencias del usuario</a:t>
            </a:r>
            <a:r>
              <a:rPr lang="es-CL" sz="6000" dirty="0"/>
              <a:t>: Aquí se debe tener en cuenta que cada persona es diferente y por ende entiende de forma diferente, en tal caso algunas personas prefieren información en forma de gráficos o cuadros, otras prefieren una descripción narrativa, estadísticas, etc</a:t>
            </a:r>
          </a:p>
          <a:p>
            <a:pPr marL="971550" lvl="1" indent="-514350" algn="just">
              <a:buFont typeface="+mj-lt"/>
              <a:buAutoNum type="alphaLcParenR"/>
            </a:pPr>
            <a:r>
              <a:rPr lang="es-CL" sz="6000" dirty="0">
                <a:solidFill>
                  <a:schemeClr val="accent3"/>
                </a:solidFill>
              </a:rPr>
              <a:t>Conocimientos previos</a:t>
            </a:r>
            <a:r>
              <a:rPr lang="es-CL" sz="6000" dirty="0"/>
              <a:t>: Para que la persona comprenda debe de tener algunos conocimientos adquiridos anteriormente; es decir, la persona asocia la memoria con el mensaje que se recibe</a:t>
            </a:r>
          </a:p>
          <a:p>
            <a:pPr marL="971550" lvl="1" indent="-514350" algn="just">
              <a:buFont typeface="+mj-lt"/>
              <a:buAutoNum type="alphaLcParenR"/>
            </a:pPr>
            <a:r>
              <a:rPr lang="es-CL" sz="6000" dirty="0">
                <a:solidFill>
                  <a:schemeClr val="accent3"/>
                </a:solidFill>
              </a:rPr>
              <a:t>Factores ambientales</a:t>
            </a:r>
            <a:r>
              <a:rPr lang="es-CL" sz="6000" dirty="0"/>
              <a:t>:</a:t>
            </a:r>
            <a:r>
              <a:rPr lang="es-CL" sz="6000" dirty="0">
                <a:solidFill>
                  <a:schemeClr val="accent4">
                    <a:lumMod val="60000"/>
                    <a:lumOff val="40000"/>
                  </a:schemeClr>
                </a:solidFill>
              </a:rPr>
              <a:t> </a:t>
            </a:r>
            <a:r>
              <a:rPr lang="es-CL" sz="6000" dirty="0"/>
              <a:t>Para que la persona tenga una mayor compresión va a depender del tiempo disponible que tenga, la confianza, las presiones de grupo, etc</a:t>
            </a:r>
          </a:p>
          <a:p>
            <a:pPr marL="971550" lvl="1" indent="-514350" algn="just">
              <a:buFont typeface="+mj-lt"/>
              <a:buAutoNum type="alphaLcParenR"/>
            </a:pPr>
            <a:r>
              <a:rPr lang="es-CL" sz="6000" dirty="0">
                <a:solidFill>
                  <a:schemeClr val="accent3"/>
                </a:solidFill>
              </a:rPr>
              <a:t>Lenguaje</a:t>
            </a:r>
            <a:r>
              <a:rPr lang="es-CL" sz="6000" dirty="0"/>
              <a:t>:El mensaje debe ser transmitido en un lenguaje común.</a:t>
            </a:r>
          </a:p>
          <a:p>
            <a:pPr marL="0" indent="0">
              <a:buNone/>
            </a:pPr>
            <a:endParaRPr lang="es-CL" dirty="0"/>
          </a:p>
        </p:txBody>
      </p:sp>
    </p:spTree>
    <p:extLst>
      <p:ext uri="{BB962C8B-B14F-4D97-AF65-F5344CB8AC3E}">
        <p14:creationId xmlns:p14="http://schemas.microsoft.com/office/powerpoint/2010/main" val="381642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ín">
  <a:themeElements>
    <a:clrScheme name="Marquesina">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{CACBD0D8-5BA0-5546-8B9F-77666C554FC5}tf10001057</Template>
  <TotalTime>4150</TotalTime>
  <Words>1016</Words>
  <Application>Microsoft Macintosh PowerPoint</Application>
  <PresentationFormat>Panorámica</PresentationFormat>
  <Paragraphs>71</Paragraphs>
  <Slides>13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Bradley Hand</vt:lpstr>
      <vt:lpstr>Calibri</vt:lpstr>
      <vt:lpstr>Trebuchet MS</vt:lpstr>
      <vt:lpstr>Berlín</vt:lpstr>
      <vt:lpstr>SISTEMAS DE INFORMACIÓN</vt:lpstr>
      <vt:lpstr>Características de la Información</vt:lpstr>
      <vt:lpstr>Características de la Información (1/7)</vt:lpstr>
      <vt:lpstr>Características de la Información (2/7)</vt:lpstr>
      <vt:lpstr>Características de la Información (3/7)</vt:lpstr>
      <vt:lpstr>Características de la Información (4/7)</vt:lpstr>
      <vt:lpstr>Características de la Información (5/7)</vt:lpstr>
      <vt:lpstr>Características de la Información (6/7)</vt:lpstr>
      <vt:lpstr>Características de la Información (7/7)</vt:lpstr>
      <vt:lpstr>¿QUE ES GESTIÓN DE LA INFORMACIÓN? (1/2) </vt:lpstr>
      <vt:lpstr>¿QUE ES GESTIÓN DE LA INFORMACIÓN?  (2/2)</vt:lpstr>
      <vt:lpstr>Ciclo de Vida de la Información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INFORMACIÓN</dc:title>
  <dc:creator>Manuel Monasterio</dc:creator>
  <cp:lastModifiedBy>Manuel Monasterio</cp:lastModifiedBy>
  <cp:revision>75</cp:revision>
  <dcterms:created xsi:type="dcterms:W3CDTF">2019-10-06T02:05:09Z</dcterms:created>
  <dcterms:modified xsi:type="dcterms:W3CDTF">2022-04-25T01:07:12Z</dcterms:modified>
</cp:coreProperties>
</file>