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8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08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81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251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1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496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71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38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9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3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138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5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74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2A1A6-129C-428D-A3C6-0735A3B8322A}" type="datetimeFigureOut">
              <a:rPr lang="es-CL" smtClean="0"/>
              <a:t>26-07-2023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35462A-CEF7-479C-814E-103AF4B65C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571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50BD8-904F-ADC3-2E0F-C51C8B43C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SISTEMA DE </a:t>
            </a:r>
            <a:br>
              <a:rPr lang="es-CL" dirty="0"/>
            </a:br>
            <a:r>
              <a:rPr lang="es-CL" dirty="0"/>
              <a:t>INFORMACION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A59130-11C7-B48B-3B8A-100A949F5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CL" sz="1600" dirty="0">
                <a:latin typeface="Lato Light" panose="020F0502020204030203" pitchFamily="34" charset="0"/>
                <a:cs typeface="Lato Light" panose="020F0502020204030203" pitchFamily="34" charset="0"/>
              </a:rPr>
              <a:t>Docente: Manuel Monasterio</a:t>
            </a:r>
          </a:p>
          <a:p>
            <a:pPr algn="r"/>
            <a:r>
              <a:rPr lang="es-CL" sz="1600" dirty="0">
                <a:latin typeface="Lato Light" panose="020F0502020204030203" pitchFamily="34" charset="0"/>
                <a:cs typeface="Lato Light" panose="020F0502020204030203" pitchFamily="34" charset="0"/>
              </a:rPr>
              <a:t>Estudiante: Misael </a:t>
            </a:r>
            <a:r>
              <a:rPr lang="es-CL" sz="1600" dirty="0" err="1">
                <a:latin typeface="Lato Light" panose="020F0502020204030203" pitchFamily="34" charset="0"/>
                <a:cs typeface="Lato Light" panose="020F0502020204030203" pitchFamily="34" charset="0"/>
              </a:rPr>
              <a:t>Gallardo</a:t>
            </a:r>
            <a:endParaRPr lang="es-CL" sz="1600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2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B60C9-3A18-9D26-E5A0-33A127D7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B679E-9D65-D9EF-4BD8-B8787036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s-CL" sz="2000" dirty="0"/>
              <a:t>E1= Energía exportada</a:t>
            </a:r>
          </a:p>
          <a:p>
            <a:r>
              <a:rPr lang="es-CL" sz="2000" dirty="0"/>
              <a:t>E2=Energía Importada</a:t>
            </a:r>
          </a:p>
          <a:p>
            <a:r>
              <a:rPr lang="es-CL" sz="2000" dirty="0"/>
              <a:t>T= Trasformación de E1 a E2</a:t>
            </a:r>
          </a:p>
          <a:p>
            <a:r>
              <a:rPr lang="es-CL" sz="2000" dirty="0"/>
              <a:t>A= Siclo de actividad que permite que la energía de E2 sea igual a E1</a:t>
            </a:r>
          </a:p>
          <a:p>
            <a:r>
              <a:rPr lang="es-CL" sz="2000" dirty="0"/>
              <a:t>En general se puede decir que un sistema es VARIABLE cuando es capaz de regenerar la energía que importa el medio a través de la energía que exporta hacia él.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ED5A77BE-F3BB-B5F3-C422-F5692516F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63" y="2556931"/>
            <a:ext cx="3735499" cy="2774723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7345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B61DC-AF03-2256-71C1-D328C12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Autoregulcion</a:t>
            </a:r>
            <a:r>
              <a:rPr lang="es-CL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E760D-7303-85A1-2926-C9C17085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74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EDE62-A9DC-B718-B4E0-BF6955F5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05F50-9971-1714-5F96-CFB9B12C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36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1">
            <a:extLst>
              <a:ext uri="{FF2B5EF4-FFF2-40B4-BE49-F238E27FC236}">
                <a16:creationId xmlns:a16="http://schemas.microsoft.com/office/drawing/2014/main" id="{70F82E3E-E291-4077-9561-D03BD881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id="{064A9319-91FB-4B4F-815A-A046C6378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65E65E-138F-4485-AA9E-188DF346C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DE2924-A79E-4612-8899-041380003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94B8494-882E-4FE9-BFAD-265155874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5BFCFB-CCDF-43A8-888F-E16CF73D2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19">
            <a:extLst>
              <a:ext uri="{FF2B5EF4-FFF2-40B4-BE49-F238E27FC236}">
                <a16:creationId xmlns:a16="http://schemas.microsoft.com/office/drawing/2014/main" id="{87A84A88-56D8-46EF-B003-C467C54D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BE02409C-AAC9-4B71-B433-1F0477989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21">
              <a:extLst>
                <a:ext uri="{FF2B5EF4-FFF2-40B4-BE49-F238E27FC236}">
                  <a16:creationId xmlns:a16="http://schemas.microsoft.com/office/drawing/2014/main" id="{B04F123D-B711-484C-90B7-7E3EEA540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F5BA041-244A-457E-846E-ED0CBCD0EB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1C4581C-A5C4-46B6-994D-8E954AC8A0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50DE8B2-6159-4CEA-9388-88C104386F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6A4A158-2E58-432F-839F-5B3A8133BD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74A1847-8D5C-4804-083D-FF5B9613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¿Qué es un sistema?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8B6680-4867-E267-64F5-9C23DBA0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431" y="3657596"/>
            <a:ext cx="3092865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solidFill>
                  <a:schemeClr val="tx1"/>
                </a:solidFill>
              </a:rPr>
              <a:t>Un sistema son aquellas acciones, objetos compuestos que interactúan entre otras partes del mismo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057C70-1B97-42CE-9C74-A2B72760F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Un dibujo de un personaje de caricatura&#10;&#10;Descripción generada automáticamente con confianza baja">
            <a:extLst>
              <a:ext uri="{FF2B5EF4-FFF2-40B4-BE49-F238E27FC236}">
                <a16:creationId xmlns:a16="http://schemas.microsoft.com/office/drawing/2014/main" id="{0068AEE1-4C1D-5EF4-7127-252D1E890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818944"/>
            <a:ext cx="5784083" cy="304130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C6C006-F859-490E-A780-57D4CC530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3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91B3F15-D703-78BC-116B-A74D1413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5B74555-516C-A999-1B9C-4C7602361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334053"/>
            <a:ext cx="3876801" cy="20110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07CD1-5B87-0258-D9BA-7F7D11ED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r>
              <a:rPr lang="es-CL" dirty="0"/>
              <a:t>Si muchos sistemas se unen pueden generar un nuevo sistema aún más grande</a:t>
            </a:r>
          </a:p>
        </p:txBody>
      </p:sp>
    </p:spTree>
    <p:extLst>
      <p:ext uri="{BB962C8B-B14F-4D97-AF65-F5344CB8AC3E}">
        <p14:creationId xmlns:p14="http://schemas.microsoft.com/office/powerpoint/2010/main" val="17441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99756-30C2-E02B-4422-8B29165C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Los Conglomerado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F6706-14ED-4300-B7DD-5ECF72DF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conglomerado o agregado es un objeto compuesto por partes que no interactúan entre si. Simplemente son partes sumadas, pero que también forman un todo</a:t>
            </a:r>
          </a:p>
          <a:p>
            <a:r>
              <a:rPr lang="es-CL" dirty="0"/>
              <a:t>Se utiliza para estudiar los sistemas con mayor precisión</a:t>
            </a:r>
          </a:p>
          <a:p>
            <a:r>
              <a:rPr lang="es-CL" dirty="0"/>
              <a:t>La sinergia es aquella característica que determine que el sistema o la totalidad sea diferente a la suma de las partes de esta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691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D5149-56AC-921E-4D2D-7D3D9A5D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Clasificación de Sistemas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C8986-79D5-D760-B00F-F8BCEB2E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Según su </a:t>
            </a:r>
            <a:r>
              <a:rPr lang="es-CL" dirty="0" err="1"/>
              <a:t>Entividad</a:t>
            </a:r>
            <a:endParaRPr lang="es-CL" dirty="0"/>
          </a:p>
          <a:p>
            <a:r>
              <a:rPr lang="es-CL" dirty="0"/>
              <a:t>Según su Naturaleza</a:t>
            </a:r>
          </a:p>
          <a:p>
            <a:r>
              <a:rPr lang="es-CL" dirty="0"/>
              <a:t>Según su Origen</a:t>
            </a:r>
          </a:p>
          <a:p>
            <a:r>
              <a:rPr lang="es-CL" dirty="0"/>
              <a:t>Según su medio ambiente</a:t>
            </a:r>
          </a:p>
          <a:p>
            <a:r>
              <a:rPr lang="es-CL" dirty="0"/>
              <a:t>Según su </a:t>
            </a:r>
            <a:r>
              <a:rPr lang="es-CL" dirty="0" err="1"/>
              <a:t>Predictividad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4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B242C-3AAD-070F-FCD9-8416AC74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759655"/>
            <a:ext cx="10592973" cy="5317588"/>
          </a:xfrm>
        </p:spPr>
        <p:txBody>
          <a:bodyPr numCol="3">
            <a:normAutofit/>
          </a:bodyPr>
          <a:lstStyle/>
          <a:p>
            <a:r>
              <a:rPr lang="es-CL" sz="3200" b="1" u="sng" dirty="0" err="1"/>
              <a:t>Entividad</a:t>
            </a:r>
            <a:r>
              <a:rPr lang="es-CL" sz="3200" b="1" u="sng" dirty="0"/>
              <a:t>:</a:t>
            </a:r>
          </a:p>
          <a:p>
            <a:pPr lvl="1"/>
            <a:r>
              <a:rPr lang="es-CL" sz="2400" dirty="0"/>
              <a:t>Reales:</a:t>
            </a:r>
            <a:r>
              <a:rPr lang="es-CL" dirty="0"/>
              <a:t> presumen una existencia independiente del observador</a:t>
            </a:r>
          </a:p>
          <a:p>
            <a:pPr lvl="1"/>
            <a:r>
              <a:rPr lang="es-CL" sz="2400" dirty="0"/>
              <a:t>Ideales:</a:t>
            </a:r>
            <a:r>
              <a:rPr lang="es-CL" dirty="0"/>
              <a:t> Son construcciones simbólicas</a:t>
            </a:r>
          </a:p>
          <a:p>
            <a:pPr lvl="1"/>
            <a:r>
              <a:rPr lang="es-CL" sz="2400" dirty="0"/>
              <a:t>Modelos</a:t>
            </a:r>
            <a:r>
              <a:rPr lang="es-CL" dirty="0"/>
              <a:t>: Abstracciones de la realidad en donde se combina lo conceptual con la característica de los objetos</a:t>
            </a:r>
          </a:p>
          <a:p>
            <a:pPr lvl="1"/>
            <a:r>
              <a:rPr lang="es-CL" sz="3200" b="1" u="sng" dirty="0"/>
              <a:t>Naturaleza:</a:t>
            </a:r>
          </a:p>
          <a:p>
            <a:pPr lvl="1"/>
            <a:r>
              <a:rPr lang="es-CL" sz="2400" dirty="0"/>
              <a:t>Concretó: </a:t>
            </a:r>
            <a:r>
              <a:rPr lang="es-CL" dirty="0"/>
              <a:t>Al menos uno de sus componentes es tangible</a:t>
            </a:r>
          </a:p>
          <a:p>
            <a:pPr lvl="1"/>
            <a:r>
              <a:rPr lang="es-CL" sz="2400" dirty="0"/>
              <a:t>Abstracto: </a:t>
            </a:r>
            <a:r>
              <a:rPr lang="es-CL" dirty="0"/>
              <a:t>Sus elementos son conceptos o ideas que están en el pensamiento</a:t>
            </a:r>
            <a:endParaRPr lang="es-CL" sz="3200" b="1" u="sng" dirty="0"/>
          </a:p>
          <a:p>
            <a:pPr lvl="1"/>
            <a:r>
              <a:rPr lang="es-CL" sz="3200" b="1" u="sng" dirty="0"/>
              <a:t>Origen:</a:t>
            </a:r>
          </a:p>
          <a:p>
            <a:pPr lvl="1"/>
            <a:r>
              <a:rPr lang="es-CL" sz="2400" dirty="0"/>
              <a:t>Natural: </a:t>
            </a:r>
            <a:r>
              <a:rPr lang="es-CL" dirty="0"/>
              <a:t>En su formación no existen incidencia del hombre</a:t>
            </a:r>
          </a:p>
          <a:p>
            <a:pPr lvl="1"/>
            <a:r>
              <a:rPr lang="es-CL" sz="2400" dirty="0"/>
              <a:t>Artificial: </a:t>
            </a:r>
            <a:r>
              <a:rPr lang="es-CL" dirty="0"/>
              <a:t>En su construcción existe la intervención del hombre</a:t>
            </a:r>
          </a:p>
          <a:p>
            <a:pPr lvl="1"/>
            <a:r>
              <a:rPr lang="es-CL" sz="3200" b="1" u="sng" dirty="0"/>
              <a:t>Medio ambiente:</a:t>
            </a:r>
          </a:p>
          <a:p>
            <a:pPr lvl="1"/>
            <a:r>
              <a:rPr lang="es-CL" sz="2400" dirty="0"/>
              <a:t>Abierto: </a:t>
            </a:r>
            <a:r>
              <a:rPr lang="es-CL" dirty="0"/>
              <a:t>Intercambio de energía con el medio</a:t>
            </a:r>
          </a:p>
          <a:p>
            <a:pPr lvl="1"/>
            <a:r>
              <a:rPr lang="es-CL" sz="2400" dirty="0"/>
              <a:t>Cerrado: </a:t>
            </a:r>
            <a:r>
              <a:rPr lang="es-CL" dirty="0"/>
              <a:t>No existe el intercambio de energía con el medio</a:t>
            </a:r>
          </a:p>
          <a:p>
            <a:pPr lvl="1"/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18559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F8ADC-8C54-D016-4D91-49DE9760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13320"/>
            <a:ext cx="9601196" cy="1303867"/>
          </a:xfrm>
        </p:spPr>
        <p:txBody>
          <a:bodyPr/>
          <a:lstStyle/>
          <a:p>
            <a:r>
              <a:rPr lang="es-CL" dirty="0"/>
              <a:t>Predictiva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D334F-6DDF-9621-8E5D-92F2854D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0" y="1983545"/>
            <a:ext cx="10621107" cy="4061135"/>
          </a:xfrm>
        </p:spPr>
        <p:txBody>
          <a:bodyPr numCol="2">
            <a:normAutofit lnSpcReduction="10000"/>
          </a:bodyPr>
          <a:lstStyle/>
          <a:p>
            <a:r>
              <a:rPr lang="es-CL" sz="2800" b="1" dirty="0"/>
              <a:t>Determinista:</a:t>
            </a:r>
          </a:p>
          <a:p>
            <a:pPr lvl="1"/>
            <a:r>
              <a:rPr lang="es-CL" sz="2400" dirty="0"/>
              <a:t>Simple: </a:t>
            </a:r>
            <a:r>
              <a:rPr lang="es-CL" dirty="0"/>
              <a:t>Son predecibles y fáciles de describir</a:t>
            </a:r>
          </a:p>
          <a:p>
            <a:pPr lvl="1"/>
            <a:r>
              <a:rPr lang="es-CL" sz="2400" dirty="0"/>
              <a:t>Complejos: </a:t>
            </a:r>
            <a:r>
              <a:rPr lang="es-CL" dirty="0"/>
              <a:t>Totalmente predecibles pero difíciles de describir</a:t>
            </a:r>
            <a:endParaRPr lang="es-CL" sz="2400" dirty="0"/>
          </a:p>
          <a:p>
            <a:pPr lvl="1"/>
            <a:r>
              <a:rPr lang="es-CL" sz="2400" dirty="0"/>
              <a:t>Excesivamente Complejos: </a:t>
            </a:r>
            <a:r>
              <a:rPr lang="es-CL" dirty="0"/>
              <a:t>Seria una categoría con sistema tan complejos que llegarían a ser indescriptibles por tal razón se declara vacía esta categoría</a:t>
            </a:r>
          </a:p>
          <a:p>
            <a:pPr lvl="1"/>
            <a:endParaRPr lang="es-CL" dirty="0"/>
          </a:p>
          <a:p>
            <a:pPr lvl="1"/>
            <a:r>
              <a:rPr lang="es-CL" sz="2800" b="1" dirty="0"/>
              <a:t>Probabilística:</a:t>
            </a:r>
          </a:p>
          <a:p>
            <a:pPr lvl="2"/>
            <a:r>
              <a:rPr lang="es-CL" sz="2400" dirty="0"/>
              <a:t>Simple: </a:t>
            </a:r>
            <a:r>
              <a:rPr lang="es-CL" sz="2000" dirty="0"/>
              <a:t>Son posibles de describir pero no de predecir</a:t>
            </a:r>
          </a:p>
          <a:p>
            <a:pPr lvl="2"/>
            <a:r>
              <a:rPr lang="es-CL" sz="2400" dirty="0"/>
              <a:t>Complejos: </a:t>
            </a:r>
            <a:r>
              <a:rPr lang="es-CL" sz="2000" dirty="0"/>
              <a:t>Son difíciles de describir y parcialmente predecibles</a:t>
            </a:r>
          </a:p>
          <a:p>
            <a:pPr lvl="2"/>
            <a:r>
              <a:rPr lang="es-CL" sz="2400" dirty="0"/>
              <a:t>Excesivamente Complejos: </a:t>
            </a:r>
            <a:r>
              <a:rPr lang="es-CL" sz="2000" dirty="0"/>
              <a:t>Extraordinariamente complejos e imposibles de describir</a:t>
            </a:r>
          </a:p>
        </p:txBody>
      </p:sp>
    </p:spTree>
    <p:extLst>
      <p:ext uri="{BB962C8B-B14F-4D97-AF65-F5344CB8AC3E}">
        <p14:creationId xmlns:p14="http://schemas.microsoft.com/office/powerpoint/2010/main" val="319909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9612-81D9-07E7-4454-C1E78A69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Recursividad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C6F20-4BE2-C0A8-7F96-BE73F8DA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Permite entender los sistemas tomando como referencia sistemas mayores o menores similares.</a:t>
            </a:r>
          </a:p>
          <a:p>
            <a:r>
              <a:rPr lang="es-CL" dirty="0"/>
              <a:t>La recursividad significa el hecho de que un sistema sea subsistema de otro más grane</a:t>
            </a:r>
          </a:p>
          <a:p>
            <a:r>
              <a:rPr lang="es-CL" dirty="0"/>
              <a:t>El principio de la recursividad argumenta que cualquier actividad que es aplicable al sistema lo es para el suprema sistema y al subsistema </a:t>
            </a:r>
          </a:p>
        </p:txBody>
      </p:sp>
    </p:spTree>
    <p:extLst>
      <p:ext uri="{BB962C8B-B14F-4D97-AF65-F5344CB8AC3E}">
        <p14:creationId xmlns:p14="http://schemas.microsoft.com/office/powerpoint/2010/main" val="84095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33656-0061-1246-0F84-6356A544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Sistemas Variables y no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17323-5DC5-EF71-8F8B-A376C430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sistema abierto variable es aquel que es capaz de adaptarse, dentro de ciertos límites a los cambios que se experimenta en el medio en que se vive. (que existe intercambio de energía)</a:t>
            </a:r>
          </a:p>
          <a:p>
            <a:r>
              <a:rPr lang="es-CL" dirty="0"/>
              <a:t>Un sistema abierto no variable son los antes un cambio en el medio, simplemente dejan de existir. No se pueden adaptar al medio nuevo. (Que no existe intercambio de energía) </a:t>
            </a:r>
          </a:p>
        </p:txBody>
      </p:sp>
    </p:spTree>
    <p:extLst>
      <p:ext uri="{BB962C8B-B14F-4D97-AF65-F5344CB8AC3E}">
        <p14:creationId xmlns:p14="http://schemas.microsoft.com/office/powerpoint/2010/main" val="3602054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</TotalTime>
  <Words>493</Words>
  <Application>Microsoft Office PowerPoint</Application>
  <PresentationFormat>Panorámica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Garamond</vt:lpstr>
      <vt:lpstr>Lato Light</vt:lpstr>
      <vt:lpstr>Orgánico</vt:lpstr>
      <vt:lpstr>SISTEMA DE  INFORMACION 1</vt:lpstr>
      <vt:lpstr>¿Qué es un sistema?</vt:lpstr>
      <vt:lpstr>Presentación de PowerPoint</vt:lpstr>
      <vt:lpstr>Los Conglomerado</vt:lpstr>
      <vt:lpstr>Clasificación de Sistemas</vt:lpstr>
      <vt:lpstr>Presentación de PowerPoint</vt:lpstr>
      <vt:lpstr>Predictiva</vt:lpstr>
      <vt:lpstr>Recursividad</vt:lpstr>
      <vt:lpstr>Sistemas Variables y no Variables</vt:lpstr>
      <vt:lpstr>Presentación de PowerPoint</vt:lpstr>
      <vt:lpstr>Autoregulcion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 INFORMACION 1</dc:title>
  <dc:creator>GUILLERMO ELIAS FIGUEROA AGUILAR</dc:creator>
  <cp:lastModifiedBy>GUILLERMO ELIAS FIGUEROA AGUILAR</cp:lastModifiedBy>
  <cp:revision>4</cp:revision>
  <dcterms:created xsi:type="dcterms:W3CDTF">2023-07-26T15:49:15Z</dcterms:created>
  <dcterms:modified xsi:type="dcterms:W3CDTF">2023-07-27T02:59:52Z</dcterms:modified>
</cp:coreProperties>
</file>