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263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7404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7404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7404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7404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7404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2215" cy="10694035"/>
          </a:xfrm>
          <a:custGeom>
            <a:avLst/>
            <a:gdLst/>
            <a:ahLst/>
            <a:cxnLst/>
            <a:rect l="l" t="t" r="r" b="b"/>
            <a:pathLst>
              <a:path w="7562215" h="10694035">
                <a:moveTo>
                  <a:pt x="7562215" y="0"/>
                </a:moveTo>
                <a:lnTo>
                  <a:pt x="0" y="0"/>
                </a:lnTo>
                <a:lnTo>
                  <a:pt x="0" y="10694035"/>
                </a:lnTo>
                <a:lnTo>
                  <a:pt x="7562215" y="10694035"/>
                </a:lnTo>
                <a:lnTo>
                  <a:pt x="7562215" y="0"/>
                </a:lnTo>
                <a:close/>
              </a:path>
            </a:pathLst>
          </a:custGeom>
          <a:solidFill>
            <a:srgbClr val="FBF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60921" y="9163507"/>
            <a:ext cx="287020" cy="418465"/>
          </a:xfrm>
          <a:custGeom>
            <a:avLst/>
            <a:gdLst/>
            <a:ahLst/>
            <a:cxnLst/>
            <a:rect l="l" t="t" r="r" b="b"/>
            <a:pathLst>
              <a:path w="287020" h="418465">
                <a:moveTo>
                  <a:pt x="286816" y="0"/>
                </a:moveTo>
                <a:lnTo>
                  <a:pt x="0" y="0"/>
                </a:lnTo>
                <a:lnTo>
                  <a:pt x="0" y="417880"/>
                </a:lnTo>
                <a:lnTo>
                  <a:pt x="286816" y="417880"/>
                </a:lnTo>
                <a:lnTo>
                  <a:pt x="286816" y="0"/>
                </a:lnTo>
                <a:close/>
              </a:path>
            </a:pathLst>
          </a:custGeom>
          <a:solidFill>
            <a:srgbClr val="374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21258"/>
            <a:ext cx="914400" cy="270510"/>
          </a:xfrm>
          <a:custGeom>
            <a:avLst/>
            <a:gdLst/>
            <a:ahLst/>
            <a:cxnLst/>
            <a:rect l="l" t="t" r="r" b="b"/>
            <a:pathLst>
              <a:path w="914400" h="270509">
                <a:moveTo>
                  <a:pt x="914400" y="0"/>
                </a:moveTo>
                <a:lnTo>
                  <a:pt x="0" y="0"/>
                </a:lnTo>
                <a:lnTo>
                  <a:pt x="0" y="270509"/>
                </a:lnTo>
                <a:lnTo>
                  <a:pt x="914400" y="270509"/>
                </a:lnTo>
                <a:lnTo>
                  <a:pt x="914400" y="0"/>
                </a:lnTo>
                <a:close/>
              </a:path>
            </a:pathLst>
          </a:custGeom>
          <a:solidFill>
            <a:srgbClr val="374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74045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11214" y="9224994"/>
            <a:ext cx="186054" cy="295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215" cy="10694035"/>
          </a:xfrm>
          <a:custGeom>
            <a:avLst/>
            <a:gdLst/>
            <a:ahLst/>
            <a:cxnLst/>
            <a:rect l="l" t="t" r="r" b="b"/>
            <a:pathLst>
              <a:path w="7562215" h="10694035">
                <a:moveTo>
                  <a:pt x="7562215" y="0"/>
                </a:moveTo>
                <a:lnTo>
                  <a:pt x="0" y="0"/>
                </a:lnTo>
                <a:lnTo>
                  <a:pt x="0" y="10694035"/>
                </a:lnTo>
                <a:lnTo>
                  <a:pt x="7562215" y="10694035"/>
                </a:lnTo>
                <a:lnTo>
                  <a:pt x="7562215" y="0"/>
                </a:lnTo>
                <a:close/>
              </a:path>
            </a:pathLst>
          </a:custGeom>
          <a:solidFill>
            <a:srgbClr val="FBF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71234" y="245871"/>
            <a:ext cx="574675" cy="1047750"/>
          </a:xfrm>
          <a:prstGeom prst="rect">
            <a:avLst/>
          </a:prstGeom>
          <a:solidFill>
            <a:srgbClr val="37404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214629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solidFill>
                  <a:srgbClr val="FFFFFF"/>
                </a:solidFill>
                <a:latin typeface="Calibri Light"/>
                <a:cs typeface="Calibri Light"/>
              </a:rPr>
              <a:t>202</a:t>
            </a:r>
            <a:r>
              <a:rPr lang="en-US" sz="1200" dirty="0">
                <a:solidFill>
                  <a:srgbClr val="FFFFFF"/>
                </a:solidFill>
                <a:latin typeface="Calibri Light"/>
                <a:cs typeface="Calibri Light"/>
              </a:rPr>
              <a:t>4</a:t>
            </a:r>
            <a:endParaRPr sz="12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6961" y="5777864"/>
            <a:ext cx="3993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74045"/>
                </a:solidFill>
                <a:latin typeface="Segoe UI"/>
                <a:cs typeface="Segoe UI"/>
              </a:rPr>
              <a:t>Architecture</a:t>
            </a:r>
            <a:r>
              <a:rPr sz="36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3600" spc="-10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36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6961" y="6622184"/>
            <a:ext cx="2037714" cy="5810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BUDGET</a:t>
            </a:r>
            <a:r>
              <a:rPr sz="1400" spc="-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SALES</a:t>
            </a:r>
            <a:r>
              <a:rPr sz="1400" spc="-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ANALYSIS</a:t>
            </a:r>
            <a:endParaRPr sz="1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en-IN" sz="1200" spc="-5" dirty="0">
                <a:solidFill>
                  <a:srgbClr val="8999A1"/>
                </a:solidFill>
                <a:latin typeface="Segoe UI"/>
                <a:cs typeface="Segoe UI"/>
              </a:rPr>
              <a:t>AMAN PRATAP SINGH</a:t>
            </a:r>
            <a:endParaRPr sz="12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426211"/>
            <a:ext cx="20808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1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Architecture</a:t>
            </a:r>
            <a:r>
              <a:rPr sz="1600" spc="-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1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04" y="2293873"/>
          <a:ext cx="5726429" cy="829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3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843"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Written</a:t>
                      </a:r>
                      <a:r>
                        <a:rPr sz="1600" spc="-3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spc="-1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By</a:t>
                      </a:r>
                      <a:endParaRPr sz="1600" dirty="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T w="6350">
                      <a:solidFill>
                        <a:srgbClr val="374045"/>
                      </a:solidFill>
                      <a:prstDash val="solid"/>
                    </a:lnT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D9B3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lang="en-IN"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AMAN PRATAP SINGH</a:t>
                      </a:r>
                      <a:endParaRPr sz="1600" dirty="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T w="6350">
                      <a:solidFill>
                        <a:srgbClr val="374045"/>
                      </a:solidFill>
                      <a:prstDash val="solid"/>
                    </a:lnT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Document</a:t>
                      </a:r>
                      <a:r>
                        <a:rPr sz="1600" spc="-5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Version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T w="6350">
                      <a:solidFill>
                        <a:srgbClr val="374045"/>
                      </a:solidFill>
                      <a:prstDash val="solid"/>
                    </a:lnT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FDF4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1.0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T w="6350">
                      <a:solidFill>
                        <a:srgbClr val="374045"/>
                      </a:solidFill>
                      <a:prstDash val="solid"/>
                    </a:lnT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Last</a:t>
                      </a:r>
                      <a:r>
                        <a:rPr sz="1600" spc="-3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Revised</a:t>
                      </a:r>
                      <a:r>
                        <a:rPr sz="1600" spc="-20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600" spc="-5" dirty="0">
                          <a:solidFill>
                            <a:srgbClr val="374045"/>
                          </a:solidFill>
                          <a:latin typeface="Segoe UI"/>
                          <a:cs typeface="Segoe UI"/>
                        </a:rPr>
                        <a:t>Date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T="19685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T w="6350">
                      <a:solidFill>
                        <a:srgbClr val="374045"/>
                      </a:solidFill>
                      <a:prstDash val="solid"/>
                    </a:lnT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FEB8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T w="6350">
                      <a:solidFill>
                        <a:srgbClr val="374045"/>
                      </a:solidFill>
                      <a:prstDash val="solid"/>
                    </a:lnT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3919854"/>
            <a:ext cx="2190750" cy="629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74045"/>
                </a:solidFill>
                <a:latin typeface="Segoe UI"/>
                <a:cs typeface="Segoe UI"/>
              </a:rPr>
              <a:t>DOCUMENT</a:t>
            </a:r>
            <a:r>
              <a:rPr sz="1600" b="1" spc="-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CONTROL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Change</a:t>
            </a:r>
            <a:r>
              <a:rPr sz="1400" spc="-4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Record:</a:t>
            </a:r>
            <a:endParaRPr sz="1400">
              <a:latin typeface="Segoe UI"/>
              <a:cs typeface="Segoe U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704" y="4667122"/>
          <a:ext cx="5728333" cy="78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7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8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068">
                <a:tc>
                  <a:txBody>
                    <a:bodyPr/>
                    <a:lstStyle/>
                    <a:p>
                      <a:pPr marL="294005">
                        <a:lnSpc>
                          <a:spcPts val="1075"/>
                        </a:lnSpc>
                        <a:spcBef>
                          <a:spcPts val="105"/>
                        </a:spcBef>
                      </a:pPr>
                      <a:r>
                        <a:rPr sz="900" b="1" spc="-5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VERSION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3335" marB="0">
                    <a:solidFill>
                      <a:srgbClr val="37404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  <a:spcBef>
                          <a:spcPts val="105"/>
                        </a:spcBef>
                      </a:pPr>
                      <a:r>
                        <a:rPr sz="900" b="1" spc="-5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DATE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3335" marB="0">
                    <a:solidFill>
                      <a:srgbClr val="374045"/>
                    </a:solidFill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ts val="1075"/>
                        </a:lnSpc>
                        <a:spcBef>
                          <a:spcPts val="105"/>
                        </a:spcBef>
                      </a:pPr>
                      <a:r>
                        <a:rPr sz="900" b="1" spc="-5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AUTHOR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3335" marB="0">
                    <a:solidFill>
                      <a:srgbClr val="37404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  <a:spcBef>
                          <a:spcPts val="105"/>
                        </a:spcBef>
                      </a:pPr>
                      <a:r>
                        <a:rPr sz="900" b="1" spc="-5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COMMENTS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3335" marB="0">
                    <a:solidFill>
                      <a:srgbClr val="3740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0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T w="6350">
                      <a:solidFill>
                        <a:srgbClr val="374045"/>
                      </a:solidFill>
                      <a:prstDash val="solid"/>
                    </a:lnT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T w="6350">
                      <a:solidFill>
                        <a:srgbClr val="374045"/>
                      </a:solidFill>
                      <a:prstDash val="solid"/>
                    </a:lnT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T w="6350">
                      <a:solidFill>
                        <a:srgbClr val="374045"/>
                      </a:solidFill>
                      <a:prstDash val="solid"/>
                    </a:lnT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T w="6350">
                      <a:solidFill>
                        <a:srgbClr val="374045"/>
                      </a:solidFill>
                      <a:prstDash val="solid"/>
                    </a:lnT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T w="6350">
                      <a:solidFill>
                        <a:srgbClr val="374045"/>
                      </a:solidFill>
                      <a:prstDash val="solid"/>
                    </a:lnT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T w="6350">
                      <a:solidFill>
                        <a:srgbClr val="374045"/>
                      </a:solidFill>
                      <a:prstDash val="solid"/>
                    </a:lnT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T w="6350">
                      <a:solidFill>
                        <a:srgbClr val="374045"/>
                      </a:solidFill>
                      <a:prstDash val="solid"/>
                    </a:lnT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T w="6350">
                      <a:solidFill>
                        <a:srgbClr val="374045"/>
                      </a:solidFill>
                      <a:prstDash val="solid"/>
                    </a:lnT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004" y="5815964"/>
            <a:ext cx="6908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Reviews:</a:t>
            </a:r>
            <a:endParaRPr sz="1400">
              <a:latin typeface="Segoe UI"/>
              <a:cs typeface="Segoe U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14704" y="6171564"/>
          <a:ext cx="5728333" cy="371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7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8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592">
                <a:tc>
                  <a:txBody>
                    <a:bodyPr/>
                    <a:lstStyle/>
                    <a:p>
                      <a:pPr marL="294005">
                        <a:lnSpc>
                          <a:spcPts val="1075"/>
                        </a:lnSpc>
                        <a:spcBef>
                          <a:spcPts val="120"/>
                        </a:spcBef>
                      </a:pPr>
                      <a:r>
                        <a:rPr sz="900" b="1" spc="-5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VERSION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solidFill>
                      <a:srgbClr val="37404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  <a:spcBef>
                          <a:spcPts val="120"/>
                        </a:spcBef>
                      </a:pPr>
                      <a:r>
                        <a:rPr sz="900" b="1" spc="-5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DATE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solidFill>
                      <a:srgbClr val="374045"/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ts val="1075"/>
                        </a:lnSpc>
                        <a:spcBef>
                          <a:spcPts val="120"/>
                        </a:spcBef>
                      </a:pPr>
                      <a:r>
                        <a:rPr sz="900" b="1" spc="-5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REVIEWER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solidFill>
                      <a:srgbClr val="37404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  <a:spcBef>
                          <a:spcPts val="120"/>
                        </a:spcBef>
                      </a:pPr>
                      <a:r>
                        <a:rPr sz="900" b="1" spc="-5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COMMENTS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solidFill>
                      <a:srgbClr val="3740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02004" y="6904101"/>
            <a:ext cx="1304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Approval</a:t>
            </a:r>
            <a:r>
              <a:rPr sz="1400" spc="-8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Status:</a:t>
            </a:r>
            <a:endParaRPr sz="1400">
              <a:latin typeface="Segoe UI"/>
              <a:cs typeface="Segoe U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14704" y="7260081"/>
          <a:ext cx="5730239" cy="522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6991"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5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VERSION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solidFill>
                      <a:srgbClr val="374045"/>
                    </a:solidFill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5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REVIEW</a:t>
                      </a:r>
                      <a:r>
                        <a:rPr sz="900" b="1" spc="-35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DATE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solidFill>
                      <a:srgbClr val="374045"/>
                    </a:solidFill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5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REVIEWED</a:t>
                      </a:r>
                      <a:r>
                        <a:rPr sz="900" b="1" spc="-40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BY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solidFill>
                      <a:srgbClr val="374045"/>
                    </a:solidFill>
                  </a:tcPr>
                </a:tc>
                <a:tc>
                  <a:txBody>
                    <a:bodyPr/>
                    <a:lstStyle/>
                    <a:p>
                      <a:pPr marL="318135" marR="62230" indent="-250190">
                        <a:lnSpc>
                          <a:spcPct val="111100"/>
                        </a:lnSpc>
                      </a:pPr>
                      <a:r>
                        <a:rPr sz="900" b="1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A</a:t>
                      </a:r>
                      <a:r>
                        <a:rPr sz="900" b="1" spc="-5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PPROWED  BY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solidFill>
                      <a:srgbClr val="374045"/>
                    </a:solidFill>
                  </a:tcPr>
                </a:tc>
                <a:tc>
                  <a:txBody>
                    <a:bodyPr/>
                    <a:lstStyle/>
                    <a:p>
                      <a:pPr marL="5270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5" dirty="0">
                          <a:solidFill>
                            <a:srgbClr val="FFF8D9"/>
                          </a:solidFill>
                          <a:latin typeface="Segoe UI"/>
                          <a:cs typeface="Segoe UI"/>
                        </a:rPr>
                        <a:t>COMMENTS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15240" marB="0">
                    <a:solidFill>
                      <a:srgbClr val="3740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4045"/>
                      </a:solidFill>
                      <a:prstDash val="solid"/>
                    </a:lnL>
                    <a:lnR w="6350">
                      <a:solidFill>
                        <a:srgbClr val="374045"/>
                      </a:solidFill>
                      <a:prstDash val="solid"/>
                    </a:lnR>
                    <a:lnB w="6350">
                      <a:solidFill>
                        <a:srgbClr val="374045"/>
                      </a:solidFill>
                      <a:prstDash val="solid"/>
                    </a:lnB>
                    <a:solidFill>
                      <a:srgbClr val="FBF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426211"/>
            <a:ext cx="20808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2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Architecture</a:t>
            </a:r>
            <a:r>
              <a:rPr sz="1600" spc="-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02004" y="1449983"/>
            <a:ext cx="5751830" cy="345376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10" dirty="0">
                <a:solidFill>
                  <a:srgbClr val="2E5395"/>
                </a:solidFill>
                <a:latin typeface="Calibri Light"/>
                <a:cs typeface="Calibri Light"/>
              </a:rPr>
              <a:t>Table </a:t>
            </a:r>
            <a:r>
              <a:rPr sz="1600" spc="-5" dirty="0">
                <a:solidFill>
                  <a:srgbClr val="2E5395"/>
                </a:solidFill>
                <a:latin typeface="Calibri Light"/>
                <a:cs typeface="Calibri Light"/>
              </a:rPr>
              <a:t>of</a:t>
            </a:r>
            <a:r>
              <a:rPr sz="1600" spc="-25" dirty="0">
                <a:solidFill>
                  <a:srgbClr val="2E5395"/>
                </a:solidFill>
                <a:latin typeface="Calibri Light"/>
                <a:cs typeface="Calibri Light"/>
              </a:rPr>
              <a:t> </a:t>
            </a:r>
            <a:r>
              <a:rPr sz="1600" spc="-5" dirty="0">
                <a:solidFill>
                  <a:srgbClr val="2E5395"/>
                </a:solidFill>
                <a:latin typeface="Calibri Light"/>
                <a:cs typeface="Calibri Light"/>
              </a:rPr>
              <a:t>Contents</a:t>
            </a:r>
            <a:endParaRPr sz="1600">
              <a:latin typeface="Calibri Light"/>
              <a:cs typeface="Calibri Light"/>
            </a:endParaRPr>
          </a:p>
          <a:p>
            <a:pPr marR="5080" algn="r">
              <a:lnSpc>
                <a:spcPct val="100000"/>
              </a:lnSpc>
              <a:spcBef>
                <a:spcPts val="380"/>
              </a:spcBef>
              <a:tabLst>
                <a:tab pos="406400" algn="l"/>
              </a:tabLst>
            </a:pPr>
            <a:r>
              <a:rPr sz="1600" b="1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1.	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Introduction</a:t>
            </a:r>
            <a:r>
              <a:rPr sz="1600" b="1" spc="50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.........................................................................................</a:t>
            </a:r>
            <a:r>
              <a:rPr sz="1600" spc="-4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3</a:t>
            </a:r>
            <a:endParaRPr sz="1600">
              <a:latin typeface="Segoe UI"/>
              <a:cs typeface="Segoe UI"/>
            </a:endParaRPr>
          </a:p>
          <a:p>
            <a:pPr marL="12700" marR="5080" indent="202565" algn="r">
              <a:lnSpc>
                <a:spcPct val="145600"/>
              </a:lnSpc>
              <a:spcBef>
                <a:spcPts val="15"/>
              </a:spcBef>
              <a:tabLst>
                <a:tab pos="419100" algn="l"/>
                <a:tab pos="507365" algn="l"/>
                <a:tab pos="710565" algn="l"/>
              </a:tabLst>
            </a:pP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1.1		What</a:t>
            </a:r>
            <a:r>
              <a:rPr sz="1600" b="1" spc="1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is</a:t>
            </a:r>
            <a:r>
              <a:rPr sz="1600" b="1" spc="2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Architecture</a:t>
            </a:r>
            <a:r>
              <a:rPr sz="1600" b="1" spc="20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 </a:t>
            </a:r>
            <a:r>
              <a:rPr sz="1600" b="1" spc="-10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design</a:t>
            </a:r>
            <a:r>
              <a:rPr sz="1600" b="1" spc="20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document?</a:t>
            </a:r>
            <a:r>
              <a:rPr sz="1600" b="1" spc="-22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.........................</a:t>
            </a:r>
            <a:r>
              <a:rPr sz="1600" spc="-160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3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1.2		Scope</a:t>
            </a:r>
            <a:r>
              <a:rPr sz="1600" b="1" spc="430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.................................................................................................</a:t>
            </a:r>
            <a:r>
              <a:rPr sz="1600" spc="42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2" action="ppaction://hlinksldjump"/>
              </a:rPr>
              <a:t>3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dirty="0">
                <a:solidFill>
                  <a:srgbClr val="374045"/>
                </a:solidFill>
                <a:latin typeface="Segoe UI"/>
                <a:cs typeface="Segoe UI"/>
                <a:hlinkClick r:id="rId3" action="ppaction://hlinksldjump"/>
              </a:rPr>
              <a:t>2.	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3" action="ppaction://hlinksldjump"/>
              </a:rPr>
              <a:t>Architecture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3" action="ppaction://hlinksldjump"/>
              </a:rPr>
              <a:t>.......................................................................................... 4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4" action="ppaction://hlinksldjump"/>
              </a:rPr>
              <a:t>2.1		Data source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4" action="ppaction://hlinksldjump"/>
              </a:rPr>
              <a:t>.................................................................................... 5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4" action="ppaction://hlinksldjump"/>
              </a:rPr>
              <a:t>2.2		Data ingestion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4" action="ppaction://hlinksldjump"/>
              </a:rPr>
              <a:t>............................................................................... 5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5" action="ppaction://hlinksldjump"/>
              </a:rPr>
              <a:t>2.3		Data warehouse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5" action="ppaction://hlinksldjump"/>
              </a:rPr>
              <a:t>........................................................................... 6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5" action="ppaction://hlinksldjump"/>
              </a:rPr>
              <a:t>2.4		BI semantic models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5" action="ppaction://hlinksldjump"/>
              </a:rPr>
              <a:t>.................................................................... 6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  <a:hlinkClick r:id="rId6" action="ppaction://hlinksldjump"/>
              </a:rPr>
              <a:t>2.5		Report</a:t>
            </a:r>
            <a:r>
              <a:rPr sz="1600" b="1" spc="-145" dirty="0">
                <a:solidFill>
                  <a:srgbClr val="374045"/>
                </a:solidFill>
                <a:latin typeface="Segoe UI"/>
                <a:cs typeface="Segoe UI"/>
                <a:hlinkClick r:id="rId6" action="ppaction://hlinksldjump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6" action="ppaction://hlinksldjump"/>
              </a:rPr>
              <a:t>...............................................................................................</a:t>
            </a:r>
            <a:r>
              <a:rPr sz="1600" spc="-140" dirty="0">
                <a:solidFill>
                  <a:srgbClr val="374045"/>
                </a:solidFill>
                <a:latin typeface="Segoe UI"/>
                <a:cs typeface="Segoe UI"/>
                <a:hlinkClick r:id="rId6" action="ppaction://hlinksldjump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  <a:hlinkClick r:id="rId6" action="ppaction://hlinksldjump"/>
              </a:rPr>
              <a:t>7</a:t>
            </a:r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426211"/>
            <a:ext cx="5948045" cy="7786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3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Architecture</a:t>
            </a:r>
            <a:r>
              <a:rPr sz="1600" spc="-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600">
              <a:latin typeface="Segoe UI"/>
              <a:cs typeface="Segoe UI"/>
            </a:endParaRPr>
          </a:p>
          <a:p>
            <a:pPr marL="670560" indent="-229235">
              <a:lnSpc>
                <a:spcPct val="100000"/>
              </a:lnSpc>
              <a:buClr>
                <a:srgbClr val="374045"/>
              </a:buClr>
              <a:buFont typeface="Segoe UI"/>
              <a:buAutoNum type="arabicPeriod"/>
              <a:tabLst>
                <a:tab pos="671195" algn="l"/>
              </a:tabLst>
            </a:pP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Introduction</a:t>
            </a:r>
            <a:endParaRPr sz="1600">
              <a:latin typeface="Segoe UI"/>
              <a:cs typeface="Segoe UI"/>
            </a:endParaRPr>
          </a:p>
          <a:p>
            <a:pPr marL="1127760" lvl="1" indent="-457834">
              <a:lnSpc>
                <a:spcPct val="100000"/>
              </a:lnSpc>
              <a:spcBef>
                <a:spcPts val="700"/>
              </a:spcBef>
              <a:buClr>
                <a:srgbClr val="374045"/>
              </a:buClr>
              <a:buFont typeface="Segoe UI"/>
              <a:buAutoNum type="arabicPeriod"/>
              <a:tabLst>
                <a:tab pos="1127760" algn="l"/>
                <a:tab pos="1128395" algn="l"/>
              </a:tabLst>
            </a:pPr>
            <a:r>
              <a:rPr sz="1200" b="1" spc="-5" dirty="0">
                <a:solidFill>
                  <a:srgbClr val="374045"/>
                </a:solidFill>
                <a:latin typeface="Segoe UI"/>
                <a:cs typeface="Segoe UI"/>
              </a:rPr>
              <a:t>What</a:t>
            </a:r>
            <a:r>
              <a:rPr sz="1200" b="1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74045"/>
                </a:solidFill>
                <a:latin typeface="Segoe UI"/>
                <a:cs typeface="Segoe UI"/>
              </a:rPr>
              <a:t>is</a:t>
            </a:r>
            <a:r>
              <a:rPr sz="1200" b="1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74045"/>
                </a:solidFill>
                <a:latin typeface="Segoe UI"/>
                <a:cs typeface="Segoe UI"/>
              </a:rPr>
              <a:t>Architecture</a:t>
            </a:r>
            <a:r>
              <a:rPr sz="1200" b="1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200" b="1" spc="-5" dirty="0">
                <a:solidFill>
                  <a:srgbClr val="374045"/>
                </a:solidFill>
                <a:latin typeface="Segoe UI"/>
                <a:cs typeface="Segoe UI"/>
              </a:rPr>
              <a:t>design document?</a:t>
            </a:r>
            <a:endParaRPr sz="1200">
              <a:latin typeface="Segoe UI"/>
              <a:cs typeface="Segoe UI"/>
            </a:endParaRPr>
          </a:p>
          <a:p>
            <a:pPr marL="213360">
              <a:lnSpc>
                <a:spcPct val="100000"/>
              </a:lnSpc>
              <a:spcBef>
                <a:spcPts val="409"/>
              </a:spcBef>
            </a:pP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Any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software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needs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architectural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to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represents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the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endParaRPr sz="1400">
              <a:latin typeface="Segoe UI"/>
              <a:cs typeface="Segoe UI"/>
            </a:endParaRPr>
          </a:p>
          <a:p>
            <a:pPr marL="213360">
              <a:lnSpc>
                <a:spcPct val="100000"/>
              </a:lnSpc>
              <a:spcBef>
                <a:spcPts val="455"/>
              </a:spcBef>
            </a:pP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software. IEEE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defines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architectural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as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“the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process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of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defining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</a:t>
            </a:r>
            <a:endParaRPr sz="1400">
              <a:latin typeface="Segoe UI"/>
              <a:cs typeface="Segoe UI"/>
            </a:endParaRPr>
          </a:p>
          <a:p>
            <a:pPr marL="213360" marR="5080">
              <a:lnSpc>
                <a:spcPct val="127400"/>
              </a:lnSpc>
              <a:spcBef>
                <a:spcPts val="10"/>
              </a:spcBef>
            </a:pP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collection of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hardware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and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software components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and their interfaces to 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establish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framework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for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the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development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of a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computer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system.”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sz="1400" spc="-36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software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that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is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built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for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computer-based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systems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can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exhibit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one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of 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these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 many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architectures.</a:t>
            </a:r>
            <a:endParaRPr sz="1400">
              <a:latin typeface="Segoe UI"/>
              <a:cs typeface="Segoe UI"/>
            </a:endParaRPr>
          </a:p>
          <a:p>
            <a:pPr marL="213360">
              <a:lnSpc>
                <a:spcPct val="100000"/>
              </a:lnSpc>
              <a:spcBef>
                <a:spcPts val="1260"/>
              </a:spcBef>
            </a:pP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Each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style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will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describe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system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category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that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consists</a:t>
            </a:r>
            <a:r>
              <a:rPr sz="14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of:</a:t>
            </a:r>
            <a:endParaRPr sz="1400">
              <a:latin typeface="Segoe UI"/>
              <a:cs typeface="Segoe UI"/>
            </a:endParaRPr>
          </a:p>
          <a:p>
            <a:pPr marL="670560" marR="328295" indent="-228600">
              <a:lnSpc>
                <a:spcPct val="127899"/>
              </a:lnSpc>
              <a:spcBef>
                <a:spcPts val="790"/>
              </a:spcBef>
              <a:buFont typeface="Symbol"/>
              <a:buChar char=""/>
              <a:tabLst>
                <a:tab pos="670560" algn="l"/>
                <a:tab pos="671195" algn="l"/>
              </a:tabLst>
            </a:pP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set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components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(e.g.,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database, computational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modules) </a:t>
            </a:r>
            <a:r>
              <a:rPr sz="1400" spc="-37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that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will perform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function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required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by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system.</a:t>
            </a:r>
            <a:endParaRPr sz="1400">
              <a:latin typeface="Segoe UI"/>
              <a:cs typeface="Segoe UI"/>
            </a:endParaRPr>
          </a:p>
          <a:p>
            <a:pPr marL="670560" marR="302260" indent="-228600">
              <a:lnSpc>
                <a:spcPts val="2150"/>
              </a:lnSpc>
              <a:spcBef>
                <a:spcPts val="135"/>
              </a:spcBef>
              <a:buFont typeface="Symbol"/>
              <a:buChar char=""/>
              <a:tabLst>
                <a:tab pos="670560" algn="l"/>
                <a:tab pos="671195" algn="l"/>
              </a:tabLst>
            </a:pP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set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connectors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will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help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in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coordination,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communication, </a:t>
            </a:r>
            <a:r>
              <a:rPr sz="1400" spc="-37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 cooperation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between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components.</a:t>
            </a:r>
            <a:endParaRPr sz="1400">
              <a:latin typeface="Segoe UI"/>
              <a:cs typeface="Segoe UI"/>
            </a:endParaRPr>
          </a:p>
          <a:p>
            <a:pPr marL="670560" indent="-229235">
              <a:lnSpc>
                <a:spcPct val="100000"/>
              </a:lnSpc>
              <a:spcBef>
                <a:spcPts val="305"/>
              </a:spcBef>
              <a:buFont typeface="Symbol"/>
              <a:buChar char=""/>
              <a:tabLst>
                <a:tab pos="670560" algn="l"/>
                <a:tab pos="671195" algn="l"/>
              </a:tabLst>
            </a:pP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Conditions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that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how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components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can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be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integrated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to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form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endParaRPr sz="1400">
              <a:latin typeface="Segoe UI"/>
              <a:cs typeface="Segoe UI"/>
            </a:endParaRPr>
          </a:p>
          <a:p>
            <a:pPr marL="670560">
              <a:lnSpc>
                <a:spcPct val="100000"/>
              </a:lnSpc>
              <a:spcBef>
                <a:spcPts val="470"/>
              </a:spcBef>
            </a:pP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system.</a:t>
            </a:r>
            <a:endParaRPr sz="1400">
              <a:latin typeface="Segoe UI"/>
              <a:cs typeface="Segoe UI"/>
            </a:endParaRPr>
          </a:p>
          <a:p>
            <a:pPr marL="670560" indent="-229235">
              <a:lnSpc>
                <a:spcPct val="100000"/>
              </a:lnSpc>
              <a:spcBef>
                <a:spcPts val="455"/>
              </a:spcBef>
              <a:buFont typeface="Symbol"/>
              <a:buChar char=""/>
              <a:tabLst>
                <a:tab pos="670560" algn="l"/>
                <a:tab pos="671195" algn="l"/>
              </a:tabLst>
            </a:pP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Semantic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models that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help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the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designer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to</a:t>
            </a:r>
            <a:r>
              <a:rPr sz="14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understand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overall</a:t>
            </a:r>
            <a:endParaRPr sz="1400">
              <a:latin typeface="Segoe UI"/>
              <a:cs typeface="Segoe UI"/>
            </a:endParaRPr>
          </a:p>
          <a:p>
            <a:pPr marL="670560">
              <a:lnSpc>
                <a:spcPct val="100000"/>
              </a:lnSpc>
              <a:spcBef>
                <a:spcPts val="484"/>
              </a:spcBef>
            </a:pP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properties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system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.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Segoe UI"/>
              <a:cs typeface="Segoe UI"/>
            </a:endParaRPr>
          </a:p>
          <a:p>
            <a:pPr marL="670560">
              <a:lnSpc>
                <a:spcPct val="100000"/>
              </a:lnSpc>
              <a:tabLst>
                <a:tab pos="1127760" algn="l"/>
              </a:tabLst>
            </a:pPr>
            <a:r>
              <a:rPr sz="1200" b="1" dirty="0">
                <a:solidFill>
                  <a:srgbClr val="374045"/>
                </a:solidFill>
                <a:latin typeface="Segoe UI"/>
                <a:cs typeface="Segoe UI"/>
              </a:rPr>
              <a:t>1.2	Scope</a:t>
            </a:r>
            <a:endParaRPr sz="1200">
              <a:latin typeface="Segoe UI"/>
              <a:cs typeface="Segoe UI"/>
            </a:endParaRPr>
          </a:p>
          <a:p>
            <a:pPr marL="213360" marR="62865">
              <a:lnSpc>
                <a:spcPts val="2140"/>
              </a:lnSpc>
              <a:spcBef>
                <a:spcPts val="100"/>
              </a:spcBef>
            </a:pP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Architecture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 Design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Document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(ADD)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is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an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architecture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process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that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follows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a</a:t>
            </a:r>
            <a:r>
              <a:rPr sz="1400" spc="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step-by-step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refinement process.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process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can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be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used</a:t>
            </a:r>
            <a:endParaRPr sz="1400">
              <a:latin typeface="Segoe UI"/>
              <a:cs typeface="Segoe UI"/>
            </a:endParaRPr>
          </a:p>
          <a:p>
            <a:pPr marL="213360" marR="127635">
              <a:lnSpc>
                <a:spcPts val="2140"/>
              </a:lnSpc>
              <a:spcBef>
                <a:spcPts val="10"/>
              </a:spcBef>
            </a:pP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for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designing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structures,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required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software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architecture,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source 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code and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ultimately,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performance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algorithms. Overall,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the design 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principles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may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be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 defined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during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requirement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analysis</a:t>
            </a:r>
            <a:r>
              <a:rPr sz="14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then</a:t>
            </a:r>
            <a:r>
              <a:rPr sz="14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refined</a:t>
            </a:r>
            <a:endParaRPr sz="1400">
              <a:latin typeface="Segoe UI"/>
              <a:cs typeface="Segoe UI"/>
            </a:endParaRPr>
          </a:p>
          <a:p>
            <a:pPr marL="213360">
              <a:lnSpc>
                <a:spcPct val="100000"/>
              </a:lnSpc>
              <a:spcBef>
                <a:spcPts val="310"/>
              </a:spcBef>
            </a:pP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during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 architectural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work.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426211"/>
            <a:ext cx="2080895" cy="959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4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Architecture</a:t>
            </a:r>
            <a:r>
              <a:rPr sz="1600" spc="-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600">
              <a:latin typeface="Segoe UI"/>
              <a:cs typeface="Segoe UI"/>
            </a:endParaRPr>
          </a:p>
          <a:p>
            <a:pPr marL="441959">
              <a:lnSpc>
                <a:spcPct val="100000"/>
              </a:lnSpc>
            </a:pPr>
            <a:r>
              <a:rPr sz="1600" b="1" dirty="0">
                <a:solidFill>
                  <a:srgbClr val="374045"/>
                </a:solidFill>
                <a:latin typeface="Segoe UI"/>
                <a:cs typeface="Segoe UI"/>
              </a:rPr>
              <a:t>2.</a:t>
            </a:r>
            <a:r>
              <a:rPr sz="1600" b="1" spc="-6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b="1" spc="-5" dirty="0">
                <a:solidFill>
                  <a:srgbClr val="374045"/>
                </a:solidFill>
                <a:latin typeface="Segoe UI"/>
                <a:cs typeface="Segoe UI"/>
              </a:rPr>
              <a:t>Architecture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854066"/>
            <a:ext cx="3414395" cy="2414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BI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solution architecture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can</a:t>
            </a:r>
            <a:r>
              <a:rPr sz="1600" spc="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consist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of:</a:t>
            </a:r>
            <a:endParaRPr sz="1600">
              <a:latin typeface="Segoe UI"/>
              <a:cs typeface="Segoe UI"/>
            </a:endParaRPr>
          </a:p>
          <a:p>
            <a:pPr marL="469265" indent="-228600">
              <a:lnSpc>
                <a:spcPct val="100000"/>
              </a:lnSpc>
              <a:spcBef>
                <a:spcPts val="1160"/>
              </a:spcBef>
              <a:buSzPct val="71428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400" spc="-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sources</a:t>
            </a:r>
            <a:endParaRPr sz="1400">
              <a:latin typeface="Segoe UI"/>
              <a:cs typeface="Segoe UI"/>
            </a:endParaRPr>
          </a:p>
          <a:p>
            <a:pPr marL="469265" indent="-228600">
              <a:lnSpc>
                <a:spcPct val="100000"/>
              </a:lnSpc>
              <a:spcBef>
                <a:spcPts val="1130"/>
              </a:spcBef>
              <a:buSzPct val="71428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400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ingestion</a:t>
            </a:r>
            <a:endParaRPr sz="1400">
              <a:latin typeface="Segoe UI"/>
              <a:cs typeface="Segoe UI"/>
            </a:endParaRPr>
          </a:p>
          <a:p>
            <a:pPr marL="469265" indent="-228600">
              <a:lnSpc>
                <a:spcPct val="100000"/>
              </a:lnSpc>
              <a:spcBef>
                <a:spcPts val="1130"/>
              </a:spcBef>
              <a:buSzPct val="71428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Big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4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/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 data</a:t>
            </a:r>
            <a:r>
              <a:rPr sz="14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preparation</a:t>
            </a:r>
            <a:endParaRPr sz="1400">
              <a:latin typeface="Segoe UI"/>
              <a:cs typeface="Segoe UI"/>
            </a:endParaRPr>
          </a:p>
          <a:p>
            <a:pPr marL="469265" indent="-228600">
              <a:lnSpc>
                <a:spcPct val="100000"/>
              </a:lnSpc>
              <a:spcBef>
                <a:spcPts val="1135"/>
              </a:spcBef>
              <a:buSzPct val="71428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400" spc="-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warehouse</a:t>
            </a:r>
            <a:endParaRPr sz="1400">
              <a:latin typeface="Segoe UI"/>
              <a:cs typeface="Segoe UI"/>
            </a:endParaRPr>
          </a:p>
          <a:p>
            <a:pPr marL="469265" indent="-228600">
              <a:lnSpc>
                <a:spcPct val="100000"/>
              </a:lnSpc>
              <a:spcBef>
                <a:spcPts val="1130"/>
              </a:spcBef>
              <a:buSzPct val="71428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BI</a:t>
            </a:r>
            <a:r>
              <a:rPr sz="14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semantic</a:t>
            </a:r>
            <a:r>
              <a:rPr sz="1400" spc="-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models</a:t>
            </a:r>
            <a:endParaRPr sz="1400">
              <a:latin typeface="Segoe UI"/>
              <a:cs typeface="Segoe UI"/>
            </a:endParaRPr>
          </a:p>
          <a:p>
            <a:pPr marL="469265" indent="-228600">
              <a:lnSpc>
                <a:spcPct val="100000"/>
              </a:lnSpc>
              <a:spcBef>
                <a:spcPts val="1130"/>
              </a:spcBef>
              <a:buSzPct val="71428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374045"/>
                </a:solidFill>
                <a:latin typeface="Segoe UI"/>
                <a:cs typeface="Segoe UI"/>
              </a:rPr>
              <a:t>Reports</a:t>
            </a:r>
            <a:endParaRPr sz="14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817242"/>
            <a:ext cx="5731509" cy="219582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426211"/>
            <a:ext cx="5947410" cy="6682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5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Architecture</a:t>
            </a:r>
            <a:r>
              <a:rPr sz="1600" spc="-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Segoe UI"/>
              <a:cs typeface="Segoe UI"/>
            </a:endParaRPr>
          </a:p>
          <a:p>
            <a:pPr marL="1127760" lvl="1" indent="-457834">
              <a:lnSpc>
                <a:spcPct val="100000"/>
              </a:lnSpc>
              <a:buClr>
                <a:srgbClr val="374045"/>
              </a:buClr>
              <a:buFont typeface="Segoe UI"/>
              <a:buAutoNum type="arabicPeriod"/>
              <a:tabLst>
                <a:tab pos="1127760" algn="l"/>
                <a:tab pos="1128395" algn="l"/>
              </a:tabLst>
            </a:pPr>
            <a:r>
              <a:rPr sz="1300" b="1" spc="-5" dirty="0">
                <a:solidFill>
                  <a:srgbClr val="374045"/>
                </a:solidFill>
                <a:latin typeface="Segoe UI"/>
                <a:cs typeface="Segoe UI"/>
              </a:rPr>
              <a:t>D</a:t>
            </a:r>
            <a:r>
              <a:rPr sz="1300" b="1" spc="-10" dirty="0">
                <a:solidFill>
                  <a:srgbClr val="374045"/>
                </a:solidFill>
                <a:latin typeface="Segoe UI"/>
                <a:cs typeface="Segoe UI"/>
              </a:rPr>
              <a:t>at</a:t>
            </a:r>
            <a:r>
              <a:rPr sz="1300" b="1" spc="-5" dirty="0">
                <a:solidFill>
                  <a:srgbClr val="374045"/>
                </a:solidFill>
                <a:latin typeface="Segoe UI"/>
                <a:cs typeface="Segoe UI"/>
              </a:rPr>
              <a:t>a s</a:t>
            </a:r>
            <a:r>
              <a:rPr sz="1300" b="1" spc="-10" dirty="0">
                <a:solidFill>
                  <a:srgbClr val="374045"/>
                </a:solidFill>
                <a:latin typeface="Segoe UI"/>
                <a:cs typeface="Segoe UI"/>
              </a:rPr>
              <a:t>ou</a:t>
            </a:r>
            <a:r>
              <a:rPr sz="1300" b="1" spc="-5" dirty="0">
                <a:solidFill>
                  <a:srgbClr val="374045"/>
                </a:solidFill>
                <a:latin typeface="Segoe UI"/>
                <a:cs typeface="Segoe UI"/>
              </a:rPr>
              <a:t>r</a:t>
            </a:r>
            <a:r>
              <a:rPr sz="1300" b="1" spc="5" dirty="0">
                <a:solidFill>
                  <a:srgbClr val="374045"/>
                </a:solidFill>
                <a:latin typeface="Segoe UI"/>
                <a:cs typeface="Segoe UI"/>
              </a:rPr>
              <a:t>c</a:t>
            </a:r>
            <a:r>
              <a:rPr sz="1300" b="1" spc="-5" dirty="0">
                <a:solidFill>
                  <a:srgbClr val="374045"/>
                </a:solidFill>
                <a:latin typeface="Segoe UI"/>
                <a:cs typeface="Segoe UI"/>
              </a:rPr>
              <a:t>e</a:t>
            </a:r>
            <a:endParaRPr sz="1300">
              <a:latin typeface="Segoe UI"/>
              <a:cs typeface="Segoe UI"/>
            </a:endParaRPr>
          </a:p>
          <a:p>
            <a:pPr marL="213360" marR="306705">
              <a:lnSpc>
                <a:spcPts val="2450"/>
              </a:lnSpc>
              <a:spcBef>
                <a:spcPts val="95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 data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warehouse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can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consolidate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which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are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commonly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relational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databases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storing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subject-specific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for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sales,</a:t>
            </a:r>
            <a:endParaRPr sz="1600">
              <a:latin typeface="Segoe UI"/>
              <a:cs typeface="Segoe UI"/>
            </a:endParaRPr>
          </a:p>
          <a:p>
            <a:pPr marL="213360">
              <a:lnSpc>
                <a:spcPct val="100000"/>
              </a:lnSpc>
              <a:spcBef>
                <a:spcPts val="370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marketing,</a:t>
            </a:r>
            <a:r>
              <a:rPr sz="1600" spc="-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finance,</a:t>
            </a:r>
            <a:r>
              <a:rPr sz="1600" spc="-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etc.</a:t>
            </a:r>
            <a:endParaRPr sz="1600">
              <a:latin typeface="Segoe UI"/>
              <a:cs typeface="Segoe UI"/>
            </a:endParaRPr>
          </a:p>
          <a:p>
            <a:pPr marL="213360" marR="332105">
              <a:lnSpc>
                <a:spcPct val="128099"/>
              </a:lnSpc>
              <a:spcBef>
                <a:spcPts val="780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These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databases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can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cloud-hosted or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they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can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reside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on-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premises.</a:t>
            </a:r>
            <a:endParaRPr sz="1600">
              <a:latin typeface="Segoe UI"/>
              <a:cs typeface="Segoe UI"/>
            </a:endParaRPr>
          </a:p>
          <a:p>
            <a:pPr marL="213360" marR="5080">
              <a:lnSpc>
                <a:spcPct val="127800"/>
              </a:lnSpc>
              <a:spcBef>
                <a:spcPts val="775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Other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sources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can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be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file-based,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especially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web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logs or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IOT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sourced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from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devices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and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 can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sourced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from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Software-as-a-Service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(SaaS)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vendors.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50">
              <a:latin typeface="Segoe UI"/>
              <a:cs typeface="Segoe UI"/>
            </a:endParaRPr>
          </a:p>
          <a:p>
            <a:pPr marL="1127760" lvl="1" indent="-457834">
              <a:lnSpc>
                <a:spcPct val="100000"/>
              </a:lnSpc>
              <a:buClr>
                <a:srgbClr val="374045"/>
              </a:buClr>
              <a:buFont typeface="Segoe UI"/>
              <a:buAutoNum type="arabicPeriod" startAt="2"/>
              <a:tabLst>
                <a:tab pos="1127760" algn="l"/>
                <a:tab pos="1128395" algn="l"/>
              </a:tabLst>
            </a:pPr>
            <a:r>
              <a:rPr sz="1300" b="1" spc="-5" dirty="0">
                <a:solidFill>
                  <a:srgbClr val="374045"/>
                </a:solidFill>
                <a:latin typeface="Segoe UI"/>
                <a:cs typeface="Segoe UI"/>
              </a:rPr>
              <a:t>D</a:t>
            </a:r>
            <a:r>
              <a:rPr sz="1300" b="1" spc="-10" dirty="0">
                <a:solidFill>
                  <a:srgbClr val="374045"/>
                </a:solidFill>
                <a:latin typeface="Segoe UI"/>
                <a:cs typeface="Segoe UI"/>
              </a:rPr>
              <a:t>at</a:t>
            </a:r>
            <a:r>
              <a:rPr sz="1300" b="1" spc="-5" dirty="0">
                <a:solidFill>
                  <a:srgbClr val="374045"/>
                </a:solidFill>
                <a:latin typeface="Segoe UI"/>
                <a:cs typeface="Segoe UI"/>
              </a:rPr>
              <a:t>a </a:t>
            </a:r>
            <a:r>
              <a:rPr sz="1300" b="1" spc="-10" dirty="0">
                <a:solidFill>
                  <a:srgbClr val="374045"/>
                </a:solidFill>
                <a:latin typeface="Segoe UI"/>
                <a:cs typeface="Segoe UI"/>
              </a:rPr>
              <a:t>in</a:t>
            </a:r>
            <a:r>
              <a:rPr sz="1300" b="1" spc="5" dirty="0">
                <a:solidFill>
                  <a:srgbClr val="374045"/>
                </a:solidFill>
                <a:latin typeface="Segoe UI"/>
                <a:cs typeface="Segoe UI"/>
              </a:rPr>
              <a:t>g</a:t>
            </a:r>
            <a:r>
              <a:rPr sz="1300" b="1" spc="-15" dirty="0">
                <a:solidFill>
                  <a:srgbClr val="374045"/>
                </a:solidFill>
                <a:latin typeface="Segoe UI"/>
                <a:cs typeface="Segoe UI"/>
              </a:rPr>
              <a:t>e</a:t>
            </a:r>
            <a:r>
              <a:rPr sz="1300" b="1" spc="-5" dirty="0">
                <a:solidFill>
                  <a:srgbClr val="374045"/>
                </a:solidFill>
                <a:latin typeface="Segoe UI"/>
                <a:cs typeface="Segoe UI"/>
              </a:rPr>
              <a:t>s</a:t>
            </a:r>
            <a:r>
              <a:rPr sz="1300" b="1" spc="-10" dirty="0">
                <a:solidFill>
                  <a:srgbClr val="374045"/>
                </a:solidFill>
                <a:latin typeface="Segoe UI"/>
                <a:cs typeface="Segoe UI"/>
              </a:rPr>
              <a:t>ti</a:t>
            </a:r>
            <a:r>
              <a:rPr sz="1300" b="1" spc="-5" dirty="0">
                <a:solidFill>
                  <a:srgbClr val="374045"/>
                </a:solidFill>
                <a:latin typeface="Segoe UI"/>
                <a:cs typeface="Segoe UI"/>
              </a:rPr>
              <a:t>on</a:t>
            </a:r>
            <a:endParaRPr sz="1300">
              <a:latin typeface="Segoe UI"/>
              <a:cs typeface="Segoe UI"/>
            </a:endParaRPr>
          </a:p>
          <a:p>
            <a:pPr marL="213360" marR="128270">
              <a:lnSpc>
                <a:spcPts val="2460"/>
              </a:lnSpc>
              <a:spcBef>
                <a:spcPts val="75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is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ingested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from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source systems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loaded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into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 data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warehouse.</a:t>
            </a:r>
            <a:endParaRPr sz="1600">
              <a:latin typeface="Segoe UI"/>
              <a:cs typeface="Segoe UI"/>
            </a:endParaRPr>
          </a:p>
          <a:p>
            <a:pPr marL="213360" marR="152400">
              <a:lnSpc>
                <a:spcPct val="128099"/>
              </a:lnSpc>
              <a:spcBef>
                <a:spcPts val="610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It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is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concerned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with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extracting,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loading,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and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then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transforming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data.</a:t>
            </a:r>
            <a:endParaRPr sz="1600">
              <a:latin typeface="Segoe UI"/>
              <a:cs typeface="Segoe UI"/>
            </a:endParaRPr>
          </a:p>
          <a:p>
            <a:pPr marL="213360" marR="161290">
              <a:lnSpc>
                <a:spcPct val="127499"/>
              </a:lnSpc>
              <a:spcBef>
                <a:spcPts val="795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difference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comes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down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to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where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transformation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takes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place. Transformations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are applied to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cleanse,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conform,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integrate,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standardize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data.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426211"/>
            <a:ext cx="5920740" cy="7792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6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Architecture</a:t>
            </a:r>
            <a:r>
              <a:rPr sz="1600" spc="-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Segoe UI"/>
              <a:cs typeface="Segoe UI"/>
            </a:endParaRPr>
          </a:p>
          <a:p>
            <a:pPr marL="1127760" lvl="1" indent="-457834">
              <a:lnSpc>
                <a:spcPct val="100000"/>
              </a:lnSpc>
              <a:buClr>
                <a:srgbClr val="374045"/>
              </a:buClr>
              <a:buFont typeface="Segoe UI"/>
              <a:buAutoNum type="arabicPeriod" startAt="3"/>
              <a:tabLst>
                <a:tab pos="1127760" algn="l"/>
                <a:tab pos="1128395" algn="l"/>
              </a:tabLst>
            </a:pPr>
            <a:r>
              <a:rPr sz="1300" b="1" spc="-5" dirty="0">
                <a:solidFill>
                  <a:srgbClr val="374045"/>
                </a:solidFill>
                <a:latin typeface="Segoe UI"/>
                <a:cs typeface="Segoe UI"/>
              </a:rPr>
              <a:t>D</a:t>
            </a:r>
            <a:r>
              <a:rPr sz="1300" b="1" spc="-10" dirty="0">
                <a:solidFill>
                  <a:srgbClr val="374045"/>
                </a:solidFill>
                <a:latin typeface="Segoe UI"/>
                <a:cs typeface="Segoe UI"/>
              </a:rPr>
              <a:t>at</a:t>
            </a:r>
            <a:r>
              <a:rPr sz="1300" b="1" spc="-5" dirty="0">
                <a:solidFill>
                  <a:srgbClr val="374045"/>
                </a:solidFill>
                <a:latin typeface="Segoe UI"/>
                <a:cs typeface="Segoe UI"/>
              </a:rPr>
              <a:t>a </a:t>
            </a:r>
            <a:r>
              <a:rPr sz="1300" b="1" spc="-10" dirty="0">
                <a:solidFill>
                  <a:srgbClr val="374045"/>
                </a:solidFill>
                <a:latin typeface="Segoe UI"/>
                <a:cs typeface="Segoe UI"/>
              </a:rPr>
              <a:t>wa</a:t>
            </a:r>
            <a:r>
              <a:rPr sz="1300" b="1" dirty="0">
                <a:solidFill>
                  <a:srgbClr val="374045"/>
                </a:solidFill>
                <a:latin typeface="Segoe UI"/>
                <a:cs typeface="Segoe UI"/>
              </a:rPr>
              <a:t>r</a:t>
            </a:r>
            <a:r>
              <a:rPr sz="1300" b="1" spc="-15" dirty="0">
                <a:solidFill>
                  <a:srgbClr val="374045"/>
                </a:solidFill>
                <a:latin typeface="Segoe UI"/>
                <a:cs typeface="Segoe UI"/>
              </a:rPr>
              <a:t>e</a:t>
            </a:r>
            <a:r>
              <a:rPr sz="1300" b="1" spc="-10" dirty="0">
                <a:solidFill>
                  <a:srgbClr val="374045"/>
                </a:solidFill>
                <a:latin typeface="Segoe UI"/>
                <a:cs typeface="Segoe UI"/>
              </a:rPr>
              <a:t>h</a:t>
            </a:r>
            <a:r>
              <a:rPr sz="1300" b="1" spc="5" dirty="0">
                <a:solidFill>
                  <a:srgbClr val="374045"/>
                </a:solidFill>
                <a:latin typeface="Segoe UI"/>
                <a:cs typeface="Segoe UI"/>
              </a:rPr>
              <a:t>o</a:t>
            </a:r>
            <a:r>
              <a:rPr sz="1300" b="1" spc="-10" dirty="0">
                <a:solidFill>
                  <a:srgbClr val="374045"/>
                </a:solidFill>
                <a:latin typeface="Segoe UI"/>
                <a:cs typeface="Segoe UI"/>
              </a:rPr>
              <a:t>u</a:t>
            </a:r>
            <a:r>
              <a:rPr sz="1300" b="1" spc="-5" dirty="0">
                <a:solidFill>
                  <a:srgbClr val="374045"/>
                </a:solidFill>
                <a:latin typeface="Segoe UI"/>
                <a:cs typeface="Segoe UI"/>
              </a:rPr>
              <a:t>se</a:t>
            </a:r>
            <a:endParaRPr sz="1300">
              <a:latin typeface="Segoe UI"/>
              <a:cs typeface="Segoe UI"/>
            </a:endParaRPr>
          </a:p>
          <a:p>
            <a:pPr marL="213360" marR="92075">
              <a:lnSpc>
                <a:spcPct val="119600"/>
              </a:lnSpc>
              <a:spcBef>
                <a:spcPts val="80"/>
              </a:spcBef>
            </a:pP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Sitting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at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heart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BI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platform is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warehouse,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which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hosts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your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enterprise models.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It's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source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sanctioned </a:t>
            </a:r>
            <a:r>
              <a:rPr sz="1600" spc="-4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data—as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system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 record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and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as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hub—serving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enterprise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models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for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reporting,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BI,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data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science.</a:t>
            </a:r>
            <a:endParaRPr sz="1600">
              <a:latin typeface="Segoe UI"/>
              <a:cs typeface="Segoe UI"/>
            </a:endParaRPr>
          </a:p>
          <a:p>
            <a:pPr marL="213360" marR="339725">
              <a:lnSpc>
                <a:spcPct val="119800"/>
              </a:lnSpc>
              <a:spcBef>
                <a:spcPts val="795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Many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business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services,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including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line-of-business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(LOB)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applications,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can rely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upon the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 warehouse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as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an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authoritative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and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governed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source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enterprise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knowledge.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Segoe UI"/>
              <a:cs typeface="Segoe UI"/>
            </a:endParaRPr>
          </a:p>
          <a:p>
            <a:pPr marL="1127760" lvl="1" indent="-457834">
              <a:lnSpc>
                <a:spcPct val="100000"/>
              </a:lnSpc>
              <a:buClr>
                <a:srgbClr val="374045"/>
              </a:buClr>
              <a:buFont typeface="Segoe UI"/>
              <a:buAutoNum type="arabicPeriod" startAt="4"/>
              <a:tabLst>
                <a:tab pos="1127760" algn="l"/>
                <a:tab pos="1128395" algn="l"/>
              </a:tabLst>
            </a:pPr>
            <a:r>
              <a:rPr sz="1300" b="1" spc="-5" dirty="0">
                <a:solidFill>
                  <a:srgbClr val="374045"/>
                </a:solidFill>
                <a:latin typeface="Segoe UI"/>
                <a:cs typeface="Segoe UI"/>
              </a:rPr>
              <a:t>BI</a:t>
            </a:r>
            <a:r>
              <a:rPr sz="1300" b="1" spc="-5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300" b="1" spc="-5" dirty="0">
                <a:solidFill>
                  <a:srgbClr val="374045"/>
                </a:solidFill>
                <a:latin typeface="Segoe UI"/>
                <a:cs typeface="Segoe UI"/>
              </a:rPr>
              <a:t>semantic</a:t>
            </a:r>
            <a:r>
              <a:rPr sz="1300" b="1" spc="-3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300" b="1" spc="-5" dirty="0">
                <a:solidFill>
                  <a:srgbClr val="374045"/>
                </a:solidFill>
                <a:latin typeface="Segoe UI"/>
                <a:cs typeface="Segoe UI"/>
              </a:rPr>
              <a:t>models</a:t>
            </a:r>
            <a:endParaRPr sz="1300">
              <a:latin typeface="Segoe UI"/>
              <a:cs typeface="Segoe UI"/>
            </a:endParaRPr>
          </a:p>
          <a:p>
            <a:pPr marL="213360" marR="161290">
              <a:lnSpc>
                <a:spcPts val="2460"/>
              </a:lnSpc>
              <a:spcBef>
                <a:spcPts val="90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BI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semantic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models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represent a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semantic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layer over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enterprise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models.</a:t>
            </a:r>
            <a:endParaRPr sz="1600">
              <a:latin typeface="Segoe UI"/>
              <a:cs typeface="Segoe UI"/>
            </a:endParaRPr>
          </a:p>
          <a:p>
            <a:pPr marL="213360" marR="242570">
              <a:lnSpc>
                <a:spcPct val="127499"/>
              </a:lnSpc>
              <a:spcBef>
                <a:spcPts val="620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Business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capabilities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are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enabled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not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by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alone,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but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by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BI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semantic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models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that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describe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concepts,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relationships,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rules,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and standards.</a:t>
            </a:r>
            <a:endParaRPr sz="1600">
              <a:latin typeface="Segoe UI"/>
              <a:cs typeface="Segoe UI"/>
            </a:endParaRPr>
          </a:p>
          <a:p>
            <a:pPr marL="213360" marR="557530">
              <a:lnSpc>
                <a:spcPct val="127800"/>
              </a:lnSpc>
              <a:spcBef>
                <a:spcPts val="790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This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way,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they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represent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intuitive</a:t>
            </a:r>
            <a:r>
              <a:rPr sz="1600" spc="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and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easy-to-understand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structures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that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define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relationships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encapsulate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business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rules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as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calculations.</a:t>
            </a:r>
            <a:endParaRPr sz="1600">
              <a:latin typeface="Segoe UI"/>
              <a:cs typeface="Segoe UI"/>
            </a:endParaRPr>
          </a:p>
          <a:p>
            <a:pPr marL="213360" marR="5080">
              <a:lnSpc>
                <a:spcPct val="127499"/>
              </a:lnSpc>
              <a:spcBef>
                <a:spcPts val="795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They can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also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enforce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fine-grained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permissions,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ensuring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right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people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have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access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to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right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data.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Importantly,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they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accelerate</a:t>
            </a:r>
            <a:r>
              <a:rPr sz="1600" spc="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query</a:t>
            </a:r>
            <a:r>
              <a:rPr sz="1600" spc="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performance,</a:t>
            </a:r>
            <a:r>
              <a:rPr sz="1600" spc="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providing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extremely</a:t>
            </a:r>
            <a:r>
              <a:rPr sz="1600" spc="2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responsive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interactive analytics—even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over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terabytes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of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data.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6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836" y="426211"/>
            <a:ext cx="5914390" cy="17964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800" algn="l"/>
              </a:tabLst>
            </a:pPr>
            <a:r>
              <a:rPr sz="1600" spc="-5" dirty="0">
                <a:solidFill>
                  <a:srgbClr val="FFFFFF"/>
                </a:solidFill>
                <a:latin typeface="Segoe UI"/>
                <a:cs typeface="Segoe UI"/>
              </a:rPr>
              <a:t>7	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Architecture</a:t>
            </a:r>
            <a:r>
              <a:rPr sz="1600" spc="-3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Design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Segoe UI"/>
              <a:cs typeface="Segoe UI"/>
            </a:endParaRPr>
          </a:p>
          <a:p>
            <a:pPr marL="670560">
              <a:lnSpc>
                <a:spcPct val="100000"/>
              </a:lnSpc>
              <a:tabLst>
                <a:tab pos="1127760" algn="l"/>
              </a:tabLst>
            </a:pPr>
            <a:r>
              <a:rPr sz="1300" b="1" spc="-10" dirty="0">
                <a:solidFill>
                  <a:srgbClr val="374045"/>
                </a:solidFill>
                <a:latin typeface="Segoe UI"/>
                <a:cs typeface="Segoe UI"/>
              </a:rPr>
              <a:t>2.5	Report</a:t>
            </a:r>
            <a:endParaRPr sz="1300">
              <a:latin typeface="Segoe UI"/>
              <a:cs typeface="Segoe UI"/>
            </a:endParaRPr>
          </a:p>
          <a:p>
            <a:pPr marL="213360" marR="5080">
              <a:lnSpc>
                <a:spcPct val="119700"/>
              </a:lnSpc>
              <a:spcBef>
                <a:spcPts val="80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Power BI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Report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is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single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page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visualization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to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tell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story. The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visualizations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on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dashboard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are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generated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from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reports,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and 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each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report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is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based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on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one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dataset.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499630"/>
            <a:ext cx="5303520" cy="158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335">
              <a:lnSpc>
                <a:spcPct val="119400"/>
              </a:lnSpc>
              <a:spcBef>
                <a:spcPts val="100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Power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BI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allows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you to</a:t>
            </a:r>
            <a:r>
              <a:rPr sz="1600" spc="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create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different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reports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on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Power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374045"/>
                </a:solidFill>
                <a:latin typeface="Segoe UI"/>
                <a:cs typeface="Segoe UI"/>
              </a:rPr>
              <a:t>BI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Desktop.</a:t>
            </a:r>
            <a:endParaRPr sz="1600">
              <a:latin typeface="Segoe UI"/>
              <a:cs typeface="Segoe UI"/>
            </a:endParaRPr>
          </a:p>
          <a:p>
            <a:pPr marL="12700" marR="5080">
              <a:lnSpc>
                <a:spcPct val="119700"/>
              </a:lnSpc>
              <a:spcBef>
                <a:spcPts val="800"/>
              </a:spcBef>
            </a:pP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A Power BI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report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created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on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Power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BI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Desktop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can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be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published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on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to</a:t>
            </a:r>
            <a:r>
              <a:rPr sz="1600" spc="10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Power BI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Service</a:t>
            </a:r>
            <a:r>
              <a:rPr sz="1600" spc="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by clicking</a:t>
            </a:r>
            <a:r>
              <a:rPr sz="1600" spc="-1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on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 the </a:t>
            </a:r>
            <a:r>
              <a:rPr sz="1600" dirty="0">
                <a:solidFill>
                  <a:srgbClr val="374045"/>
                </a:solidFill>
                <a:latin typeface="Segoe UI"/>
                <a:cs typeface="Segoe UI"/>
              </a:rPr>
              <a:t>Publish </a:t>
            </a:r>
            <a:r>
              <a:rPr sz="1600" spc="-425" dirty="0">
                <a:solidFill>
                  <a:srgbClr val="374045"/>
                </a:solidFill>
                <a:latin typeface="Segoe UI"/>
                <a:cs typeface="Segoe UI"/>
              </a:rPr>
              <a:t> </a:t>
            </a:r>
            <a:r>
              <a:rPr sz="1600" spc="-5" dirty="0">
                <a:solidFill>
                  <a:srgbClr val="374045"/>
                </a:solidFill>
                <a:latin typeface="Segoe UI"/>
                <a:cs typeface="Segoe UI"/>
              </a:rPr>
              <a:t>button.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249417" y="9266513"/>
            <a:ext cx="1051560" cy="3629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IN" spc="-5" dirty="0"/>
              <a:t>AMAN PRATAP SINGH</a:t>
            </a:r>
            <a:endParaRPr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40DCCEC-4798-FC9D-FB60-B6E30FF1E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36" y="2489262"/>
            <a:ext cx="5303520" cy="37437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7404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769</Words>
  <Application>Microsoft Office PowerPoint</Application>
  <PresentationFormat>Custom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Segoe UI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Design</dc:title>
  <dc:subject>bUDGET SALES ANALYSIS</dc:subject>
  <dc:creator>Abhishek Doke</dc:creator>
  <cp:lastModifiedBy>AMAN PRATAP SINGH</cp:lastModifiedBy>
  <cp:revision>1</cp:revision>
  <dcterms:created xsi:type="dcterms:W3CDTF">2024-02-29T18:29:02Z</dcterms:created>
  <dcterms:modified xsi:type="dcterms:W3CDTF">2024-02-29T18:31:35Z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2022-09-02T00:00:00Z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2024-02-29T00:00:00Z</vt:filetime>
  </property>
</Properties>
</file>