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7556500" cy="10693400"/>
  <p:notesSz cx="7556500" cy="10693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0" d="100"/>
          <a:sy n="50" d="100"/>
        </p:scale>
        <p:origin x="2635" y="5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213" y="3314954"/>
            <a:ext cx="6428422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4427" y="5988304"/>
            <a:ext cx="5293995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374045"/>
                </a:solidFill>
                <a:latin typeface="Segoe UI"/>
                <a:cs typeface="Segoe UI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IN" spc="-5" dirty="0"/>
              <a:t>AMAN PRATAP SINGH</a:t>
            </a:r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bg1"/>
                </a:solidFill>
                <a:latin typeface="Segoe UI"/>
                <a:cs typeface="Segoe UI"/>
              </a:defRPr>
            </a:lvl1pPr>
          </a:lstStyle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374045"/>
                </a:solidFill>
                <a:latin typeface="Segoe UI"/>
                <a:cs typeface="Segoe UI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IN" spc="-5" dirty="0"/>
              <a:t>AMAN PRATAP SINGH</a:t>
            </a:r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bg1"/>
                </a:solidFill>
                <a:latin typeface="Segoe UI"/>
                <a:cs typeface="Segoe UI"/>
              </a:defRPr>
            </a:lvl1pPr>
          </a:lstStyle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8142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4867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374045"/>
                </a:solidFill>
                <a:latin typeface="Segoe UI"/>
                <a:cs typeface="Segoe UI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IN" spc="-5" dirty="0"/>
              <a:t>AMAN PRATAP SINGH</a:t>
            </a:r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bg1"/>
                </a:solidFill>
                <a:latin typeface="Segoe UI"/>
                <a:cs typeface="Segoe UI"/>
              </a:defRPr>
            </a:lvl1pPr>
          </a:lstStyle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374045"/>
                </a:solidFill>
                <a:latin typeface="Segoe UI"/>
                <a:cs typeface="Segoe UI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IN" spc="-5" dirty="0"/>
              <a:t>AMAN PRATAP SINGH</a:t>
            </a:r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bg1"/>
                </a:solidFill>
                <a:latin typeface="Segoe UI"/>
                <a:cs typeface="Segoe UI"/>
              </a:defRPr>
            </a:lvl1pPr>
          </a:lstStyle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374045"/>
                </a:solidFill>
                <a:latin typeface="Segoe UI"/>
                <a:cs typeface="Segoe UI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IN" spc="-5" dirty="0"/>
              <a:t>AMAN PRATAP SINGH</a:t>
            </a:r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bg1"/>
                </a:solidFill>
                <a:latin typeface="Segoe UI"/>
                <a:cs typeface="Segoe UI"/>
              </a:defRPr>
            </a:lvl1pPr>
          </a:lstStyle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7562215" cy="10694035"/>
          </a:xfrm>
          <a:custGeom>
            <a:avLst/>
            <a:gdLst/>
            <a:ahLst/>
            <a:cxnLst/>
            <a:rect l="l" t="t" r="r" b="b"/>
            <a:pathLst>
              <a:path w="7562215" h="10694035">
                <a:moveTo>
                  <a:pt x="7562215" y="0"/>
                </a:moveTo>
                <a:lnTo>
                  <a:pt x="0" y="0"/>
                </a:lnTo>
                <a:lnTo>
                  <a:pt x="0" y="10694035"/>
                </a:lnTo>
                <a:lnTo>
                  <a:pt x="7562215" y="10694035"/>
                </a:lnTo>
                <a:lnTo>
                  <a:pt x="7562215" y="0"/>
                </a:lnTo>
                <a:close/>
              </a:path>
            </a:pathLst>
          </a:custGeom>
          <a:solidFill>
            <a:srgbClr val="FBF9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6360921" y="9557003"/>
            <a:ext cx="287020" cy="417830"/>
          </a:xfrm>
          <a:custGeom>
            <a:avLst/>
            <a:gdLst/>
            <a:ahLst/>
            <a:cxnLst/>
            <a:rect l="l" t="t" r="r" b="b"/>
            <a:pathLst>
              <a:path w="287020" h="417829">
                <a:moveTo>
                  <a:pt x="286816" y="0"/>
                </a:moveTo>
                <a:lnTo>
                  <a:pt x="0" y="0"/>
                </a:lnTo>
                <a:lnTo>
                  <a:pt x="0" y="417575"/>
                </a:lnTo>
                <a:lnTo>
                  <a:pt x="286816" y="417575"/>
                </a:lnTo>
                <a:lnTo>
                  <a:pt x="286816" y="0"/>
                </a:lnTo>
                <a:close/>
              </a:path>
            </a:pathLst>
          </a:custGeom>
          <a:solidFill>
            <a:srgbClr val="3740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321944"/>
            <a:ext cx="914400" cy="270510"/>
          </a:xfrm>
          <a:custGeom>
            <a:avLst/>
            <a:gdLst/>
            <a:ahLst/>
            <a:cxnLst/>
            <a:rect l="l" t="t" r="r" b="b"/>
            <a:pathLst>
              <a:path w="914400" h="270509">
                <a:moveTo>
                  <a:pt x="914400" y="0"/>
                </a:moveTo>
                <a:lnTo>
                  <a:pt x="0" y="0"/>
                </a:lnTo>
                <a:lnTo>
                  <a:pt x="0" y="270509"/>
                </a:lnTo>
                <a:lnTo>
                  <a:pt x="914400" y="270509"/>
                </a:lnTo>
                <a:lnTo>
                  <a:pt x="914400" y="0"/>
                </a:lnTo>
                <a:close/>
              </a:path>
            </a:pathLst>
          </a:custGeom>
          <a:solidFill>
            <a:srgbClr val="3740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8142" y="427736"/>
            <a:ext cx="6806565" cy="1710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8142" y="2459482"/>
            <a:ext cx="6806565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249417" y="9659704"/>
            <a:ext cx="1051560" cy="3385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374045"/>
                </a:solidFill>
                <a:latin typeface="Segoe UI"/>
                <a:cs typeface="Segoe UI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IN" spc="-5" dirty="0"/>
              <a:t>AMAN PRATAP SINGH</a:t>
            </a:r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814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395973" y="9618186"/>
            <a:ext cx="295909" cy="2952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chemeClr val="bg1"/>
                </a:solidFill>
                <a:latin typeface="Segoe UI"/>
                <a:cs typeface="Segoe UI"/>
              </a:defRPr>
            </a:lvl1pPr>
          </a:lstStyle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7562215" cy="10694035"/>
          </a:xfrm>
          <a:custGeom>
            <a:avLst/>
            <a:gdLst/>
            <a:ahLst/>
            <a:cxnLst/>
            <a:rect l="l" t="t" r="r" b="b"/>
            <a:pathLst>
              <a:path w="7562215" h="10694035">
                <a:moveTo>
                  <a:pt x="7562215" y="0"/>
                </a:moveTo>
                <a:lnTo>
                  <a:pt x="0" y="0"/>
                </a:lnTo>
                <a:lnTo>
                  <a:pt x="0" y="10694035"/>
                </a:lnTo>
                <a:lnTo>
                  <a:pt x="7562215" y="10694035"/>
                </a:lnTo>
                <a:lnTo>
                  <a:pt x="7562215" y="0"/>
                </a:lnTo>
                <a:close/>
              </a:path>
            </a:pathLst>
          </a:custGeom>
          <a:solidFill>
            <a:srgbClr val="FBF9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071234" y="245871"/>
            <a:ext cx="574675" cy="1047750"/>
          </a:xfrm>
          <a:prstGeom prst="rect">
            <a:avLst/>
          </a:prstGeom>
          <a:solidFill>
            <a:srgbClr val="374045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 marL="214629">
              <a:lnSpc>
                <a:spcPct val="100000"/>
              </a:lnSpc>
              <a:spcBef>
                <a:spcPts val="800"/>
              </a:spcBef>
            </a:pPr>
            <a:r>
              <a:rPr sz="1200" dirty="0">
                <a:solidFill>
                  <a:srgbClr val="FFFFFF"/>
                </a:solidFill>
                <a:latin typeface="Calibri Light"/>
                <a:cs typeface="Calibri Light"/>
              </a:rPr>
              <a:t>202</a:t>
            </a:r>
            <a:r>
              <a:rPr lang="en-US" sz="1200" dirty="0">
                <a:solidFill>
                  <a:srgbClr val="FFFFFF"/>
                </a:solidFill>
                <a:latin typeface="Calibri Light"/>
                <a:cs typeface="Calibri Light"/>
              </a:rPr>
              <a:t>4</a:t>
            </a:r>
            <a:endParaRPr sz="1200" dirty="0">
              <a:latin typeface="Calibri Light"/>
              <a:cs typeface="Calibri Ligh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46961" y="5777864"/>
            <a:ext cx="3852545" cy="112141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 marR="5080">
              <a:lnSpc>
                <a:spcPts val="4310"/>
              </a:lnSpc>
              <a:spcBef>
                <a:spcPts val="204"/>
              </a:spcBef>
            </a:pPr>
            <a:r>
              <a:rPr sz="3600" spc="-5" dirty="0">
                <a:solidFill>
                  <a:srgbClr val="374045"/>
                </a:solidFill>
                <a:latin typeface="Segoe UI"/>
                <a:cs typeface="Segoe UI"/>
              </a:rPr>
              <a:t>WIREFRAME </a:t>
            </a:r>
            <a:r>
              <a:rPr sz="360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3600" spc="-5" dirty="0">
                <a:solidFill>
                  <a:srgbClr val="374045"/>
                </a:solidFill>
                <a:latin typeface="Segoe UI"/>
                <a:cs typeface="Segoe UI"/>
              </a:rPr>
              <a:t>DOCUME</a:t>
            </a:r>
            <a:r>
              <a:rPr sz="3600" spc="-15" dirty="0">
                <a:solidFill>
                  <a:srgbClr val="374045"/>
                </a:solidFill>
                <a:latin typeface="Segoe UI"/>
                <a:cs typeface="Segoe UI"/>
              </a:rPr>
              <a:t>N</a:t>
            </a:r>
            <a:r>
              <a:rPr sz="3600" dirty="0">
                <a:solidFill>
                  <a:srgbClr val="374045"/>
                </a:solidFill>
                <a:latin typeface="Segoe UI"/>
                <a:cs typeface="Segoe UI"/>
              </a:rPr>
              <a:t>TATION</a:t>
            </a:r>
            <a:endParaRPr sz="3600">
              <a:latin typeface="Segoe UI"/>
              <a:cs typeface="Segoe U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46961" y="7170127"/>
            <a:ext cx="2037714" cy="57975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1400" spc="-5" dirty="0">
                <a:solidFill>
                  <a:srgbClr val="465257"/>
                </a:solidFill>
                <a:latin typeface="Segoe UI"/>
                <a:cs typeface="Segoe UI"/>
              </a:rPr>
              <a:t>BUDGET</a:t>
            </a:r>
            <a:r>
              <a:rPr sz="1400" spc="-35" dirty="0">
                <a:solidFill>
                  <a:srgbClr val="465257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465257"/>
                </a:solidFill>
                <a:latin typeface="Segoe UI"/>
                <a:cs typeface="Segoe UI"/>
              </a:rPr>
              <a:t>SALES</a:t>
            </a:r>
            <a:r>
              <a:rPr sz="1400" spc="-50" dirty="0">
                <a:solidFill>
                  <a:srgbClr val="465257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465257"/>
                </a:solidFill>
                <a:latin typeface="Segoe UI"/>
                <a:cs typeface="Segoe UI"/>
              </a:rPr>
              <a:t>ANALYSIS</a:t>
            </a:r>
            <a:endParaRPr sz="1400" dirty="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lang="en-IN" sz="1200" spc="-5" dirty="0">
                <a:solidFill>
                  <a:srgbClr val="6B7D86"/>
                </a:solidFill>
                <a:latin typeface="Segoe UI"/>
                <a:cs typeface="Segoe UI"/>
              </a:rPr>
              <a:t>AMAN PRATAP SINGH</a:t>
            </a:r>
            <a:endParaRPr sz="1200" dirty="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0836" y="327151"/>
            <a:ext cx="5609590" cy="1419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04800" algn="l"/>
              </a:tabLst>
            </a:pPr>
            <a:r>
              <a:rPr sz="1600" spc="-5" dirty="0">
                <a:solidFill>
                  <a:srgbClr val="FFFFFF"/>
                </a:solidFill>
                <a:latin typeface="Segoe UI"/>
                <a:cs typeface="Segoe UI"/>
              </a:rPr>
              <a:t>1	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WIREFRAME</a:t>
            </a:r>
            <a:r>
              <a:rPr sz="1600" spc="-2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DOCUMENTATION</a:t>
            </a:r>
            <a:endParaRPr sz="1600">
              <a:latin typeface="Segoe UI"/>
              <a:cs typeface="Segoe UI"/>
            </a:endParaRPr>
          </a:p>
          <a:p>
            <a:pPr>
              <a:lnSpc>
                <a:spcPct val="100000"/>
              </a:lnSpc>
            </a:pPr>
            <a:endParaRPr sz="2100">
              <a:latin typeface="Segoe UI"/>
              <a:cs typeface="Segoe UI"/>
            </a:endParaRPr>
          </a:p>
          <a:p>
            <a:pPr marL="213360" marR="5080">
              <a:lnSpc>
                <a:spcPct val="119400"/>
              </a:lnSpc>
              <a:spcBef>
                <a:spcPts val="1685"/>
              </a:spcBef>
            </a:pP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As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per the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problem</a:t>
            </a:r>
            <a:r>
              <a:rPr sz="1600" spc="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statement,</a:t>
            </a:r>
            <a:r>
              <a:rPr sz="1600" spc="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we</a:t>
            </a:r>
            <a:r>
              <a:rPr sz="1600" spc="1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have</a:t>
            </a:r>
            <a:r>
              <a:rPr sz="1600" spc="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divided</a:t>
            </a:r>
            <a:r>
              <a:rPr sz="1600" spc="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analysis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into </a:t>
            </a:r>
            <a:r>
              <a:rPr sz="1600" spc="-42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four sections:</a:t>
            </a:r>
            <a:r>
              <a:rPr sz="1600" spc="1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-</a:t>
            </a:r>
            <a:endParaRPr sz="1600">
              <a:latin typeface="Segoe UI"/>
              <a:cs typeface="Segoe UI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084884" y="1895855"/>
          <a:ext cx="5610225" cy="46421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77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32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4210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 marL="127000">
                        <a:lnSpc>
                          <a:spcPct val="100000"/>
                        </a:lnSpc>
                        <a:spcBef>
                          <a:spcPts val="1015"/>
                        </a:spcBef>
                      </a:pPr>
                      <a:r>
                        <a:rPr sz="1300" spc="-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1.</a:t>
                      </a:r>
                      <a:r>
                        <a:rPr sz="1300" spc="60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300" spc="-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Sales</a:t>
                      </a:r>
                      <a:endParaRPr sz="1300">
                        <a:latin typeface="Segoe UI"/>
                        <a:cs typeface="Segoe UI"/>
                      </a:endParaRPr>
                    </a:p>
                    <a:p>
                      <a:pPr marL="35496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300" spc="-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Analysis:</a:t>
                      </a:r>
                      <a:endParaRPr sz="1300">
                        <a:latin typeface="Segoe UI"/>
                        <a:cs typeface="Segoe UI"/>
                      </a:endParaRPr>
                    </a:p>
                  </a:txBody>
                  <a:tcPr marL="0" marR="0" marT="0" marB="0">
                    <a:solidFill>
                      <a:srgbClr val="FBF9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BF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902004" y="6891680"/>
            <a:ext cx="5319395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9400"/>
              </a:lnSpc>
              <a:spcBef>
                <a:spcPts val="100"/>
              </a:spcBef>
            </a:pP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In this</a:t>
            </a:r>
            <a:r>
              <a:rPr sz="1600" spc="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section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we</a:t>
            </a:r>
            <a:r>
              <a:rPr sz="1600" spc="1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designed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our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first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dashboard</a:t>
            </a:r>
            <a:r>
              <a:rPr sz="1600" spc="-1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and</a:t>
            </a:r>
            <a:r>
              <a:rPr sz="1600" spc="-1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tried</a:t>
            </a:r>
            <a:r>
              <a:rPr sz="1600" spc="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to </a:t>
            </a:r>
            <a:r>
              <a:rPr sz="1600" spc="-42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interpret the followings:</a:t>
            </a:r>
            <a:r>
              <a:rPr sz="1600" spc="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-</a:t>
            </a:r>
            <a:endParaRPr sz="1600" dirty="0">
              <a:latin typeface="Segoe UI"/>
              <a:cs typeface="Segoe UI"/>
            </a:endParaRPr>
          </a:p>
          <a:p>
            <a:pPr marL="469265" indent="-228600">
              <a:lnSpc>
                <a:spcPct val="100000"/>
              </a:lnSpc>
              <a:spcBef>
                <a:spcPts val="1175"/>
              </a:spcBef>
              <a:buFont typeface="Wingdings"/>
              <a:buChar char=""/>
              <a:tabLst>
                <a:tab pos="469265" algn="l"/>
                <a:tab pos="469900" algn="l"/>
              </a:tabLst>
            </a:pP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Sales</a:t>
            </a:r>
            <a:r>
              <a:rPr sz="1600" spc="-1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trend</a:t>
            </a:r>
            <a:r>
              <a:rPr sz="1600" spc="-1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over</a:t>
            </a:r>
            <a:r>
              <a:rPr sz="1600" spc="-1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the</a:t>
            </a:r>
            <a:r>
              <a:rPr sz="1600" spc="-1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year</a:t>
            </a:r>
            <a:endParaRPr sz="1600" dirty="0">
              <a:latin typeface="Segoe UI"/>
              <a:cs typeface="Segoe UI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76172" y="7914131"/>
            <a:ext cx="4628388" cy="1542288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r>
              <a:rPr spc="-5" dirty="0"/>
              <a:t>1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xfrm>
            <a:off x="5249417" y="9659704"/>
            <a:ext cx="1051560" cy="36292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IN" spc="-5" dirty="0"/>
              <a:t>AMAN PRATAP SINGH</a:t>
            </a:r>
            <a:endParaRPr dirty="0"/>
          </a:p>
        </p:txBody>
      </p:sp>
      <p:pic>
        <p:nvPicPr>
          <p:cNvPr id="14" name="Picture 13" descr="A screenshot of a computer&#10;&#10;Description automatically generated">
            <a:extLst>
              <a:ext uri="{FF2B5EF4-FFF2-40B4-BE49-F238E27FC236}">
                <a16:creationId xmlns:a16="http://schemas.microsoft.com/office/drawing/2014/main" id="{24FAAA08-7C57-59F4-9576-26FB12D17C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8050" y="2457067"/>
            <a:ext cx="4921250" cy="3880234"/>
          </a:xfrm>
          <a:prstGeom prst="rect">
            <a:avLst/>
          </a:prstGeom>
        </p:spPr>
      </p:pic>
      <p:pic>
        <p:nvPicPr>
          <p:cNvPr id="16" name="Picture 15" descr="A graph with numbers and a line&#10;&#10;Description automatically generated">
            <a:extLst>
              <a:ext uri="{FF2B5EF4-FFF2-40B4-BE49-F238E27FC236}">
                <a16:creationId xmlns:a16="http://schemas.microsoft.com/office/drawing/2014/main" id="{83BD1D86-A9D5-A59D-44DE-85A7AEFF37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968" y="7892440"/>
            <a:ext cx="5820914" cy="155845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0836" y="327151"/>
            <a:ext cx="317881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04800" algn="l"/>
              </a:tabLst>
            </a:pPr>
            <a:r>
              <a:rPr sz="1600" spc="-5" dirty="0">
                <a:solidFill>
                  <a:srgbClr val="FFFFFF"/>
                </a:solidFill>
                <a:latin typeface="Segoe UI"/>
                <a:cs typeface="Segoe UI"/>
              </a:rPr>
              <a:t>2	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WIREFRAME</a:t>
            </a:r>
            <a:r>
              <a:rPr sz="1600" spc="-4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DOCUMENTATION</a:t>
            </a:r>
            <a:endParaRPr sz="1600">
              <a:latin typeface="Segoe UI"/>
              <a:cs typeface="Segoe UI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4085416"/>
              </p:ext>
            </p:extLst>
          </p:nvPr>
        </p:nvGraphicFramePr>
        <p:xfrm>
          <a:off x="859027" y="918971"/>
          <a:ext cx="5891529" cy="80390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975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39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5663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BF9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2450" dirty="0">
                        <a:latin typeface="Times New Roman"/>
                        <a:cs typeface="Times New Roman"/>
                      </a:endParaRPr>
                    </a:p>
                    <a:p>
                      <a:pPr marL="540385" marR="170815" indent="-265430" algn="just">
                        <a:lnSpc>
                          <a:spcPct val="110900"/>
                        </a:lnSpc>
                        <a:buFont typeface="Wingdings"/>
                        <a:buChar char=""/>
                        <a:tabLst>
                          <a:tab pos="504190" algn="l"/>
                        </a:tabLst>
                      </a:pPr>
                      <a:r>
                        <a:rPr lang="en-US" sz="1600" spc="-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Sales by week types based on their </a:t>
                      </a:r>
                      <a:r>
                        <a:rPr lang="en-US" sz="1600" spc="-5" dirty="0" err="1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subcateory</a:t>
                      </a:r>
                      <a:r>
                        <a:rPr lang="en-US" sz="1600" spc="-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 .</a:t>
                      </a:r>
                      <a:endParaRPr sz="1600" dirty="0">
                        <a:latin typeface="Segoe UI"/>
                        <a:cs typeface="Segoe UI"/>
                      </a:endParaRPr>
                    </a:p>
                  </a:txBody>
                  <a:tcPr marL="0" marR="0" marT="0" marB="0">
                    <a:solidFill>
                      <a:srgbClr val="FBF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4027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1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2250" dirty="0">
                        <a:latin typeface="Times New Roman"/>
                        <a:cs typeface="Times New Roman"/>
                      </a:endParaRPr>
                    </a:p>
                    <a:p>
                      <a:pPr marL="785495" indent="-229235">
                        <a:lnSpc>
                          <a:spcPct val="100000"/>
                        </a:lnSpc>
                        <a:buFont typeface="Wingdings"/>
                        <a:buChar char=""/>
                        <a:tabLst>
                          <a:tab pos="785495" algn="l"/>
                          <a:tab pos="786130" algn="l"/>
                        </a:tabLst>
                      </a:pPr>
                      <a:r>
                        <a:rPr lang="en-US" sz="1600" spc="-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Sales of the goods in different </a:t>
                      </a:r>
                      <a:r>
                        <a:rPr lang="en-US" sz="1600" spc="-5" dirty="0" err="1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productline</a:t>
                      </a:r>
                      <a:r>
                        <a:rPr lang="en-US" sz="1600" spc="-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.</a:t>
                      </a:r>
                      <a:endParaRPr sz="1600" dirty="0">
                        <a:latin typeface="Segoe UI"/>
                        <a:cs typeface="Segoe UI"/>
                      </a:endParaRPr>
                    </a:p>
                  </a:txBody>
                  <a:tcPr marL="0" marR="0" marT="0" marB="0">
                    <a:solidFill>
                      <a:srgbClr val="FBF9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BF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218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BF9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1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1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1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100" dirty="0">
                        <a:latin typeface="Times New Roman"/>
                        <a:cs typeface="Times New Roman"/>
                      </a:endParaRPr>
                    </a:p>
                    <a:p>
                      <a:pPr marL="619125" marR="194310" indent="-320040">
                        <a:lnSpc>
                          <a:spcPct val="110600"/>
                        </a:lnSpc>
                        <a:spcBef>
                          <a:spcPts val="1330"/>
                        </a:spcBef>
                        <a:buFont typeface="Wingdings"/>
                        <a:buChar char=""/>
                        <a:tabLst>
                          <a:tab pos="527685" algn="l"/>
                          <a:tab pos="528320" algn="l"/>
                        </a:tabLst>
                      </a:pPr>
                      <a:r>
                        <a:rPr sz="1600" spc="-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Turnover</a:t>
                      </a:r>
                      <a:r>
                        <a:rPr sz="1600" spc="-30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600" spc="-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Generated</a:t>
                      </a:r>
                      <a:r>
                        <a:rPr sz="1600" spc="-3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600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by </a:t>
                      </a:r>
                      <a:r>
                        <a:rPr sz="1600" spc="-420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600" spc="-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Product</a:t>
                      </a:r>
                      <a:r>
                        <a:rPr sz="1600" spc="-2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600" spc="-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Subcategory</a:t>
                      </a:r>
                      <a:endParaRPr sz="1600" dirty="0">
                        <a:latin typeface="Segoe UI"/>
                        <a:cs typeface="Segoe UI"/>
                      </a:endParaRPr>
                    </a:p>
                  </a:txBody>
                  <a:tcPr marL="0" marR="0" marT="0" marB="0">
                    <a:solidFill>
                      <a:srgbClr val="FBF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r>
              <a:rPr spc="-5" dirty="0"/>
              <a:t>2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xfrm>
            <a:off x="5249417" y="9659704"/>
            <a:ext cx="1051560" cy="36292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IN" spc="-5" dirty="0"/>
              <a:t>AMAN PRATAP SINGH</a:t>
            </a:r>
            <a:endParaRPr dirty="0"/>
          </a:p>
        </p:txBody>
      </p:sp>
      <p:pic>
        <p:nvPicPr>
          <p:cNvPr id="16" name="Picture 15" descr="A screenshot of a computer&#10;&#10;Description automatically generated">
            <a:extLst>
              <a:ext uri="{FF2B5EF4-FFF2-40B4-BE49-F238E27FC236}">
                <a16:creationId xmlns:a16="http://schemas.microsoft.com/office/drawing/2014/main" id="{EB639996-9F31-D677-59B2-317A4B4EF4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027" y="6383235"/>
            <a:ext cx="3010161" cy="3391194"/>
          </a:xfrm>
          <a:prstGeom prst="rect">
            <a:avLst/>
          </a:prstGeom>
        </p:spPr>
      </p:pic>
      <p:pic>
        <p:nvPicPr>
          <p:cNvPr id="18" name="Picture 17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75C3E146-A65F-7BAD-C03C-7B1118EE15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944" y="918971"/>
            <a:ext cx="2834886" cy="2827529"/>
          </a:xfrm>
          <a:prstGeom prst="rect">
            <a:avLst/>
          </a:prstGeom>
        </p:spPr>
      </p:pic>
      <p:pic>
        <p:nvPicPr>
          <p:cNvPr id="20" name="Picture 19" descr="A screenshot of a graph&#10;&#10;Description automatically generated">
            <a:extLst>
              <a:ext uri="{FF2B5EF4-FFF2-40B4-BE49-F238E27FC236}">
                <a16:creationId xmlns:a16="http://schemas.microsoft.com/office/drawing/2014/main" id="{CA9BB488-92EF-69FB-CE15-B6A9C820E7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6188" y="3340222"/>
            <a:ext cx="3276884" cy="271295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0836" y="327151"/>
            <a:ext cx="317881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04800" algn="l"/>
              </a:tabLst>
            </a:pPr>
            <a:r>
              <a:rPr sz="1600" spc="-5" dirty="0">
                <a:solidFill>
                  <a:srgbClr val="FFFFFF"/>
                </a:solidFill>
                <a:latin typeface="Segoe UI"/>
                <a:cs typeface="Segoe UI"/>
              </a:rPr>
              <a:t>3	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WIREFRAME</a:t>
            </a:r>
            <a:r>
              <a:rPr sz="1600" spc="-4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DOCUMENTATION</a:t>
            </a:r>
            <a:endParaRPr sz="1600" dirty="0">
              <a:latin typeface="Segoe UI"/>
              <a:cs typeface="Segoe UI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7824275"/>
              </p:ext>
            </p:extLst>
          </p:nvPr>
        </p:nvGraphicFramePr>
        <p:xfrm>
          <a:off x="3397250" y="0"/>
          <a:ext cx="4038600" cy="27559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33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054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559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7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7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7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7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7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7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7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800" dirty="0">
                        <a:latin typeface="Times New Roman"/>
                        <a:cs typeface="Times New Roman"/>
                      </a:endParaRPr>
                    </a:p>
                    <a:p>
                      <a:pPr marL="127000">
                        <a:lnSpc>
                          <a:spcPct val="100000"/>
                        </a:lnSpc>
                      </a:pPr>
                      <a:r>
                        <a:rPr sz="1300" spc="-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2.</a:t>
                      </a:r>
                      <a:r>
                        <a:rPr sz="1300" spc="434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300" spc="-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Profit</a:t>
                      </a:r>
                      <a:r>
                        <a:rPr sz="1300" spc="-10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300" spc="-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Analysis:</a:t>
                      </a:r>
                      <a:endParaRPr sz="1300" dirty="0">
                        <a:latin typeface="Segoe UI"/>
                        <a:cs typeface="Segoe UI"/>
                      </a:endParaRPr>
                    </a:p>
                  </a:txBody>
                  <a:tcPr marL="0" marR="0" marT="0" marB="0">
                    <a:solidFill>
                      <a:srgbClr val="FBF9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BF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r>
              <a:rPr spc="-5" dirty="0"/>
              <a:t>3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xfrm>
            <a:off x="5249417" y="9659704"/>
            <a:ext cx="1051560" cy="36292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IN" spc="-5" dirty="0"/>
              <a:t>AMAN PRATAP SINGH</a:t>
            </a:r>
            <a:endParaRPr dirty="0"/>
          </a:p>
        </p:txBody>
      </p:sp>
      <p:pic>
        <p:nvPicPr>
          <p:cNvPr id="13" name="Picture 12" descr="A screenshot of a computer&#10;&#10;Description automatically generated">
            <a:extLst>
              <a:ext uri="{FF2B5EF4-FFF2-40B4-BE49-F238E27FC236}">
                <a16:creationId xmlns:a16="http://schemas.microsoft.com/office/drawing/2014/main" id="{76291545-3350-044D-6EE3-5E9639FD9A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642" y="3517900"/>
            <a:ext cx="6140450" cy="421731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0836" y="327151"/>
            <a:ext cx="317881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04800" algn="l"/>
              </a:tabLst>
            </a:pPr>
            <a:r>
              <a:rPr sz="1600" spc="-5" dirty="0">
                <a:solidFill>
                  <a:srgbClr val="FFFFFF"/>
                </a:solidFill>
                <a:latin typeface="Segoe UI"/>
                <a:cs typeface="Segoe UI"/>
              </a:rPr>
              <a:t>4	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WIREFRAME</a:t>
            </a:r>
            <a:r>
              <a:rPr sz="1600" spc="-4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DOCUMENTATION</a:t>
            </a:r>
            <a:endParaRPr sz="1600">
              <a:latin typeface="Segoe UI"/>
              <a:cs typeface="Segoe UI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859027" y="918971"/>
          <a:ext cx="5914390" cy="741578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489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65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789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BF9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 marL="584835" marR="281305" indent="-81280">
                        <a:lnSpc>
                          <a:spcPct val="110700"/>
                        </a:lnSpc>
                        <a:spcBef>
                          <a:spcPts val="1664"/>
                        </a:spcBef>
                        <a:buFont typeface="Wingdings"/>
                        <a:buChar char=""/>
                        <a:tabLst>
                          <a:tab pos="732790" algn="l"/>
                          <a:tab pos="733425" algn="l"/>
                        </a:tabLst>
                      </a:pPr>
                      <a:r>
                        <a:rPr sz="1600" spc="-10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Stacked</a:t>
                      </a:r>
                      <a:r>
                        <a:rPr sz="1600" spc="-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 bar chart of </a:t>
                      </a:r>
                      <a:r>
                        <a:rPr sz="1600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600" spc="-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revenue</a:t>
                      </a:r>
                      <a:r>
                        <a:rPr sz="1600" spc="-2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600" spc="-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contributed</a:t>
                      </a:r>
                      <a:r>
                        <a:rPr sz="1600" spc="-30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600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by </a:t>
                      </a:r>
                      <a:r>
                        <a:rPr sz="1600" spc="-420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600" spc="-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region</a:t>
                      </a:r>
                      <a:r>
                        <a:rPr sz="1600" spc="-10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600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in</a:t>
                      </a:r>
                      <a:r>
                        <a:rPr sz="1600" spc="-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 percentage</a:t>
                      </a:r>
                      <a:endParaRPr sz="1600">
                        <a:latin typeface="Segoe UI"/>
                        <a:cs typeface="Segoe UI"/>
                      </a:endParaRPr>
                    </a:p>
                  </a:txBody>
                  <a:tcPr marL="0" marR="0" marT="0" marB="0">
                    <a:solidFill>
                      <a:srgbClr val="FBF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789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 marL="751840" marR="267335" indent="-166370">
                        <a:lnSpc>
                          <a:spcPct val="110900"/>
                        </a:lnSpc>
                        <a:spcBef>
                          <a:spcPts val="1715"/>
                        </a:spcBef>
                        <a:buClr>
                          <a:srgbClr val="374045"/>
                        </a:buClr>
                        <a:buFont typeface="Wingdings"/>
                        <a:buChar char=""/>
                        <a:tabLst>
                          <a:tab pos="814069" algn="l"/>
                          <a:tab pos="814705" algn="l"/>
                        </a:tabLst>
                      </a:pPr>
                      <a:r>
                        <a:rPr dirty="0"/>
                        <a:t>	</a:t>
                      </a:r>
                      <a:r>
                        <a:rPr sz="1600" spc="-10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Stacked</a:t>
                      </a:r>
                      <a:r>
                        <a:rPr sz="1600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600" spc="-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bar</a:t>
                      </a:r>
                      <a:r>
                        <a:rPr sz="1600" spc="-10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600" spc="-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chart</a:t>
                      </a:r>
                      <a:r>
                        <a:rPr sz="1600" spc="-10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600" spc="-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of </a:t>
                      </a:r>
                      <a:r>
                        <a:rPr sz="1600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600" spc="-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profit</a:t>
                      </a:r>
                      <a:r>
                        <a:rPr sz="1600" spc="-20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600" spc="-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contribution</a:t>
                      </a:r>
                      <a:r>
                        <a:rPr sz="1600" spc="-30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600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by </a:t>
                      </a:r>
                      <a:r>
                        <a:rPr sz="1600" spc="-42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600" spc="-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region</a:t>
                      </a:r>
                      <a:r>
                        <a:rPr sz="1600" spc="-20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600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in</a:t>
                      </a:r>
                      <a:r>
                        <a:rPr sz="1600" spc="-1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600" spc="-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percentage</a:t>
                      </a:r>
                      <a:endParaRPr sz="1600">
                        <a:latin typeface="Segoe UI"/>
                        <a:cs typeface="Segoe UI"/>
                      </a:endParaRPr>
                    </a:p>
                  </a:txBody>
                  <a:tcPr marL="0" marR="0" marT="0" marB="0">
                    <a:solidFill>
                      <a:srgbClr val="FBF9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BF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r>
              <a:rPr spc="-5" dirty="0"/>
              <a:t>4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xfrm>
            <a:off x="5249417" y="9659704"/>
            <a:ext cx="1051560" cy="36292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IN" spc="-5" dirty="0"/>
              <a:t>AMAN PRATAP SINGH</a:t>
            </a:r>
            <a:endParaRPr dirty="0"/>
          </a:p>
        </p:txBody>
      </p:sp>
      <p:pic>
        <p:nvPicPr>
          <p:cNvPr id="13" name="Picture 12" descr="A blue screen with white text and numbers&#10;&#10;Description automatically generated">
            <a:extLst>
              <a:ext uri="{FF2B5EF4-FFF2-40B4-BE49-F238E27FC236}">
                <a16:creationId xmlns:a16="http://schemas.microsoft.com/office/drawing/2014/main" id="{CDE9EDFB-CEE9-79AE-2DDD-2E21B062A8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027" y="1079500"/>
            <a:ext cx="2514600" cy="3422126"/>
          </a:xfrm>
          <a:prstGeom prst="rect">
            <a:avLst/>
          </a:prstGeom>
        </p:spPr>
      </p:pic>
      <p:pic>
        <p:nvPicPr>
          <p:cNvPr id="15" name="Picture 14" descr="A screenshot of a graph&#10;&#10;Description automatically generated">
            <a:extLst>
              <a:ext uri="{FF2B5EF4-FFF2-40B4-BE49-F238E27FC236}">
                <a16:creationId xmlns:a16="http://schemas.microsoft.com/office/drawing/2014/main" id="{07A75FF6-5AC6-1B5C-CBBF-014264657D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9646" y="4660900"/>
            <a:ext cx="2812236" cy="4191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7562215" cy="10694035"/>
          </a:xfrm>
          <a:custGeom>
            <a:avLst/>
            <a:gdLst/>
            <a:ahLst/>
            <a:cxnLst/>
            <a:rect l="l" t="t" r="r" b="b"/>
            <a:pathLst>
              <a:path w="7562215" h="10694035">
                <a:moveTo>
                  <a:pt x="7562215" y="0"/>
                </a:moveTo>
                <a:lnTo>
                  <a:pt x="0" y="0"/>
                </a:lnTo>
                <a:lnTo>
                  <a:pt x="0" y="10694035"/>
                </a:lnTo>
                <a:lnTo>
                  <a:pt x="7562215" y="10694035"/>
                </a:lnTo>
                <a:lnTo>
                  <a:pt x="7562215" y="0"/>
                </a:lnTo>
                <a:close/>
              </a:path>
            </a:pathLst>
          </a:custGeom>
          <a:solidFill>
            <a:srgbClr val="FBF9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321944"/>
            <a:ext cx="914400" cy="270510"/>
          </a:xfrm>
          <a:custGeom>
            <a:avLst/>
            <a:gdLst/>
            <a:ahLst/>
            <a:cxnLst/>
            <a:rect l="l" t="t" r="r" b="b"/>
            <a:pathLst>
              <a:path w="914400" h="270509">
                <a:moveTo>
                  <a:pt x="914400" y="0"/>
                </a:moveTo>
                <a:lnTo>
                  <a:pt x="0" y="0"/>
                </a:lnTo>
                <a:lnTo>
                  <a:pt x="0" y="270509"/>
                </a:lnTo>
                <a:lnTo>
                  <a:pt x="914400" y="270509"/>
                </a:lnTo>
                <a:lnTo>
                  <a:pt x="914400" y="0"/>
                </a:lnTo>
                <a:close/>
              </a:path>
            </a:pathLst>
          </a:custGeom>
          <a:solidFill>
            <a:srgbClr val="3740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00836" y="327151"/>
            <a:ext cx="317881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04800" algn="l"/>
              </a:tabLst>
            </a:pPr>
            <a:r>
              <a:rPr sz="1600" spc="-5" dirty="0">
                <a:solidFill>
                  <a:srgbClr val="FFFFFF"/>
                </a:solidFill>
                <a:latin typeface="Segoe UI"/>
                <a:cs typeface="Segoe UI"/>
              </a:rPr>
              <a:t>5	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WIREFRAME</a:t>
            </a:r>
            <a:r>
              <a:rPr sz="1600" spc="-4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DOCUMENTATION</a:t>
            </a:r>
            <a:endParaRPr sz="1600">
              <a:latin typeface="Segoe UI"/>
              <a:cs typeface="Segoe UI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859027" y="918971"/>
          <a:ext cx="5602605" cy="57957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949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076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712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BF9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 marL="1075055" marR="120014" indent="-317500">
                        <a:lnSpc>
                          <a:spcPct val="110600"/>
                        </a:lnSpc>
                        <a:spcBef>
                          <a:spcPts val="1664"/>
                        </a:spcBef>
                        <a:buFont typeface="Wingdings"/>
                        <a:buChar char=""/>
                        <a:tabLst>
                          <a:tab pos="986790" algn="l"/>
                          <a:tab pos="987425" algn="l"/>
                        </a:tabLst>
                      </a:pPr>
                      <a:r>
                        <a:rPr sz="1600" spc="-10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Stacked </a:t>
                      </a:r>
                      <a:r>
                        <a:rPr sz="1600" spc="-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bar chart of </a:t>
                      </a:r>
                      <a:r>
                        <a:rPr sz="1600" spc="-42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600" spc="-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profit</a:t>
                      </a:r>
                      <a:r>
                        <a:rPr sz="1600" spc="-1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600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by</a:t>
                      </a:r>
                      <a:r>
                        <a:rPr sz="1600" spc="-30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600" spc="-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region</a:t>
                      </a:r>
                      <a:r>
                        <a:rPr sz="1600" spc="-2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600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in</a:t>
                      </a:r>
                      <a:endParaRPr sz="1600">
                        <a:latin typeface="Segoe UI"/>
                        <a:cs typeface="Segoe UI"/>
                      </a:endParaRPr>
                    </a:p>
                    <a:p>
                      <a:pPr marL="1378585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1600" spc="-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percentage</a:t>
                      </a:r>
                      <a:endParaRPr sz="1600">
                        <a:latin typeface="Segoe UI"/>
                        <a:cs typeface="Segoe UI"/>
                      </a:endParaRPr>
                    </a:p>
                  </a:txBody>
                  <a:tcPr marL="0" marR="0" marT="0" marB="0">
                    <a:solidFill>
                      <a:srgbClr val="FBF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8864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 marL="1275080" marR="281940" indent="-483870">
                        <a:lnSpc>
                          <a:spcPct val="110600"/>
                        </a:lnSpc>
                        <a:spcBef>
                          <a:spcPts val="1250"/>
                        </a:spcBef>
                        <a:buFont typeface="Wingdings"/>
                        <a:buChar char=""/>
                        <a:tabLst>
                          <a:tab pos="1019810" algn="l"/>
                          <a:tab pos="1020444" algn="l"/>
                        </a:tabLst>
                      </a:pPr>
                      <a:r>
                        <a:rPr sz="1600" spc="-10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Key</a:t>
                      </a:r>
                      <a:r>
                        <a:rPr sz="1600" spc="-5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600" spc="-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performing </a:t>
                      </a:r>
                      <a:r>
                        <a:rPr sz="1600" spc="-42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600" spc="-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indicators</a:t>
                      </a:r>
                      <a:endParaRPr sz="1600">
                        <a:latin typeface="Segoe UI"/>
                        <a:cs typeface="Segoe UI"/>
                      </a:endParaRPr>
                    </a:p>
                  </a:txBody>
                  <a:tcPr marL="0" marR="0" marT="0" marB="0">
                    <a:solidFill>
                      <a:srgbClr val="FBF9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BF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object 10"/>
          <p:cNvSpPr txBox="1"/>
          <p:nvPr/>
        </p:nvSpPr>
        <p:spPr>
          <a:xfrm>
            <a:off x="1130604" y="7076084"/>
            <a:ext cx="5281295" cy="5849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0665" marR="5080" indent="-228600">
              <a:lnSpc>
                <a:spcPct val="119400"/>
              </a:lnSpc>
              <a:spcBef>
                <a:spcPts val="100"/>
              </a:spcBef>
              <a:buFont typeface="Wingdings"/>
              <a:buChar char=""/>
              <a:tabLst>
                <a:tab pos="240665" algn="l"/>
                <a:tab pos="241300" algn="l"/>
              </a:tabLst>
            </a:pPr>
            <a:r>
              <a:rPr lang="en-IN" sz="1600" spc="-5" dirty="0">
                <a:solidFill>
                  <a:srgbClr val="374045"/>
                </a:solidFill>
                <a:latin typeface="Segoe UI"/>
                <a:cs typeface="Segoe UI"/>
              </a:rPr>
              <a:t>Revenue</a:t>
            </a:r>
            <a:r>
              <a:rPr lang="en-IN" sz="1600" spc="-2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lang="en-IN" sz="1600" spc="-5" dirty="0">
                <a:solidFill>
                  <a:srgbClr val="374045"/>
                </a:solidFill>
                <a:latin typeface="Segoe UI"/>
                <a:cs typeface="Segoe UI"/>
              </a:rPr>
              <a:t>details</a:t>
            </a:r>
            <a:r>
              <a:rPr lang="en-IN" sz="1600" spc="-2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lang="en-IN" sz="1600" spc="-5" dirty="0">
                <a:solidFill>
                  <a:srgbClr val="374045"/>
                </a:solidFill>
                <a:latin typeface="Segoe UI"/>
                <a:cs typeface="Segoe UI"/>
              </a:rPr>
              <a:t>by</a:t>
            </a:r>
            <a:r>
              <a:rPr lang="en-IN" sz="1600" spc="-1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lang="en-IN" sz="1600" spc="-5" dirty="0">
                <a:solidFill>
                  <a:srgbClr val="374045"/>
                </a:solidFill>
                <a:latin typeface="Segoe UI"/>
                <a:cs typeface="Segoe UI"/>
              </a:rPr>
              <a:t>customer</a:t>
            </a:r>
            <a:endParaRPr lang="en-IN" sz="1600" dirty="0">
              <a:latin typeface="Segoe UI"/>
              <a:cs typeface="Segoe UI"/>
            </a:endParaRPr>
          </a:p>
          <a:p>
            <a:pPr marL="240665" marR="5080" indent="-228600">
              <a:lnSpc>
                <a:spcPct val="119400"/>
              </a:lnSpc>
              <a:spcBef>
                <a:spcPts val="100"/>
              </a:spcBef>
              <a:buFont typeface="Wingdings"/>
              <a:buChar char=""/>
              <a:tabLst>
                <a:tab pos="240665" algn="l"/>
                <a:tab pos="241300" algn="l"/>
              </a:tabLst>
            </a:pPr>
            <a:endParaRPr sz="1600" dirty="0">
              <a:latin typeface="Segoe UI"/>
              <a:cs typeface="Segoe UI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r>
              <a:rPr spc="-5" dirty="0"/>
              <a:t>5</a:t>
            </a:r>
          </a:p>
        </p:txBody>
      </p:sp>
      <p:sp>
        <p:nvSpPr>
          <p:cNvPr id="18" name="object 18"/>
          <p:cNvSpPr txBox="1">
            <a:spLocks noGrp="1"/>
          </p:cNvSpPr>
          <p:nvPr>
            <p:ph type="ftr" sz="quarter" idx="5"/>
          </p:nvPr>
        </p:nvSpPr>
        <p:spPr>
          <a:xfrm>
            <a:off x="5249417" y="9659704"/>
            <a:ext cx="1051560" cy="36292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IN" spc="-5" dirty="0"/>
              <a:t>AMAN PRATAP SINGH</a:t>
            </a:r>
            <a:endParaRPr dirty="0"/>
          </a:p>
        </p:txBody>
      </p:sp>
      <p:pic>
        <p:nvPicPr>
          <p:cNvPr id="20" name="Picture 19" descr="A blue square with black text&#10;&#10;Description automatically generated">
            <a:extLst>
              <a:ext uri="{FF2B5EF4-FFF2-40B4-BE49-F238E27FC236}">
                <a16:creationId xmlns:a16="http://schemas.microsoft.com/office/drawing/2014/main" id="{C3C7DB93-53CA-370A-0AD1-1903DA2ADD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0458" y="5089315"/>
            <a:ext cx="3657917" cy="1234547"/>
          </a:xfrm>
          <a:prstGeom prst="rect">
            <a:avLst/>
          </a:prstGeom>
        </p:spPr>
      </p:pic>
      <p:pic>
        <p:nvPicPr>
          <p:cNvPr id="22" name="Picture 21" descr="A screenshot of a graph&#10;&#10;Description automatically generated">
            <a:extLst>
              <a:ext uri="{FF2B5EF4-FFF2-40B4-BE49-F238E27FC236}">
                <a16:creationId xmlns:a16="http://schemas.microsoft.com/office/drawing/2014/main" id="{1FB56DF5-AF20-52A7-923E-CD188E75BE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957732"/>
            <a:ext cx="2635250" cy="3193735"/>
          </a:xfrm>
          <a:prstGeom prst="rect">
            <a:avLst/>
          </a:prstGeom>
        </p:spPr>
      </p:pic>
      <p:pic>
        <p:nvPicPr>
          <p:cNvPr id="24" name="Picture 23" descr="A screenshot of a computer&#10;&#10;Description automatically generated">
            <a:extLst>
              <a:ext uri="{FF2B5EF4-FFF2-40B4-BE49-F238E27FC236}">
                <a16:creationId xmlns:a16="http://schemas.microsoft.com/office/drawing/2014/main" id="{ACCB41EE-5829-0510-E1FB-E4BEF8D74A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675" y="7615932"/>
            <a:ext cx="5883150" cy="157747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0836" y="327151"/>
            <a:ext cx="317881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04800" algn="l"/>
              </a:tabLst>
            </a:pPr>
            <a:r>
              <a:rPr sz="1600" spc="-5" dirty="0">
                <a:solidFill>
                  <a:srgbClr val="FFFFFF"/>
                </a:solidFill>
                <a:latin typeface="Segoe UI"/>
                <a:cs typeface="Segoe UI"/>
              </a:rPr>
              <a:t>6	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WIREFRAME</a:t>
            </a:r>
            <a:r>
              <a:rPr sz="1600" spc="-4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DOCUMENTATION</a:t>
            </a:r>
            <a:endParaRPr sz="1600">
              <a:latin typeface="Segoe UI"/>
              <a:cs typeface="Segoe UI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1820094"/>
              </p:ext>
            </p:extLst>
          </p:nvPr>
        </p:nvGraphicFramePr>
        <p:xfrm>
          <a:off x="700836" y="1412099"/>
          <a:ext cx="6233490" cy="317260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923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411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7260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700" dirty="0">
                          <a:latin typeface="Times New Roman"/>
                          <a:cs typeface="Times New Roman"/>
                        </a:rPr>
                        <a:t>3. Product Analysis</a:t>
                      </a:r>
                      <a:endParaRPr sz="1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BF9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BF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r>
              <a:rPr spc="-5" dirty="0"/>
              <a:t>6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xfrm>
            <a:off x="5249417" y="9659704"/>
            <a:ext cx="1051560" cy="36292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IN" spc="-5" dirty="0"/>
              <a:t>AMAN PRATAP SINGH</a:t>
            </a:r>
            <a:endParaRPr dirty="0"/>
          </a:p>
        </p:txBody>
      </p:sp>
      <p:pic>
        <p:nvPicPr>
          <p:cNvPr id="14" name="Picture 13" descr="A screenshot of a computer&#10;&#10;Description automatically generated">
            <a:extLst>
              <a:ext uri="{FF2B5EF4-FFF2-40B4-BE49-F238E27FC236}">
                <a16:creationId xmlns:a16="http://schemas.microsoft.com/office/drawing/2014/main" id="{421E1EF7-AF08-16CD-410D-E057630A0E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850" y="3253111"/>
            <a:ext cx="7239000" cy="418717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0836" y="327151"/>
            <a:ext cx="317881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04800" algn="l"/>
              </a:tabLst>
            </a:pPr>
            <a:r>
              <a:rPr sz="1600" spc="-5" dirty="0">
                <a:solidFill>
                  <a:srgbClr val="FFFFFF"/>
                </a:solidFill>
                <a:latin typeface="Segoe UI"/>
                <a:cs typeface="Segoe UI"/>
              </a:rPr>
              <a:t>7	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WIREFRAME</a:t>
            </a:r>
            <a:r>
              <a:rPr sz="1600" spc="-4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DOCUMENTATION</a:t>
            </a:r>
            <a:endParaRPr sz="1600">
              <a:latin typeface="Segoe UI"/>
              <a:cs typeface="Segoe U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0604" y="3349878"/>
            <a:ext cx="548576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0665" indent="-228600">
              <a:lnSpc>
                <a:spcPct val="100000"/>
              </a:lnSpc>
              <a:spcBef>
                <a:spcPts val="95"/>
              </a:spcBef>
              <a:buFont typeface="Wingdings"/>
              <a:buChar char=""/>
              <a:tabLst>
                <a:tab pos="240665" algn="l"/>
                <a:tab pos="241300" algn="l"/>
              </a:tabLst>
            </a:pP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Matrix Table</a:t>
            </a:r>
            <a:r>
              <a:rPr sz="1600" spc="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for</a:t>
            </a:r>
            <a:r>
              <a:rPr sz="1600" spc="1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comparing</a:t>
            </a:r>
            <a:r>
              <a:rPr sz="1600" spc="1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10" dirty="0">
                <a:solidFill>
                  <a:srgbClr val="374045"/>
                </a:solidFill>
                <a:latin typeface="Segoe UI"/>
                <a:cs typeface="Segoe UI"/>
              </a:rPr>
              <a:t>sales</a:t>
            </a:r>
            <a:r>
              <a:rPr sz="1600" spc="1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with</a:t>
            </a:r>
            <a:r>
              <a:rPr sz="1600" spc="1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target</a:t>
            </a:r>
            <a:r>
              <a:rPr sz="1600" spc="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category</a:t>
            </a:r>
            <a:r>
              <a:rPr sz="1600" spc="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wise</a:t>
            </a:r>
            <a:endParaRPr sz="1600">
              <a:latin typeface="Segoe UI"/>
              <a:cs typeface="Segoe U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30604" y="7706105"/>
            <a:ext cx="423608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0665" indent="-228600">
              <a:lnSpc>
                <a:spcPct val="100000"/>
              </a:lnSpc>
              <a:spcBef>
                <a:spcPts val="95"/>
              </a:spcBef>
              <a:buFont typeface="Wingdings"/>
              <a:buChar char=""/>
              <a:tabLst>
                <a:tab pos="240665" algn="l"/>
                <a:tab pos="241300" algn="l"/>
              </a:tabLst>
            </a:pPr>
            <a:r>
              <a:rPr lang="en-US" sz="1600" dirty="0">
                <a:latin typeface="Segoe UI"/>
                <a:cs typeface="Segoe UI"/>
              </a:rPr>
              <a:t>Profit Margin and Revenue by subcategory</a:t>
            </a:r>
            <a:endParaRPr sz="1600" dirty="0">
              <a:latin typeface="Segoe UI"/>
              <a:cs typeface="Segoe UI"/>
            </a:endParaRPr>
          </a:p>
        </p:txBody>
      </p:sp>
      <p:graphicFrame>
        <p:nvGraphicFramePr>
          <p:cNvPr id="11" name="object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6632077"/>
              </p:ext>
            </p:extLst>
          </p:nvPr>
        </p:nvGraphicFramePr>
        <p:xfrm>
          <a:off x="1522222" y="918971"/>
          <a:ext cx="4909820" cy="18348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878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219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3489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2500" dirty="0">
                        <a:latin typeface="Times New Roman"/>
                        <a:cs typeface="Times New Roman"/>
                      </a:endParaRPr>
                    </a:p>
                    <a:p>
                      <a:pPr marL="355600" marR="69215" indent="-228600">
                        <a:lnSpc>
                          <a:spcPct val="110800"/>
                        </a:lnSpc>
                        <a:buFont typeface="Wingdings"/>
                        <a:buChar char=""/>
                        <a:tabLst>
                          <a:tab pos="354965" algn="l"/>
                          <a:tab pos="355600" algn="l"/>
                        </a:tabLst>
                      </a:pPr>
                      <a:r>
                        <a:rPr sz="1600" spc="-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Comparing </a:t>
                      </a:r>
                      <a:r>
                        <a:rPr sz="1600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600" spc="-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actual</a:t>
                      </a:r>
                      <a:r>
                        <a:rPr sz="1600" spc="-2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600" spc="-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sales</a:t>
                      </a:r>
                      <a:r>
                        <a:rPr sz="1600" spc="-3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lang="en-US" sz="1600" spc="-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by category and </a:t>
                      </a:r>
                      <a:r>
                        <a:rPr lang="en-US" sz="1600" spc="-5" dirty="0" err="1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productline</a:t>
                      </a:r>
                      <a:endParaRPr sz="1600" dirty="0">
                        <a:latin typeface="Segoe UI"/>
                        <a:cs typeface="Segoe UI"/>
                      </a:endParaRPr>
                    </a:p>
                  </a:txBody>
                  <a:tcPr marL="0" marR="0" marT="4445" marB="0">
                    <a:solidFill>
                      <a:srgbClr val="FBF9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BF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r>
              <a:rPr spc="-5" dirty="0"/>
              <a:t>7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xfrm>
            <a:off x="5249417" y="9659704"/>
            <a:ext cx="1051560" cy="36292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IN" spc="-5" dirty="0"/>
              <a:t>AMAN PRATAP SINGH</a:t>
            </a:r>
            <a:endParaRPr dirty="0"/>
          </a:p>
        </p:txBody>
      </p:sp>
      <p:pic>
        <p:nvPicPr>
          <p:cNvPr id="18" name="Picture 17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BE602D2D-2194-5FD9-0F76-D18BBD3832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446" y="3987338"/>
            <a:ext cx="6226080" cy="2385267"/>
          </a:xfrm>
          <a:prstGeom prst="rect">
            <a:avLst/>
          </a:prstGeom>
        </p:spPr>
      </p:pic>
      <p:pic>
        <p:nvPicPr>
          <p:cNvPr id="20" name="Picture 19" descr="A screenshot of a graph&#10;&#10;Description automatically generated">
            <a:extLst>
              <a:ext uri="{FF2B5EF4-FFF2-40B4-BE49-F238E27FC236}">
                <a16:creationId xmlns:a16="http://schemas.microsoft.com/office/drawing/2014/main" id="{7CB985F8-69AE-F234-08E7-CBA837BF29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3680" y="596391"/>
            <a:ext cx="2956816" cy="2753487"/>
          </a:xfrm>
          <a:prstGeom prst="rect">
            <a:avLst/>
          </a:prstGeom>
        </p:spPr>
      </p:pic>
      <p:pic>
        <p:nvPicPr>
          <p:cNvPr id="22" name="Picture 21" descr="A screenshot of a computer&#10;&#10;Description automatically generated">
            <a:extLst>
              <a:ext uri="{FF2B5EF4-FFF2-40B4-BE49-F238E27FC236}">
                <a16:creationId xmlns:a16="http://schemas.microsoft.com/office/drawing/2014/main" id="{DBA82A2E-56D6-4355-1C6E-2A89236A81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836" y="8005924"/>
            <a:ext cx="6287045" cy="1623201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0836" y="327151"/>
            <a:ext cx="317881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04800" algn="l"/>
              </a:tabLst>
            </a:pPr>
            <a:r>
              <a:rPr sz="1600" spc="-5" dirty="0">
                <a:solidFill>
                  <a:srgbClr val="FFFFFF"/>
                </a:solidFill>
                <a:latin typeface="Segoe UI"/>
                <a:cs typeface="Segoe UI"/>
              </a:rPr>
              <a:t>8	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WIREFRAME</a:t>
            </a:r>
            <a:r>
              <a:rPr sz="1600" spc="-4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DOCUMENTATION</a:t>
            </a:r>
            <a:endParaRPr sz="1600">
              <a:latin typeface="Segoe UI"/>
              <a:cs typeface="Segoe UI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859027" y="1705355"/>
          <a:ext cx="5834379" cy="47807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630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13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8078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BF9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  <a:p>
                      <a:pPr marL="184785">
                        <a:lnSpc>
                          <a:spcPct val="100000"/>
                        </a:lnSpc>
                      </a:pPr>
                      <a:r>
                        <a:rPr sz="1300" spc="-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4.</a:t>
                      </a:r>
                      <a:r>
                        <a:rPr sz="1300" spc="7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300" spc="-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Customer</a:t>
                      </a:r>
                      <a:r>
                        <a:rPr sz="1300" spc="-1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300" spc="-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Analysis</a:t>
                      </a:r>
                      <a:endParaRPr sz="1300">
                        <a:latin typeface="Segoe UI"/>
                        <a:cs typeface="Segoe UI"/>
                      </a:endParaRPr>
                    </a:p>
                  </a:txBody>
                  <a:tcPr marL="0" marR="0" marT="0" marB="0">
                    <a:solidFill>
                      <a:srgbClr val="FBF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429884"/>
              </p:ext>
            </p:extLst>
          </p:nvPr>
        </p:nvGraphicFramePr>
        <p:xfrm>
          <a:off x="859027" y="6896195"/>
          <a:ext cx="5245100" cy="22493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45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1148">
                <a:tc>
                  <a:txBody>
                    <a:bodyPr/>
                    <a:lstStyle/>
                    <a:p>
                      <a:pPr marL="581025" indent="-229235">
                        <a:lnSpc>
                          <a:spcPts val="1914"/>
                        </a:lnSpc>
                        <a:spcBef>
                          <a:spcPts val="120"/>
                        </a:spcBef>
                        <a:buFont typeface="Wingdings"/>
                        <a:buChar char=""/>
                        <a:tabLst>
                          <a:tab pos="581025" algn="l"/>
                          <a:tab pos="581660" algn="l"/>
                        </a:tabLst>
                      </a:pPr>
                      <a:endParaRPr sz="1600" dirty="0">
                        <a:latin typeface="Segoe UI"/>
                        <a:cs typeface="Segoe UI"/>
                      </a:endParaRPr>
                    </a:p>
                  </a:txBody>
                  <a:tcPr marL="0" marR="0" marT="15240" marB="0">
                    <a:solidFill>
                      <a:srgbClr val="FBF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781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BF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r>
              <a:rPr spc="-5" dirty="0"/>
              <a:t>8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xfrm>
            <a:off x="5249417" y="9659704"/>
            <a:ext cx="1051560" cy="36292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IN" spc="-5" dirty="0"/>
              <a:t>AMAN PRATAP SINGH</a:t>
            </a:r>
            <a:endParaRPr dirty="0"/>
          </a:p>
        </p:txBody>
      </p:sp>
      <p:pic>
        <p:nvPicPr>
          <p:cNvPr id="14" name="Picture 13" descr="A screenshot of a computer&#10;&#10;Description automatically generated">
            <a:extLst>
              <a:ext uri="{FF2B5EF4-FFF2-40B4-BE49-F238E27FC236}">
                <a16:creationId xmlns:a16="http://schemas.microsoft.com/office/drawing/2014/main" id="{1053A94F-B388-F69B-C8FE-65A83D730F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096" y="3598300"/>
            <a:ext cx="7254240" cy="4339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</TotalTime>
  <Words>209</Words>
  <Application>Microsoft Office PowerPoint</Application>
  <PresentationFormat>Custom</PresentationFormat>
  <Paragraphs>104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Calibri</vt:lpstr>
      <vt:lpstr>Calibri Light</vt:lpstr>
      <vt:lpstr>Segoe UI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WIREFRAME DOCUMENTATION</dc:title>
  <dc:subject>BUDGET SALES ANALYSIS</dc:subject>
  <dc:creator>Abhishek Doke</dc:creator>
  <cp:lastModifiedBy>AMAN PRATAP SINGH</cp:lastModifiedBy>
  <cp:revision>1</cp:revision>
  <dcterms:created xsi:type="dcterms:W3CDTF">2024-02-29T18:34:36Z</dcterms:created>
  <dcterms:modified xsi:type="dcterms:W3CDTF">2024-02-29T19:02:16Z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2022-09-05T00:00:00Z</vt:filetime>
  </property>
  <property fmtid="{D5CDD505-2E9C-101B-9397-08002B2CF9AE}" pid="3" name="Creator">
    <vt:lpwstr>Microsoft® Word 2019</vt:lpwstr>
  </property>
  <property fmtid="{D5CDD505-2E9C-101B-9397-08002B2CF9AE}" pid="4" name="LastSaved">
    <vt:filetime>2024-02-29T00:00:00Z</vt:filetime>
  </property>
</Properties>
</file>