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60921" y="9557003"/>
            <a:ext cx="287020" cy="417830"/>
          </a:xfrm>
          <a:custGeom>
            <a:avLst/>
            <a:gdLst/>
            <a:ahLst/>
            <a:cxnLst/>
            <a:rect l="l" t="t" r="r" b="b"/>
            <a:pathLst>
              <a:path w="287020" h="417829">
                <a:moveTo>
                  <a:pt x="286816" y="0"/>
                </a:moveTo>
                <a:lnTo>
                  <a:pt x="0" y="0"/>
                </a:lnTo>
                <a:lnTo>
                  <a:pt x="0" y="417575"/>
                </a:lnTo>
                <a:lnTo>
                  <a:pt x="286816" y="417575"/>
                </a:lnTo>
                <a:lnTo>
                  <a:pt x="286816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21944"/>
            <a:ext cx="914400" cy="270510"/>
          </a:xfrm>
          <a:custGeom>
            <a:avLst/>
            <a:gdLst/>
            <a:ahLst/>
            <a:cxnLst/>
            <a:rect l="l" t="t" r="r" b="b"/>
            <a:pathLst>
              <a:path w="914400" h="270509">
                <a:moveTo>
                  <a:pt x="914400" y="0"/>
                </a:moveTo>
                <a:lnTo>
                  <a:pt x="0" y="0"/>
                </a:lnTo>
                <a:lnTo>
                  <a:pt x="0" y="270509"/>
                </a:lnTo>
                <a:lnTo>
                  <a:pt x="914400" y="270509"/>
                </a:lnTo>
                <a:lnTo>
                  <a:pt x="914400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5973" y="9618186"/>
            <a:ext cx="295909" cy="29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1234" y="245871"/>
            <a:ext cx="574675" cy="1047750"/>
          </a:xfrm>
          <a:prstGeom prst="rect">
            <a:avLst/>
          </a:prstGeom>
          <a:solidFill>
            <a:srgbClr val="37404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202</a:t>
            </a:r>
            <a:r>
              <a:rPr lang="en-US" sz="120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961" y="5782436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28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28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961" y="6497463"/>
            <a:ext cx="1807210" cy="5435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465257"/>
                </a:solidFill>
                <a:latin typeface="Calibri Light"/>
                <a:cs typeface="Calibri Light"/>
              </a:rPr>
              <a:t>BUDGET</a:t>
            </a:r>
            <a:r>
              <a:rPr sz="1400" spc="-20" dirty="0">
                <a:solidFill>
                  <a:srgbClr val="465257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465257"/>
                </a:solidFill>
                <a:latin typeface="Calibri Light"/>
                <a:cs typeface="Calibri Light"/>
              </a:rPr>
              <a:t>SALES</a:t>
            </a:r>
            <a:r>
              <a:rPr sz="1400" spc="-30" dirty="0">
                <a:solidFill>
                  <a:srgbClr val="465257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465257"/>
                </a:solidFill>
                <a:latin typeface="Calibri Light"/>
                <a:cs typeface="Calibri Light"/>
              </a:rPr>
              <a:t>ANALYSIS</a:t>
            </a:r>
            <a:endParaRPr sz="14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IN" sz="1200" spc="-5" dirty="0">
                <a:solidFill>
                  <a:srgbClr val="6B7D86"/>
                </a:solidFill>
                <a:latin typeface="Calibri Light"/>
                <a:cs typeface="Calibri Light"/>
              </a:rPr>
              <a:t>AMAN PRATAP SINGH</a:t>
            </a:r>
            <a:endParaRPr sz="12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240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9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836285" cy="6827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91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3.</a:t>
                      </a:r>
                      <a:r>
                        <a:rPr sz="1400" spc="10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quantity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23570" marR="231775" indent="-228600">
                        <a:lnSpc>
                          <a:spcPts val="1860"/>
                        </a:lnSpc>
                        <a:spcBef>
                          <a:spcPts val="20"/>
                        </a:spcBef>
                        <a:buSzPct val="114285"/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Maximum quantity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623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below</a:t>
                      </a:r>
                      <a:r>
                        <a:rPr sz="1400" spc="-5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577">
                <a:tc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4.</a:t>
                      </a:r>
                      <a:r>
                        <a:rPr sz="1400" spc="10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Age</a:t>
                      </a:r>
                      <a:r>
                        <a:rPr sz="1400" b="1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23570" indent="-2292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sizable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portion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623570" marR="119380">
                        <a:lnSpc>
                          <a:spcPct val="1107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clientele is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made 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up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people</a:t>
                      </a:r>
                      <a:r>
                        <a:rPr sz="1400" spc="-4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between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ages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40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59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397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70">
                <a:tc>
                  <a:txBody>
                    <a:bodyPr/>
                    <a:lstStyle/>
                    <a:p>
                      <a:pPr marL="352425">
                        <a:lnSpc>
                          <a:spcPts val="1655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5.</a:t>
                      </a:r>
                      <a:r>
                        <a:rPr sz="1400" spc="1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Year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wise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23825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23570" marR="417195" indent="-228600">
                        <a:lnSpc>
                          <a:spcPts val="1860"/>
                        </a:lnSpc>
                        <a:spcBef>
                          <a:spcPts val="30"/>
                        </a:spcBef>
                        <a:buFont typeface="Wingdings"/>
                        <a:buChar char=""/>
                        <a:tabLst>
                          <a:tab pos="623570" algn="l"/>
                          <a:tab pos="624205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year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2016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saw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exponential surge 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sales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381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155191"/>
            <a:ext cx="2304415" cy="1632585"/>
            <a:chOff x="986027" y="1155191"/>
            <a:chExt cx="2304415" cy="1632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55191"/>
              <a:ext cx="2304288" cy="16322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169923"/>
              <a:ext cx="2201926" cy="15303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6027" y="3029711"/>
            <a:ext cx="2354580" cy="1858010"/>
            <a:chOff x="986027" y="3029711"/>
            <a:chExt cx="2354580" cy="1858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27" y="3029711"/>
              <a:ext cx="2354580" cy="18577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129" y="3044697"/>
              <a:ext cx="2251074" cy="175641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86027" y="5346191"/>
            <a:ext cx="2583180" cy="2395855"/>
            <a:chOff x="986027" y="5346191"/>
            <a:chExt cx="2583180" cy="23958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27" y="5346191"/>
              <a:ext cx="2583180" cy="2395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129" y="5361431"/>
              <a:ext cx="2479547" cy="229298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10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633720" cy="827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045">
                <a:tc>
                  <a:txBody>
                    <a:bodyPr/>
                    <a:lstStyle/>
                    <a:p>
                      <a:pPr marL="352425">
                        <a:lnSpc>
                          <a:spcPts val="1664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6.</a:t>
                      </a:r>
                      <a:r>
                        <a:rPr sz="1400" spc="114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Top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selling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93">
                <a:tc>
                  <a:txBody>
                    <a:bodyPr/>
                    <a:lstStyle/>
                    <a:p>
                      <a:pPr marL="581025" marR="119380" indent="-228600">
                        <a:lnSpc>
                          <a:spcPct val="110700"/>
                        </a:lnSpc>
                        <a:spcBef>
                          <a:spcPts val="87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7.</a:t>
                      </a:r>
                      <a:r>
                        <a:rPr sz="1400" spc="14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Quantity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based on</a:t>
                      </a:r>
                      <a:r>
                        <a:rPr sz="1400" b="1" spc="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subcategory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from </a:t>
                      </a:r>
                      <a:r>
                        <a:rPr sz="1400" b="1" spc="-37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2014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2016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1049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155191"/>
            <a:ext cx="4392295" cy="2411095"/>
            <a:chOff x="986027" y="1155191"/>
            <a:chExt cx="4392295" cy="2411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55191"/>
              <a:ext cx="4392168" cy="24109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169923"/>
              <a:ext cx="4290060" cy="230885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43227" y="4283963"/>
            <a:ext cx="3416935" cy="4906010"/>
            <a:chOff x="1443227" y="4283963"/>
            <a:chExt cx="3416935" cy="4906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227" y="4283963"/>
              <a:ext cx="3416808" cy="49057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7329" y="4298695"/>
              <a:ext cx="3314065" cy="480441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11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814695" cy="7683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91">
                <a:tc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8.</a:t>
                      </a:r>
                      <a:r>
                        <a:rPr sz="1400" spc="41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Country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wise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quantity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86105" marR="120650" indent="-228600">
                        <a:lnSpc>
                          <a:spcPts val="186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586105" algn="l"/>
                          <a:tab pos="586740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quantity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products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from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86105" marR="480695">
                        <a:lnSpc>
                          <a:spcPts val="186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Australia</a:t>
                      </a:r>
                      <a:r>
                        <a:rPr sz="14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United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States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27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64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9.</a:t>
                      </a:r>
                      <a:r>
                        <a:rPr sz="1400" spc="13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Overall profit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year,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subcategory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29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81025" indent="-229235">
                        <a:lnSpc>
                          <a:spcPts val="1650"/>
                        </a:lnSpc>
                        <a:spcBef>
                          <a:spcPts val="1155"/>
                        </a:spcBef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Major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contributed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Bike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155191"/>
            <a:ext cx="2658110" cy="1797050"/>
            <a:chOff x="986027" y="1155191"/>
            <a:chExt cx="2658110" cy="1797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55191"/>
              <a:ext cx="2657856" cy="1796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169923"/>
              <a:ext cx="2555747" cy="16954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43227" y="3307079"/>
            <a:ext cx="3432175" cy="4624070"/>
            <a:chOff x="1443227" y="3307079"/>
            <a:chExt cx="3432175" cy="46240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227" y="3307079"/>
              <a:ext cx="3432048" cy="46238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7329" y="3321557"/>
              <a:ext cx="3329686" cy="452310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12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802630" cy="5152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91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14"/>
                        </a:spcBef>
                      </a:pPr>
                      <a:r>
                        <a:rPr sz="1400" spc="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10.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efficient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logistics?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720090" marR="119380" indent="-228600">
                        <a:lnSpc>
                          <a:spcPts val="186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720090" algn="l"/>
                          <a:tab pos="720725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average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has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gap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7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days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between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the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day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720090" marR="145415">
                        <a:lnSpc>
                          <a:spcPts val="186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 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ready for export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from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factory and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was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shipped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720090" marR="221615" indent="-228600">
                        <a:lnSpc>
                          <a:spcPts val="1860"/>
                        </a:lnSpc>
                        <a:buFont typeface="Wingdings"/>
                        <a:buChar char=""/>
                        <a:tabLst>
                          <a:tab pos="720090" algn="l"/>
                          <a:tab pos="720725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Management must work to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reduce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this gap toward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3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days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71">
                <a:tc gridSpan="2">
                  <a:txBody>
                    <a:bodyPr/>
                    <a:lstStyle/>
                    <a:p>
                      <a:pPr marL="581025" marR="309245" indent="-228600">
                        <a:lnSpc>
                          <a:spcPct val="1107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11.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What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was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best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month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sales?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How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much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was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earned </a:t>
                      </a:r>
                      <a:r>
                        <a:rPr sz="1400" b="1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month?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8636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4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81025" marR="184150" indent="-228600">
                        <a:lnSpc>
                          <a:spcPct val="110700"/>
                        </a:lnSpc>
                        <a:spcBef>
                          <a:spcPts val="1430"/>
                        </a:spcBef>
                        <a:buSzPct val="114285"/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Maximum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earned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months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June,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November,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400" b="1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December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155191"/>
            <a:ext cx="2105025" cy="1964689"/>
            <a:chOff x="986027" y="1155191"/>
            <a:chExt cx="2105025" cy="19646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55191"/>
              <a:ext cx="2104644" cy="1964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169923"/>
              <a:ext cx="2001139" cy="186308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87424" y="3790187"/>
            <a:ext cx="4310380" cy="1767839"/>
            <a:chOff x="1487424" y="3790187"/>
            <a:chExt cx="4310380" cy="17678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424" y="3790187"/>
              <a:ext cx="4309872" cy="1767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145" y="3805046"/>
              <a:ext cx="4207256" cy="16662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13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800090" cy="5885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11">
                <a:tc gridSpan="2">
                  <a:txBody>
                    <a:bodyPr/>
                    <a:lstStyle/>
                    <a:p>
                      <a:pPr marL="581025" marR="467359" indent="-228600">
                        <a:lnSpc>
                          <a:spcPts val="1860"/>
                        </a:lnSpc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12.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What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time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should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we display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advertisement</a:t>
                      </a:r>
                      <a:r>
                        <a:rPr sz="1400" b="1" spc="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400" b="1" spc="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maximize </a:t>
                      </a:r>
                      <a:r>
                        <a:rPr sz="1400" b="1" spc="-37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likelihood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buying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product?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77850" indent="-229235">
                        <a:lnSpc>
                          <a:spcPct val="100000"/>
                        </a:lnSpc>
                        <a:spcBef>
                          <a:spcPts val="110"/>
                        </a:spcBef>
                        <a:buSzPct val="114285"/>
                        <a:buFont typeface="Wingdings"/>
                        <a:buChar char=""/>
                        <a:tabLst>
                          <a:tab pos="577850" algn="l"/>
                          <a:tab pos="578485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orders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seen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77850" marR="119380">
                        <a:lnSpc>
                          <a:spcPct val="1107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on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Wednesday 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Saturday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; therefore,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we can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promote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our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 during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these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workweek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397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0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ts val="1664"/>
                        </a:lnSpc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13.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Which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products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often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sold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together?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22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81025" marR="670560" indent="-228600">
                        <a:lnSpc>
                          <a:spcPct val="110700"/>
                        </a:lnSpc>
                        <a:buSzPct val="114285"/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above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can be sold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bundle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 a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combined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package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discount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391411"/>
            <a:ext cx="2390140" cy="1694814"/>
            <a:chOff x="986027" y="1391411"/>
            <a:chExt cx="2390140" cy="16948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391411"/>
              <a:ext cx="2389632" cy="1694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406397"/>
              <a:ext cx="2287270" cy="159296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6027" y="4293107"/>
            <a:ext cx="5221605" cy="1969135"/>
            <a:chOff x="986027" y="4293107"/>
            <a:chExt cx="5221605" cy="19691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27" y="4293107"/>
              <a:ext cx="5221224" cy="19690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129" y="4307966"/>
              <a:ext cx="5118735" cy="186677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14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827395" cy="7751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65">
                <a:tc gridSpan="2">
                  <a:txBody>
                    <a:bodyPr/>
                    <a:lstStyle/>
                    <a:p>
                      <a:pPr marL="581025" marR="344805" indent="-228600">
                        <a:lnSpc>
                          <a:spcPts val="1860"/>
                        </a:lnSpc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14.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Which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product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sold the most?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why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do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think it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sold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b="1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most?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4510" marR="379095" indent="-228600">
                        <a:lnSpc>
                          <a:spcPct val="111000"/>
                        </a:lnSpc>
                        <a:spcBef>
                          <a:spcPts val="1405"/>
                        </a:spcBef>
                        <a:buFont typeface="Wingdings"/>
                        <a:buChar char=""/>
                        <a:tabLst>
                          <a:tab pos="524510" algn="l"/>
                          <a:tab pos="525145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There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 negative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correlation between Price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number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Quantity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24510" marR="387985" indent="-228600">
                        <a:lnSpc>
                          <a:spcPct val="110700"/>
                        </a:lnSpc>
                        <a:buSzPct val="114285"/>
                        <a:buFont typeface="Wingdings"/>
                        <a:buChar char=""/>
                        <a:tabLst>
                          <a:tab pos="524510" algn="l"/>
                          <a:tab pos="525145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we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sz="14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conclude</a:t>
                      </a:r>
                      <a:r>
                        <a:rPr sz="14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low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price product has high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demand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0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ts val="1660"/>
                        </a:lnSpc>
                        <a:spcBef>
                          <a:spcPts val="153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15.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Compare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most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 product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gender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34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391411"/>
            <a:ext cx="2767965" cy="2632075"/>
            <a:chOff x="986027" y="1391411"/>
            <a:chExt cx="2767965" cy="2632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391411"/>
              <a:ext cx="2767584" cy="2631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406397"/>
              <a:ext cx="2664079" cy="2529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02379" y="1615427"/>
            <a:ext cx="2757170" cy="1019810"/>
            <a:chOff x="3802379" y="1615427"/>
            <a:chExt cx="2757170" cy="10198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2379" y="1615427"/>
              <a:ext cx="2756916" cy="10193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7959" y="1810003"/>
              <a:ext cx="2186940" cy="44957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43227" y="6986015"/>
            <a:ext cx="4083050" cy="1653539"/>
            <a:chOff x="1443227" y="6986015"/>
            <a:chExt cx="4083050" cy="165353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3227" y="6986015"/>
              <a:ext cx="4082796" cy="16535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329" y="7001636"/>
              <a:ext cx="3979799" cy="155130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15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730875" cy="625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65">
                <a:tc gridSpan="2">
                  <a:txBody>
                    <a:bodyPr/>
                    <a:lstStyle/>
                    <a:p>
                      <a:pPr marL="581025" marR="939165" indent="-228600">
                        <a:lnSpc>
                          <a:spcPts val="1860"/>
                        </a:lnSpc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16.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Does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Gender and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home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ownership matter in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 </a:t>
                      </a:r>
                      <a:r>
                        <a:rPr sz="1400" b="1" spc="-37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purchasing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1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81025" marR="157480" indent="-228600">
                        <a:lnSpc>
                          <a:spcPct val="111100"/>
                        </a:lnSpc>
                        <a:buSzPct val="114285"/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It's</a:t>
                      </a:r>
                      <a:r>
                        <a:rPr sz="1400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interesting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400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note that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average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amount spent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 men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without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permanent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addresses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400" spc="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low,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whilst</a:t>
                      </a:r>
                      <a:r>
                        <a:rPr sz="1400" spc="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average amount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spent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women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without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permanent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addresses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higher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1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175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17.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Number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Purchase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correlation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9225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807085" indent="-229235">
                        <a:lnSpc>
                          <a:spcPct val="100000"/>
                        </a:lnSpc>
                        <a:spcBef>
                          <a:spcPts val="110"/>
                        </a:spcBef>
                        <a:buSzPct val="114285"/>
                        <a:buFont typeface="Wingdings"/>
                        <a:buChar char=""/>
                        <a:tabLst>
                          <a:tab pos="807085" algn="l"/>
                          <a:tab pos="807720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Purchase</a:t>
                      </a:r>
                      <a:r>
                        <a:rPr sz="1400" spc="-4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among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customers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807085" marR="215265">
                        <a:lnSpc>
                          <a:spcPct val="1107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with number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children,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2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5,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397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391411"/>
            <a:ext cx="4724400" cy="2616835"/>
            <a:chOff x="986027" y="1391411"/>
            <a:chExt cx="4724400" cy="2616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391411"/>
              <a:ext cx="4724400" cy="26167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406524"/>
              <a:ext cx="4621530" cy="251447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6027" y="5236463"/>
            <a:ext cx="1931035" cy="1931035"/>
            <a:chOff x="986027" y="5236463"/>
            <a:chExt cx="1931035" cy="19310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27" y="5236463"/>
              <a:ext cx="1930908" cy="1930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129" y="5251576"/>
              <a:ext cx="1828800" cy="18288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16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751829" cy="7361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045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64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18.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Occupation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purchase</a:t>
                      </a:r>
                      <a:r>
                        <a:rPr sz="1400" b="1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correlation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4604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1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81025" marR="561975" indent="-228600">
                        <a:lnSpc>
                          <a:spcPct val="110700"/>
                        </a:lnSpc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Purchases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Professional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customers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comparatively high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9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04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19.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Which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age group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has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produced the most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revenue?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3208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55625" indent="-22923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Wingdings"/>
                        <a:buChar char=""/>
                        <a:tabLst>
                          <a:tab pos="555625" algn="l"/>
                          <a:tab pos="556260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Age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range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40-49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50-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55625" marR="313055">
                        <a:lnSpc>
                          <a:spcPct val="1107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59 is shows high demand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compared to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other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age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group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397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752">
                <a:tc gridSpan="2">
                  <a:txBody>
                    <a:bodyPr/>
                    <a:lstStyle/>
                    <a:p>
                      <a:pPr marL="352425">
                        <a:lnSpc>
                          <a:spcPts val="1650"/>
                        </a:lnSpc>
                        <a:spcBef>
                          <a:spcPts val="145"/>
                        </a:spcBef>
                      </a:pPr>
                      <a:r>
                        <a:rPr sz="1400" spc="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20.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Yearly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income range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purchase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correlation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8415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55625" marR="262255" indent="-228600">
                        <a:lnSpc>
                          <a:spcPts val="186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555625" algn="l"/>
                          <a:tab pos="556260" algn="l"/>
                        </a:tabLst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salary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range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leads</a:t>
                      </a:r>
                      <a:r>
                        <a:rPr sz="14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sz="1400" spc="-36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increase in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revenue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443227" y="1155191"/>
            <a:ext cx="4383405" cy="1841500"/>
            <a:chOff x="1443227" y="1155191"/>
            <a:chExt cx="4383405" cy="184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227" y="1155191"/>
              <a:ext cx="4383024" cy="1840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329" y="1169923"/>
              <a:ext cx="4280281" cy="173862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10055" y="3948683"/>
            <a:ext cx="2065020" cy="2065020"/>
            <a:chOff x="1210055" y="3948683"/>
            <a:chExt cx="2065020" cy="20650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055" y="3948683"/>
              <a:ext cx="2065020" cy="20650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2773" y="3963796"/>
              <a:ext cx="1963420" cy="196341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86027" y="6262115"/>
            <a:ext cx="2433955" cy="2013585"/>
            <a:chOff x="986027" y="6262115"/>
            <a:chExt cx="2433955" cy="20135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27" y="6262115"/>
              <a:ext cx="2433828" cy="20132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129" y="6276720"/>
              <a:ext cx="2330831" cy="19113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251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17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027" y="914265"/>
          <a:ext cx="5721350" cy="548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65">
                <a:tc gridSpan="2">
                  <a:txBody>
                    <a:bodyPr/>
                    <a:lstStyle/>
                    <a:p>
                      <a:pPr marL="581025" marR="452120" indent="-228600">
                        <a:lnSpc>
                          <a:spcPts val="1860"/>
                        </a:lnSpc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21.</a:t>
                      </a:r>
                      <a:r>
                        <a:rPr sz="1400" spc="10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Partial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 school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vs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bachelors</a:t>
                      </a:r>
                      <a:r>
                        <a:rPr sz="1400" b="1" spc="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income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mean</a:t>
                      </a:r>
                      <a:r>
                        <a:rPr sz="1400" b="1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most </a:t>
                      </a:r>
                      <a:r>
                        <a:rPr sz="1400" b="1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ordered</a:t>
                      </a:r>
                      <a:r>
                        <a:rPr sz="1400" b="1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81025" marR="119380" indent="-228600">
                        <a:lnSpc>
                          <a:spcPct val="110700"/>
                        </a:lnSpc>
                        <a:buFont typeface="Wingdings"/>
                        <a:buChar char=""/>
                        <a:tabLst>
                          <a:tab pos="581025" algn="l"/>
                          <a:tab pos="58166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Customers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a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high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school diploma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modest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annual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income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buy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more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products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than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people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bachelor's</a:t>
                      </a:r>
                      <a:r>
                        <a:rPr sz="1400" spc="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degrees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352425">
                        <a:lnSpc>
                          <a:spcPts val="1655"/>
                        </a:lnSpc>
                        <a:spcBef>
                          <a:spcPts val="104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22.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</a:t>
                      </a:r>
                      <a:r>
                        <a:rPr sz="1400" b="1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segmentation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3208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7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29590" marR="176530" indent="-228600">
                        <a:lnSpc>
                          <a:spcPts val="1860"/>
                        </a:lnSpc>
                        <a:spcBef>
                          <a:spcPts val="30"/>
                        </a:spcBef>
                        <a:buFont typeface="Wingdings"/>
                        <a:buChar char=""/>
                        <a:tabLst>
                          <a:tab pos="529590" algn="l"/>
                          <a:tab pos="530225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According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segmentation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described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above,</a:t>
                      </a:r>
                      <a:r>
                        <a:rPr sz="1400" spc="-4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approximately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15%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29590" marR="202565">
                        <a:lnSpc>
                          <a:spcPts val="1860"/>
                        </a:lnSpc>
                      </a:pP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our clients are high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value</a:t>
                      </a:r>
                      <a:r>
                        <a:rPr sz="1400" b="1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clients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sz="14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whereas</a:t>
                      </a:r>
                      <a:r>
                        <a:rPr sz="14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majority</a:t>
                      </a:r>
                      <a:r>
                        <a:rPr sz="1400" b="1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our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clientele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29590" marR="443230">
                        <a:lnSpc>
                          <a:spcPts val="1860"/>
                        </a:lnSpc>
                      </a:pP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1400" b="1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low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value</a:t>
                      </a:r>
                      <a:r>
                        <a:rPr sz="1400" b="1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400" b="1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lost </a:t>
                      </a:r>
                      <a:r>
                        <a:rPr sz="1400" b="1" spc="-37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clients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381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6027" y="1391411"/>
            <a:ext cx="4699000" cy="2146300"/>
            <a:chOff x="986027" y="1391411"/>
            <a:chExt cx="4699000" cy="2146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620011"/>
              <a:ext cx="2540508" cy="19019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1634997"/>
              <a:ext cx="2437765" cy="18002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8727" y="1391411"/>
              <a:ext cx="2145792" cy="2145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829" y="1406397"/>
              <a:ext cx="2043429" cy="204342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86027" y="4489703"/>
            <a:ext cx="2486025" cy="1516380"/>
            <a:chOff x="986027" y="4489703"/>
            <a:chExt cx="2486025" cy="15163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27" y="4489703"/>
              <a:ext cx="2485644" cy="15163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129" y="4505070"/>
              <a:ext cx="2382012" cy="14141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6021070" cy="7421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19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Segoe UI"/>
              <a:cs typeface="Segoe UI"/>
            </a:endParaRPr>
          </a:p>
          <a:p>
            <a:pPr marL="552450">
              <a:lnSpc>
                <a:spcPct val="100000"/>
              </a:lnSpc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7.</a:t>
            </a:r>
            <a:r>
              <a:rPr sz="1600" b="1" spc="-20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6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Performance</a:t>
            </a:r>
            <a:r>
              <a:rPr sz="16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Indicator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Cost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Average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unit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cost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price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 generated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Subcategory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contribution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region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 contribution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region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% by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region</a:t>
            </a:r>
            <a:endParaRPr sz="1600" dirty="0">
              <a:latin typeface="Segoe UI"/>
              <a:cs typeface="Segoe UI"/>
            </a:endParaRPr>
          </a:p>
          <a:p>
            <a:pPr marL="780415" marR="5080" indent="-228600">
              <a:lnSpc>
                <a:spcPts val="3190"/>
              </a:lnSpc>
              <a:spcBef>
                <a:spcPts val="32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Current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year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 margin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difference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last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year’s</a:t>
            </a:r>
            <a:r>
              <a:rPr sz="1600" spc="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margin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96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Total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orders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Total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Actual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target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matrix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retention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chart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70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Monthly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spending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285"/>
              </a:spcBef>
              <a:buClr>
                <a:srgbClr val="465257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Average monthly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spend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distribution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5942330" cy="316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buClr>
                <a:srgbClr val="465257"/>
              </a:buClr>
              <a:buAutoNum type="arabicPeriod"/>
              <a:tabLst>
                <a:tab pos="67119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Problem</a:t>
            </a:r>
            <a:r>
              <a:rPr sz="1600" b="1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Statement: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Segoe UI"/>
              <a:cs typeface="Segoe UI"/>
            </a:endParaRPr>
          </a:p>
          <a:p>
            <a:pPr marL="213360" marR="5080">
              <a:lnSpc>
                <a:spcPct val="127800"/>
              </a:lnSpc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Our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"Domain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Sale"</a:t>
            </a:r>
            <a:r>
              <a:rPr sz="1600" spc="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process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structured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help</a:t>
            </a:r>
            <a:r>
              <a:rPr sz="1600" spc="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potential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buyers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purchase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want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immediately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without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hassle of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contacting 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seller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directly.</a:t>
            </a:r>
            <a:endParaRPr sz="1600">
              <a:latin typeface="Segoe UI"/>
              <a:cs typeface="Segoe UI"/>
            </a:endParaRPr>
          </a:p>
          <a:p>
            <a:pPr marL="213360" marR="98425">
              <a:lnSpc>
                <a:spcPct val="127899"/>
              </a:lnSpc>
              <a:spcBef>
                <a:spcPts val="78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seller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lists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 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specific price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our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Marketplace.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interested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buyer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for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decides to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buy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it.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0604" y="4860416"/>
            <a:ext cx="5425440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2.</a:t>
            </a:r>
            <a:r>
              <a:rPr sz="1600" b="1" spc="-30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Objectives: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Segoe UI"/>
              <a:cs typeface="Segoe UI"/>
            </a:endParaRPr>
          </a:p>
          <a:p>
            <a:pPr marL="240665" marR="62230" indent="-228600">
              <a:lnSpc>
                <a:spcPct val="1274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collection includes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records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 sales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orders,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customer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information,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information,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geographical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data.</a:t>
            </a:r>
            <a:endParaRPr sz="1600">
              <a:latin typeface="Segoe UI"/>
              <a:cs typeface="Segoe UI"/>
            </a:endParaRPr>
          </a:p>
          <a:p>
            <a:pPr marL="240665" marR="29209" indent="-228600">
              <a:lnSpc>
                <a:spcPct val="127499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order 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deduce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important metrics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patterns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dataset,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 will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provided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ETL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analysis.</a:t>
            </a:r>
            <a:endParaRPr sz="1600">
              <a:latin typeface="Segoe UI"/>
              <a:cs typeface="Segoe UI"/>
            </a:endParaRPr>
          </a:p>
          <a:p>
            <a:pPr marL="240665" marR="5080" indent="-228600">
              <a:lnSpc>
                <a:spcPts val="2460"/>
              </a:lnSpc>
              <a:spcBef>
                <a:spcPts val="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Additionally,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several visualisations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created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represent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significant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linkages.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6052185" cy="815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20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buClr>
                <a:srgbClr val="465257"/>
              </a:buClr>
              <a:buAutoNum type="arabicPeriod" startAt="8"/>
              <a:tabLst>
                <a:tab pos="781050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Conclusion</a:t>
            </a:r>
            <a:endParaRPr sz="1600">
              <a:latin typeface="Segoe UI"/>
              <a:cs typeface="Segoe UI"/>
            </a:endParaRPr>
          </a:p>
          <a:p>
            <a:pPr marL="1009650" marR="71120" lvl="1" indent="-228600">
              <a:lnSpc>
                <a:spcPct val="221400"/>
              </a:lnSpc>
              <a:spcBef>
                <a:spcPts val="1570"/>
              </a:spcBef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sizable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portion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clientele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made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up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people</a:t>
            </a:r>
            <a:r>
              <a:rPr sz="14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between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ages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40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59</a:t>
            </a:r>
            <a:endParaRPr sz="140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"/>
            </a:pPr>
            <a:endParaRPr sz="1500">
              <a:latin typeface="Segoe UI"/>
              <a:cs typeface="Segoe UI"/>
            </a:endParaRPr>
          </a:p>
          <a:p>
            <a:pPr marL="1009650" lvl="1" indent="-229235">
              <a:lnSpc>
                <a:spcPct val="100000"/>
              </a:lnSpc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year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2016 saw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exponential surge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endParaRPr sz="1400">
              <a:latin typeface="Segoe UI"/>
              <a:cs typeface="Segoe UI"/>
            </a:endParaRPr>
          </a:p>
          <a:p>
            <a:pPr marL="1009650" marR="104775" lvl="1" indent="-228600">
              <a:lnSpc>
                <a:spcPct val="221400"/>
              </a:lnSpc>
              <a:spcBef>
                <a:spcPts val="5"/>
              </a:spcBef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High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quantity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products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ordered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from Australia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United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States</a:t>
            </a:r>
            <a:endParaRPr sz="140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"/>
            </a:pPr>
            <a:endParaRPr sz="1500">
              <a:latin typeface="Segoe UI"/>
              <a:cs typeface="Segoe UI"/>
            </a:endParaRPr>
          </a:p>
          <a:p>
            <a:pPr marL="1009650" lvl="1" indent="-229235">
              <a:lnSpc>
                <a:spcPct val="100000"/>
              </a:lnSpc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Major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Profit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contributed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Bike</a:t>
            </a:r>
            <a:r>
              <a:rPr sz="14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endParaRPr sz="1400">
              <a:latin typeface="Segoe UI"/>
              <a:cs typeface="Segoe UI"/>
            </a:endParaRPr>
          </a:p>
          <a:p>
            <a:pPr marL="1009650" marR="280670" lvl="1" indent="-228600">
              <a:lnSpc>
                <a:spcPts val="3720"/>
              </a:lnSpc>
              <a:spcBef>
                <a:spcPts val="465"/>
              </a:spcBef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average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has a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gap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7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days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between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day the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ready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for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export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from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factory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date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it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was</a:t>
            </a:r>
            <a:endParaRPr sz="1400">
              <a:latin typeface="Segoe UI"/>
              <a:cs typeface="Segoe UI"/>
            </a:endParaRPr>
          </a:p>
          <a:p>
            <a:pPr marL="1009650">
              <a:lnSpc>
                <a:spcPct val="100000"/>
              </a:lnSpc>
              <a:spcBef>
                <a:spcPts val="159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shipped</a:t>
            </a:r>
            <a:endParaRPr sz="1400">
              <a:latin typeface="Segoe UI"/>
              <a:cs typeface="Segoe UI"/>
            </a:endParaRPr>
          </a:p>
          <a:p>
            <a:pPr marL="1009650" marR="5080" lvl="1" indent="-228600">
              <a:lnSpc>
                <a:spcPts val="3729"/>
              </a:lnSpc>
              <a:spcBef>
                <a:spcPts val="455"/>
              </a:spcBef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Maximum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profit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earned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months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June,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November,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b="1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December</a:t>
            </a:r>
            <a:endParaRPr sz="1400">
              <a:latin typeface="Segoe UI"/>
              <a:cs typeface="Segoe UI"/>
            </a:endParaRPr>
          </a:p>
          <a:p>
            <a:pPr marL="1009650" marR="29845" lvl="1" indent="-228600">
              <a:lnSpc>
                <a:spcPts val="3720"/>
              </a:lnSpc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High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orders are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seen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on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Wednesday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and Saturday,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when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compared</a:t>
            </a:r>
            <a:r>
              <a:rPr sz="14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other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weekdays</a:t>
            </a:r>
            <a:endParaRPr sz="1400">
              <a:latin typeface="Segoe UI"/>
              <a:cs typeface="Segoe UI"/>
            </a:endParaRPr>
          </a:p>
          <a:p>
            <a:pPr marL="1009650" marR="118745" lvl="1" indent="-228600">
              <a:lnSpc>
                <a:spcPts val="3720"/>
              </a:lnSpc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There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negative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correlation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between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Price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number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Quantity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ordered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6033770" cy="698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21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 marL="1009650" marR="234950" indent="-228600">
              <a:lnSpc>
                <a:spcPct val="221800"/>
              </a:lnSpc>
              <a:spcBef>
                <a:spcPts val="675"/>
              </a:spcBef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average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amount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spent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by men without permanent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addresses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low,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whilst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average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amount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spent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by women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without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permanent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addresses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higher</a:t>
            </a:r>
            <a:endParaRPr sz="1400">
              <a:latin typeface="Segoe UI"/>
              <a:cs typeface="Segoe UI"/>
            </a:endParaRPr>
          </a:p>
          <a:p>
            <a:pPr marL="1009650" marR="6985" indent="-228600">
              <a:lnSpc>
                <a:spcPct val="221400"/>
              </a:lnSpc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Age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range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40-49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50-59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shows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high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demand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compared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other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age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group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"/>
            </a:pPr>
            <a:endParaRPr sz="1500">
              <a:latin typeface="Segoe UI"/>
              <a:cs typeface="Segoe UI"/>
            </a:endParaRPr>
          </a:p>
          <a:p>
            <a:pPr marL="1009650" indent="-229235">
              <a:lnSpc>
                <a:spcPct val="100000"/>
              </a:lnSpc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salary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range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leads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increase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revenue</a:t>
            </a:r>
            <a:endParaRPr sz="1400">
              <a:latin typeface="Segoe UI"/>
              <a:cs typeface="Segoe UI"/>
            </a:endParaRPr>
          </a:p>
          <a:p>
            <a:pPr marL="1009650" marR="5080" indent="-228600">
              <a:lnSpc>
                <a:spcPct val="221400"/>
              </a:lnSpc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Customers with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school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diploma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modest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annual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income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buy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people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bachelor's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degrees</a:t>
            </a:r>
            <a:endParaRPr sz="1400">
              <a:latin typeface="Segoe UI"/>
              <a:cs typeface="Segoe UI"/>
            </a:endParaRPr>
          </a:p>
          <a:p>
            <a:pPr marL="1009650" marR="128270" indent="-228600">
              <a:lnSpc>
                <a:spcPct val="221700"/>
              </a:lnSpc>
              <a:spcBef>
                <a:spcPts val="10"/>
              </a:spcBef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According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to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segmentation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described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above,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approximately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15% of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our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clients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value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clients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,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whereas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majority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our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clientele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 low</a:t>
            </a:r>
            <a:r>
              <a:rPr sz="1400" b="1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value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lost </a:t>
            </a:r>
            <a:r>
              <a:rPr sz="1400" b="1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clients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"/>
            </a:pPr>
            <a:endParaRPr sz="1500">
              <a:latin typeface="Segoe UI"/>
              <a:cs typeface="Segoe UI"/>
            </a:endParaRPr>
          </a:p>
          <a:p>
            <a:pPr marL="1009650" indent="-229235">
              <a:lnSpc>
                <a:spcPct val="100000"/>
              </a:lnSpc>
              <a:spcBef>
                <a:spcPts val="5"/>
              </a:spcBef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Client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retention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2014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was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subpar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"/>
            </a:pPr>
            <a:endParaRPr sz="1500">
              <a:latin typeface="Segoe UI"/>
              <a:cs typeface="Segoe UI"/>
            </a:endParaRPr>
          </a:p>
          <a:p>
            <a:pPr marL="1009650" indent="-229235">
              <a:lnSpc>
                <a:spcPct val="100000"/>
              </a:lnSpc>
              <a:spcBef>
                <a:spcPts val="5"/>
              </a:spcBef>
              <a:buSzPct val="11428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2016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brought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about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slight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improvement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retention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327151"/>
            <a:ext cx="6068695" cy="8566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22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Segoe UI"/>
              <a:cs typeface="Segoe UI"/>
            </a:endParaRPr>
          </a:p>
          <a:p>
            <a:pPr marL="552450">
              <a:lnSpc>
                <a:spcPct val="100000"/>
              </a:lnSpc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9.</a:t>
            </a:r>
            <a:r>
              <a:rPr sz="1600" b="1" spc="-25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Q</a:t>
            </a:r>
            <a:r>
              <a:rPr sz="16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&amp;</a:t>
            </a:r>
            <a:r>
              <a:rPr sz="16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Segoe UI"/>
              <a:cs typeface="Segoe UI"/>
            </a:endParaRPr>
          </a:p>
          <a:p>
            <a:pPr marL="323850">
              <a:lnSpc>
                <a:spcPct val="100000"/>
              </a:lnSpc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Q1)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What’s the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 data?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Dataset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was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taken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iNeuron’s Provided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endParaRPr sz="1600" dirty="0">
              <a:latin typeface="Segoe UI"/>
              <a:cs typeface="Segoe UI"/>
            </a:endParaRPr>
          </a:p>
          <a:p>
            <a:pPr marL="78041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Description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74045"/>
              </a:buClr>
              <a:buFont typeface="Wingdings"/>
              <a:buChar char=""/>
            </a:pPr>
            <a:endParaRPr sz="2100" dirty="0">
              <a:latin typeface="Segoe UI"/>
              <a:cs typeface="Segoe UI"/>
            </a:endParaRPr>
          </a:p>
          <a:p>
            <a:pPr marL="32385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Q2)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What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was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type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data?</a:t>
            </a:r>
            <a:endParaRPr sz="1600" dirty="0">
              <a:latin typeface="Segoe UI"/>
              <a:cs typeface="Segoe UI"/>
            </a:endParaRPr>
          </a:p>
          <a:p>
            <a:pPr marL="780415" marR="1017905" indent="-228600">
              <a:lnSpc>
                <a:spcPct val="119400"/>
              </a:lnSpc>
              <a:spcBef>
                <a:spcPts val="805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combination 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numerical and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Categorical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values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74045"/>
              </a:buClr>
              <a:buFont typeface="Wingdings"/>
              <a:buChar char=""/>
            </a:pPr>
            <a:endParaRPr sz="2100" dirty="0">
              <a:latin typeface="Segoe UI"/>
              <a:cs typeface="Segoe UI"/>
            </a:endParaRPr>
          </a:p>
          <a:p>
            <a:pPr marL="32385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3)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What’s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complete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flow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you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followed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Project?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Refer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page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4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better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Understandings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74045"/>
              </a:buClr>
              <a:buFont typeface="Wingdings"/>
              <a:buChar char=""/>
            </a:pPr>
            <a:endParaRPr sz="2100" dirty="0">
              <a:latin typeface="Segoe UI"/>
              <a:cs typeface="Segoe UI"/>
            </a:endParaRPr>
          </a:p>
          <a:p>
            <a:pPr marL="32385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Q4)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What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techniques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were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 using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data?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Removing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unwanted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attributes</a:t>
            </a:r>
            <a:endParaRPr sz="1600" dirty="0">
              <a:latin typeface="Segoe UI"/>
              <a:cs typeface="Segoe UI"/>
            </a:endParaRPr>
          </a:p>
          <a:p>
            <a:pPr marL="780415" marR="405765" indent="-228600">
              <a:lnSpc>
                <a:spcPts val="2290"/>
              </a:lnSpc>
              <a:spcBef>
                <a:spcPts val="140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Visualizing relation of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independent variables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each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other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Cleaning 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removing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column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 missing values</a:t>
            </a:r>
            <a:endParaRPr sz="1600" dirty="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spcBef>
                <a:spcPts val="375"/>
              </a:spcBef>
              <a:buFont typeface="Wingdings"/>
              <a:buChar char=""/>
              <a:tabLst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Converting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Numerical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Categorical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values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74045"/>
              </a:buClr>
              <a:buFont typeface="Wingdings"/>
              <a:buChar char=""/>
            </a:pPr>
            <a:endParaRPr sz="2100" dirty="0">
              <a:latin typeface="Segoe UI"/>
              <a:cs typeface="Segoe UI"/>
            </a:endParaRPr>
          </a:p>
          <a:p>
            <a:pPr marL="323850">
              <a:lnSpc>
                <a:spcPct val="100000"/>
              </a:lnSpc>
              <a:spcBef>
                <a:spcPts val="147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6)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What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were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libraries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Python?</a:t>
            </a:r>
            <a:endParaRPr sz="1600" dirty="0">
              <a:latin typeface="Segoe UI"/>
              <a:cs typeface="Segoe UI"/>
            </a:endParaRPr>
          </a:p>
          <a:p>
            <a:pPr marL="1238250" marR="5080" lvl="1" indent="-218440">
              <a:lnSpc>
                <a:spcPct val="120100"/>
              </a:lnSpc>
              <a:spcBef>
                <a:spcPts val="790"/>
              </a:spcBef>
              <a:buFont typeface="Wingdings"/>
              <a:buChar char=""/>
              <a:tabLst>
                <a:tab pos="124904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Pandas,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NumPy,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Matplotlib,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Seaborn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Plotly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libraries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5760085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3.</a:t>
            </a:r>
            <a:r>
              <a:rPr sz="1600" b="1" spc="-45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Benefits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Help in making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wiser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 decisions.</a:t>
            </a:r>
            <a:endParaRPr sz="1600">
              <a:latin typeface="Segoe UI"/>
              <a:cs typeface="Segoe UI"/>
            </a:endParaRPr>
          </a:p>
          <a:p>
            <a:pPr marL="670560" marR="5080" indent="-228600">
              <a:lnSpc>
                <a:spcPts val="2300"/>
              </a:lnSpc>
              <a:spcBef>
                <a:spcPts val="130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Aid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in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satisfaction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monitoring,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which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serve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current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consumers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 attract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new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ones.</a:t>
            </a:r>
            <a:endParaRPr sz="160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spcBef>
                <a:spcPts val="235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Greater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client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base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understanding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provided.</a:t>
            </a:r>
            <a:endParaRPr sz="160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Facilitates seamless resource management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flow.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240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3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362201"/>
            <a:ext cx="1920239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4.</a:t>
            </a:r>
            <a:r>
              <a:rPr sz="1600" b="1" spc="-30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attributes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2455417"/>
          <a:ext cx="6012180" cy="139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D8B200"/>
                      </a:solidFill>
                      <a:prstDash val="solid"/>
                    </a:lnL>
                    <a:lnT w="6350">
                      <a:solidFill>
                        <a:srgbClr val="D8B200"/>
                      </a:solidFill>
                      <a:prstDash val="solid"/>
                    </a:lnT>
                    <a:lnB w="6350">
                      <a:solidFill>
                        <a:srgbClr val="D8B200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FullName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D8B200"/>
                      </a:solidFill>
                      <a:prstDash val="solid"/>
                    </a:lnT>
                    <a:lnB w="6350">
                      <a:solidFill>
                        <a:srgbClr val="D8B2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Birthdate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D8B200"/>
                      </a:solidFill>
                      <a:prstDash val="solid"/>
                    </a:lnT>
                    <a:lnB w="6350">
                      <a:solidFill>
                        <a:srgbClr val="D8B2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Maritalstatus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D8B200"/>
                      </a:solidFill>
                      <a:prstDash val="solid"/>
                    </a:lnT>
                    <a:lnB w="9525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Gender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D8B200"/>
                      </a:solidFill>
                      <a:prstDash val="solid"/>
                    </a:lnT>
                    <a:lnB w="9525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YearlyIncome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D8B200"/>
                      </a:solidFill>
                      <a:prstDash val="solid"/>
                    </a:lnT>
                    <a:lnB w="9525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TotalChildren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9525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NumberChildrenAtHome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9525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Education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9525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Occupation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HouseOwnerFlag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NumberCarsOwned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DateFirstPurchase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CommuteDistance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A7D86"/>
                      </a:solidFill>
                      <a:prstDash val="solid"/>
                    </a:lnL>
                    <a:lnT w="6350">
                      <a:solidFill>
                        <a:srgbClr val="6A7D86"/>
                      </a:solidFill>
                      <a:prstDash val="solid"/>
                    </a:lnT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4256658"/>
            <a:ext cx="779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P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r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o</a:t>
            </a:r>
            <a:r>
              <a:rPr sz="1600" b="1" spc="-15" dirty="0">
                <a:solidFill>
                  <a:srgbClr val="374045"/>
                </a:solidFill>
                <a:latin typeface="Segoe UI"/>
                <a:cs typeface="Segoe UI"/>
              </a:rPr>
              <a:t>d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uct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704" y="4645786"/>
          <a:ext cx="5727065" cy="1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ProductName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Subcategory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ListPrice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DaysToManufacture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ProductLine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ModelName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ProductDescription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StartDate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A7D86"/>
                      </a:solidFill>
                      <a:prstDash val="solid"/>
                    </a:lnL>
                    <a:lnT w="6350">
                      <a:solidFill>
                        <a:srgbClr val="6A7D86"/>
                      </a:solidFill>
                      <a:prstDash val="solid"/>
                    </a:lnT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6157340"/>
            <a:ext cx="866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Terri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tory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704" y="6546469"/>
          <a:ext cx="5726429" cy="553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SalesTerritoryKey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Country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Group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A7D86"/>
                      </a:solidFill>
                      <a:prstDash val="solid"/>
                    </a:lnL>
                    <a:lnT w="6350">
                      <a:solidFill>
                        <a:srgbClr val="6A7D86"/>
                      </a:solidFill>
                      <a:prstDash val="solid"/>
                    </a:lnT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2004" y="7503414"/>
            <a:ext cx="506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S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les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704" y="7892542"/>
          <a:ext cx="6040754" cy="138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OrderDate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ShipDate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CustomerKey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PromotionKey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SalesTerritoryKey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SalesOrderNumber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SalesOrderLineNumber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OrderQuantity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UnitPrice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TotalProductCost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SalesAmount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2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TaxAmt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6A7D86"/>
                      </a:solidFill>
                      <a:prstDash val="solid"/>
                    </a:lnL>
                    <a:lnR w="6350">
                      <a:solidFill>
                        <a:srgbClr val="6A7D86"/>
                      </a:solidFill>
                      <a:prstDash val="solid"/>
                    </a:lnR>
                    <a:lnT w="6350">
                      <a:solidFill>
                        <a:srgbClr val="6A7D86"/>
                      </a:solidFill>
                      <a:prstDash val="solid"/>
                    </a:lnT>
                    <a:lnB w="6350">
                      <a:solidFill>
                        <a:srgbClr val="6A7D86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A7D86"/>
                      </a:solidFill>
                      <a:prstDash val="solid"/>
                    </a:lnL>
                    <a:lnT w="6350">
                      <a:solidFill>
                        <a:srgbClr val="6A7D86"/>
                      </a:solidFill>
                      <a:prstDash val="solid"/>
                    </a:lnT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5887720" cy="904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AutoNum type="arabicPlain" startAt="4"/>
              <a:tabLst>
                <a:tab pos="304800" algn="l"/>
                <a:tab pos="305435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Segoe UI"/>
              <a:buAutoNum type="arabicPlain" startAt="4"/>
            </a:pPr>
            <a:endParaRPr sz="2000">
              <a:latin typeface="Segoe UI"/>
              <a:cs typeface="Segoe UI"/>
            </a:endParaRPr>
          </a:p>
          <a:p>
            <a:pPr marL="670560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70560" algn="l"/>
                <a:tab pos="671195" algn="l"/>
              </a:tabLst>
            </a:pP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Dataset</a:t>
            </a:r>
            <a:r>
              <a:rPr sz="13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information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Segoe UI"/>
              <a:cs typeface="Segoe UI"/>
            </a:endParaRPr>
          </a:p>
          <a:p>
            <a:pPr marL="670560" marR="1415415">
              <a:lnSpc>
                <a:spcPct val="1671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CustomerKey: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Primary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dataset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Birthdate: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Birthdate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MaritalStatus: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M-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Married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 S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Single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Gender: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–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Male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–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Female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4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TotalChildren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: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Total number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children</a:t>
            </a:r>
            <a:endParaRPr sz="1600">
              <a:latin typeface="Segoe UI"/>
              <a:cs typeface="Segoe UI"/>
            </a:endParaRPr>
          </a:p>
          <a:p>
            <a:pPr marL="670560" marR="5080">
              <a:lnSpc>
                <a:spcPct val="120000"/>
              </a:lnSpc>
              <a:spcBef>
                <a:spcPts val="8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NumberChildrenAtHome: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children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staying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along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with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their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parents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Education: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Education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qualification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Occupation: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Present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occupation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HouseOwnerFlag: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1–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Owns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house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0-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Doesn’t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have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permanent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address</a:t>
            </a:r>
            <a:endParaRPr sz="1400">
              <a:latin typeface="Segoe UI"/>
              <a:cs typeface="Segoe UI"/>
            </a:endParaRPr>
          </a:p>
          <a:p>
            <a:pPr marL="670560" marR="364490">
              <a:lnSpc>
                <a:spcPct val="167100"/>
              </a:lnSpc>
              <a:spcBef>
                <a:spcPts val="1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NumberCarsOwned: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cars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owned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DateFirstPurchase: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First date of order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by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ProductKey: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Primary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dataset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ProductName: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colour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Subcategory: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Sub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Category: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Category name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ListPrice: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Sale price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  <a:p>
            <a:pPr marL="670560" marR="414655">
              <a:lnSpc>
                <a:spcPct val="120000"/>
              </a:lnSpc>
              <a:spcBef>
                <a:spcPts val="79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DaysToManufacture: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Days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manufacture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after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receiving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ProductLine: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 line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ModelName: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Model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ProductDescription: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details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about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5019675" cy="439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5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SalesTerritoryKey: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Primary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Territory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dataset</a:t>
            </a:r>
            <a:endParaRPr sz="1400">
              <a:latin typeface="Segoe UI"/>
              <a:cs typeface="Segoe UI"/>
            </a:endParaRPr>
          </a:p>
          <a:p>
            <a:pPr marL="670560" marR="1477645">
              <a:lnSpc>
                <a:spcPct val="1671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Region: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Region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Country: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Country name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 </a:t>
            </a:r>
            <a:r>
              <a:rPr sz="1400" spc="-37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OrderDate:</a:t>
            </a:r>
            <a:r>
              <a:rPr sz="1400" b="1" spc="-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Date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received</a:t>
            </a:r>
            <a:endParaRPr sz="1200">
              <a:latin typeface="Segoe UI"/>
              <a:cs typeface="Segoe UI"/>
            </a:endParaRPr>
          </a:p>
          <a:p>
            <a:pPr marL="670560" marR="104775">
              <a:lnSpc>
                <a:spcPct val="167200"/>
              </a:lnSpc>
              <a:spcBef>
                <a:spcPts val="1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ShipDate: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Date 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when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 left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 factory for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export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SalesOrderNumber: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Invoice number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 the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OrderQuantity: 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Number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 quantities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ordered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for a product </a:t>
            </a:r>
            <a:r>
              <a:rPr sz="1200" spc="-3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UnitPrice: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Per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unit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sale price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 the product </a:t>
            </a:r>
            <a:r>
              <a:rPr sz="12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TotalProductCost:</a:t>
            </a:r>
            <a:r>
              <a:rPr sz="1400" b="1" spc="-5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Cost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2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SalesAmount:</a:t>
            </a:r>
            <a:r>
              <a:rPr sz="1400" b="1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Total</a:t>
            </a:r>
            <a:r>
              <a:rPr sz="12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price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2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TaxAmt:</a:t>
            </a:r>
            <a:r>
              <a:rPr sz="1400" b="1" spc="-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Tax collected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for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sold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240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6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257046"/>
            <a:ext cx="1434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5.</a:t>
            </a:r>
            <a:r>
              <a:rPr sz="1600" b="1" spc="-45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034810"/>
            <a:ext cx="5501005" cy="285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142240" indent="-228600">
              <a:lnSpc>
                <a:spcPct val="119700"/>
              </a:lnSpc>
              <a:spcBef>
                <a:spcPts val="105"/>
              </a:spcBef>
              <a:buSzPct val="114285"/>
              <a:buAutoNum type="arabicPeriod"/>
              <a:tabLst>
                <a:tab pos="2413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Collect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Raw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4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step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involves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extracting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sources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relevant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problem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statement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obtaining 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client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74045"/>
              </a:buClr>
              <a:buFont typeface="Segoe UI"/>
              <a:buAutoNum type="arabicPeriod"/>
            </a:pPr>
            <a:endParaRPr sz="2300">
              <a:latin typeface="Segoe UI"/>
              <a:cs typeface="Segoe UI"/>
            </a:endParaRPr>
          </a:p>
          <a:p>
            <a:pPr marL="240665" marR="305435" indent="-228600">
              <a:lnSpc>
                <a:spcPct val="120000"/>
              </a:lnSpc>
              <a:spcBef>
                <a:spcPts val="5"/>
              </a:spcBef>
              <a:buSzPct val="114285"/>
              <a:buAutoNum type="arabicPeriod"/>
              <a:tabLst>
                <a:tab pos="2413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Importing Libraries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–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Import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related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python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libraries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example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–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Pandas,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Numpy,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Plotly,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datetime etc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74045"/>
              </a:buClr>
              <a:buFont typeface="Segoe UI"/>
              <a:buAutoNum type="arabicPeriod"/>
            </a:pPr>
            <a:endParaRPr sz="2300">
              <a:latin typeface="Segoe UI"/>
              <a:cs typeface="Segoe UI"/>
            </a:endParaRPr>
          </a:p>
          <a:p>
            <a:pPr marL="240665" marR="5080" indent="-228600">
              <a:lnSpc>
                <a:spcPct val="120000"/>
              </a:lnSpc>
              <a:spcBef>
                <a:spcPts val="5"/>
              </a:spcBef>
              <a:buSzPct val="114285"/>
              <a:buAutoNum type="arabicPeriod"/>
              <a:tabLst>
                <a:tab pos="2413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Wrangling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–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Contains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following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steps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gathering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assessing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handling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missing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adding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columns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9088" y="2342133"/>
            <a:ext cx="907415" cy="552450"/>
            <a:chOff x="1339088" y="2342133"/>
            <a:chExt cx="907415" cy="552450"/>
          </a:xfrm>
        </p:grpSpPr>
        <p:sp>
          <p:nvSpPr>
            <p:cNvPr id="6" name="object 6"/>
            <p:cNvSpPr/>
            <p:nvPr/>
          </p:nvSpPr>
          <p:spPr>
            <a:xfrm>
              <a:off x="1348613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340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0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90" y="500316"/>
                  </a:lnTo>
                  <a:lnTo>
                    <a:pt x="15621" y="517271"/>
                  </a:lnTo>
                  <a:lnTo>
                    <a:pt x="32575" y="528701"/>
                  </a:lnTo>
                  <a:lnTo>
                    <a:pt x="53340" y="532892"/>
                  </a:lnTo>
                  <a:lnTo>
                    <a:pt x="834770" y="532892"/>
                  </a:lnTo>
                  <a:lnTo>
                    <a:pt x="855535" y="528701"/>
                  </a:lnTo>
                  <a:lnTo>
                    <a:pt x="872489" y="517271"/>
                  </a:lnTo>
                  <a:lnTo>
                    <a:pt x="883919" y="500316"/>
                  </a:lnTo>
                  <a:lnTo>
                    <a:pt x="888111" y="479551"/>
                  </a:lnTo>
                  <a:lnTo>
                    <a:pt x="888111" y="53340"/>
                  </a:lnTo>
                  <a:lnTo>
                    <a:pt x="883920" y="32575"/>
                  </a:lnTo>
                  <a:lnTo>
                    <a:pt x="872490" y="15621"/>
                  </a:lnTo>
                  <a:lnTo>
                    <a:pt x="85553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8613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90" y="32575"/>
                  </a:lnTo>
                  <a:lnTo>
                    <a:pt x="15621" y="15621"/>
                  </a:lnTo>
                  <a:lnTo>
                    <a:pt x="32575" y="4191"/>
                  </a:lnTo>
                  <a:lnTo>
                    <a:pt x="53340" y="0"/>
                  </a:lnTo>
                  <a:lnTo>
                    <a:pt x="834770" y="0"/>
                  </a:lnTo>
                  <a:lnTo>
                    <a:pt x="855535" y="4191"/>
                  </a:lnTo>
                  <a:lnTo>
                    <a:pt x="872490" y="15621"/>
                  </a:lnTo>
                  <a:lnTo>
                    <a:pt x="883920" y="32575"/>
                  </a:lnTo>
                  <a:lnTo>
                    <a:pt x="888111" y="53340"/>
                  </a:lnTo>
                  <a:lnTo>
                    <a:pt x="888111" y="479551"/>
                  </a:lnTo>
                  <a:lnTo>
                    <a:pt x="883919" y="500316"/>
                  </a:lnTo>
                  <a:lnTo>
                    <a:pt x="872489" y="517271"/>
                  </a:lnTo>
                  <a:lnTo>
                    <a:pt x="855535" y="528701"/>
                  </a:lnTo>
                  <a:lnTo>
                    <a:pt x="834770" y="532892"/>
                  </a:lnTo>
                  <a:lnTo>
                    <a:pt x="53340" y="532892"/>
                  </a:lnTo>
                  <a:lnTo>
                    <a:pt x="32575" y="528701"/>
                  </a:lnTo>
                  <a:lnTo>
                    <a:pt x="15621" y="517271"/>
                  </a:lnTo>
                  <a:lnTo>
                    <a:pt x="4190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7602" y="2523235"/>
            <a:ext cx="812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Raw</a:t>
            </a:r>
            <a:r>
              <a:rPr sz="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829" y="2507995"/>
            <a:ext cx="188340" cy="22021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582417" y="2342133"/>
            <a:ext cx="907415" cy="552450"/>
            <a:chOff x="2582417" y="2342133"/>
            <a:chExt cx="907415" cy="552450"/>
          </a:xfrm>
        </p:grpSpPr>
        <p:sp>
          <p:nvSpPr>
            <p:cNvPr id="11" name="object 11"/>
            <p:cNvSpPr/>
            <p:nvPr/>
          </p:nvSpPr>
          <p:spPr>
            <a:xfrm>
              <a:off x="2591942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212" y="0"/>
                  </a:lnTo>
                  <a:lnTo>
                    <a:pt x="32521" y="4191"/>
                  </a:lnTo>
                  <a:lnTo>
                    <a:pt x="15605" y="15621"/>
                  </a:lnTo>
                  <a:lnTo>
                    <a:pt x="4189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89" y="500316"/>
                  </a:lnTo>
                  <a:lnTo>
                    <a:pt x="15605" y="517271"/>
                  </a:lnTo>
                  <a:lnTo>
                    <a:pt x="32521" y="528701"/>
                  </a:lnTo>
                  <a:lnTo>
                    <a:pt x="53212" y="532892"/>
                  </a:lnTo>
                  <a:lnTo>
                    <a:pt x="834770" y="532892"/>
                  </a:lnTo>
                  <a:lnTo>
                    <a:pt x="855515" y="528701"/>
                  </a:lnTo>
                  <a:lnTo>
                    <a:pt x="872426" y="517271"/>
                  </a:lnTo>
                  <a:lnTo>
                    <a:pt x="883812" y="500316"/>
                  </a:lnTo>
                  <a:lnTo>
                    <a:pt x="887983" y="479551"/>
                  </a:lnTo>
                  <a:lnTo>
                    <a:pt x="887983" y="53340"/>
                  </a:lnTo>
                  <a:lnTo>
                    <a:pt x="883812" y="32575"/>
                  </a:lnTo>
                  <a:lnTo>
                    <a:pt x="872426" y="15621"/>
                  </a:lnTo>
                  <a:lnTo>
                    <a:pt x="85551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1942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89" y="32575"/>
                  </a:lnTo>
                  <a:lnTo>
                    <a:pt x="15605" y="15621"/>
                  </a:lnTo>
                  <a:lnTo>
                    <a:pt x="32521" y="4191"/>
                  </a:lnTo>
                  <a:lnTo>
                    <a:pt x="53212" y="0"/>
                  </a:lnTo>
                  <a:lnTo>
                    <a:pt x="834770" y="0"/>
                  </a:lnTo>
                  <a:lnTo>
                    <a:pt x="855515" y="4191"/>
                  </a:lnTo>
                  <a:lnTo>
                    <a:pt x="872426" y="15621"/>
                  </a:lnTo>
                  <a:lnTo>
                    <a:pt x="883812" y="32575"/>
                  </a:lnTo>
                  <a:lnTo>
                    <a:pt x="887983" y="53340"/>
                  </a:lnTo>
                  <a:lnTo>
                    <a:pt x="887983" y="479551"/>
                  </a:lnTo>
                  <a:lnTo>
                    <a:pt x="883812" y="500316"/>
                  </a:lnTo>
                  <a:lnTo>
                    <a:pt x="872426" y="517271"/>
                  </a:lnTo>
                  <a:lnTo>
                    <a:pt x="855515" y="528701"/>
                  </a:lnTo>
                  <a:lnTo>
                    <a:pt x="834770" y="532892"/>
                  </a:lnTo>
                  <a:lnTo>
                    <a:pt x="53212" y="532892"/>
                  </a:lnTo>
                  <a:lnTo>
                    <a:pt x="32521" y="528701"/>
                  </a:lnTo>
                  <a:lnTo>
                    <a:pt x="15605" y="517271"/>
                  </a:lnTo>
                  <a:lnTo>
                    <a:pt x="4189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94254" y="2460497"/>
            <a:ext cx="483234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4450" marR="5080" indent="-32384">
              <a:lnSpc>
                <a:spcPts val="1000"/>
              </a:lnSpc>
              <a:spcBef>
                <a:spcPts val="2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Impor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Libraries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8159" y="2507995"/>
            <a:ext cx="188213" cy="22021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25747" y="2342133"/>
            <a:ext cx="907415" cy="552450"/>
            <a:chOff x="3825747" y="2342133"/>
            <a:chExt cx="907415" cy="552450"/>
          </a:xfrm>
        </p:grpSpPr>
        <p:sp>
          <p:nvSpPr>
            <p:cNvPr id="16" name="object 16"/>
            <p:cNvSpPr/>
            <p:nvPr/>
          </p:nvSpPr>
          <p:spPr>
            <a:xfrm>
              <a:off x="3835272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212" y="0"/>
                  </a:lnTo>
                  <a:lnTo>
                    <a:pt x="32468" y="4191"/>
                  </a:lnTo>
                  <a:lnTo>
                    <a:pt x="15557" y="15621"/>
                  </a:lnTo>
                  <a:lnTo>
                    <a:pt x="4171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71" y="500316"/>
                  </a:lnTo>
                  <a:lnTo>
                    <a:pt x="15557" y="517271"/>
                  </a:lnTo>
                  <a:lnTo>
                    <a:pt x="32468" y="528701"/>
                  </a:lnTo>
                  <a:lnTo>
                    <a:pt x="53212" y="532892"/>
                  </a:lnTo>
                  <a:lnTo>
                    <a:pt x="834771" y="532892"/>
                  </a:lnTo>
                  <a:lnTo>
                    <a:pt x="855462" y="528701"/>
                  </a:lnTo>
                  <a:lnTo>
                    <a:pt x="872378" y="517271"/>
                  </a:lnTo>
                  <a:lnTo>
                    <a:pt x="883794" y="500316"/>
                  </a:lnTo>
                  <a:lnTo>
                    <a:pt x="887984" y="479551"/>
                  </a:lnTo>
                  <a:lnTo>
                    <a:pt x="887984" y="53340"/>
                  </a:lnTo>
                  <a:lnTo>
                    <a:pt x="883794" y="32575"/>
                  </a:lnTo>
                  <a:lnTo>
                    <a:pt x="872378" y="15621"/>
                  </a:lnTo>
                  <a:lnTo>
                    <a:pt x="855462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272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71" y="32575"/>
                  </a:lnTo>
                  <a:lnTo>
                    <a:pt x="15557" y="15621"/>
                  </a:lnTo>
                  <a:lnTo>
                    <a:pt x="32468" y="4191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91"/>
                  </a:lnTo>
                  <a:lnTo>
                    <a:pt x="872378" y="15621"/>
                  </a:lnTo>
                  <a:lnTo>
                    <a:pt x="883794" y="32575"/>
                  </a:lnTo>
                  <a:lnTo>
                    <a:pt x="887984" y="53340"/>
                  </a:lnTo>
                  <a:lnTo>
                    <a:pt x="887984" y="479551"/>
                  </a:lnTo>
                  <a:lnTo>
                    <a:pt x="883794" y="500316"/>
                  </a:lnTo>
                  <a:lnTo>
                    <a:pt x="872378" y="517271"/>
                  </a:lnTo>
                  <a:lnTo>
                    <a:pt x="855462" y="528701"/>
                  </a:lnTo>
                  <a:lnTo>
                    <a:pt x="834771" y="532892"/>
                  </a:lnTo>
                  <a:lnTo>
                    <a:pt x="53212" y="532892"/>
                  </a:lnTo>
                  <a:lnTo>
                    <a:pt x="32468" y="528701"/>
                  </a:lnTo>
                  <a:lnTo>
                    <a:pt x="15557" y="517271"/>
                  </a:lnTo>
                  <a:lnTo>
                    <a:pt x="4171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64685" y="2523235"/>
            <a:ext cx="6305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oad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1361" y="2507995"/>
            <a:ext cx="188340" cy="22021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068951" y="2342133"/>
            <a:ext cx="907415" cy="552450"/>
            <a:chOff x="5068951" y="2342133"/>
            <a:chExt cx="907415" cy="552450"/>
          </a:xfrm>
        </p:grpSpPr>
        <p:sp>
          <p:nvSpPr>
            <p:cNvPr id="21" name="object 21"/>
            <p:cNvSpPr/>
            <p:nvPr/>
          </p:nvSpPr>
          <p:spPr>
            <a:xfrm>
              <a:off x="5078476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0" y="15621"/>
                  </a:lnTo>
                  <a:lnTo>
                    <a:pt x="4190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91" y="500316"/>
                  </a:lnTo>
                  <a:lnTo>
                    <a:pt x="15621" y="517271"/>
                  </a:lnTo>
                  <a:lnTo>
                    <a:pt x="32575" y="528701"/>
                  </a:lnTo>
                  <a:lnTo>
                    <a:pt x="53339" y="532892"/>
                  </a:lnTo>
                  <a:lnTo>
                    <a:pt x="834771" y="532892"/>
                  </a:lnTo>
                  <a:lnTo>
                    <a:pt x="855535" y="528701"/>
                  </a:lnTo>
                  <a:lnTo>
                    <a:pt x="872490" y="517271"/>
                  </a:lnTo>
                  <a:lnTo>
                    <a:pt x="883920" y="500316"/>
                  </a:lnTo>
                  <a:lnTo>
                    <a:pt x="888111" y="479551"/>
                  </a:lnTo>
                  <a:lnTo>
                    <a:pt x="888111" y="53340"/>
                  </a:lnTo>
                  <a:lnTo>
                    <a:pt x="883919" y="32575"/>
                  </a:lnTo>
                  <a:lnTo>
                    <a:pt x="872489" y="15621"/>
                  </a:lnTo>
                  <a:lnTo>
                    <a:pt x="855535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78476" y="2351658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90" y="32575"/>
                  </a:lnTo>
                  <a:lnTo>
                    <a:pt x="15620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91"/>
                  </a:lnTo>
                  <a:lnTo>
                    <a:pt x="872489" y="15621"/>
                  </a:lnTo>
                  <a:lnTo>
                    <a:pt x="883919" y="32575"/>
                  </a:lnTo>
                  <a:lnTo>
                    <a:pt x="888111" y="53340"/>
                  </a:lnTo>
                  <a:lnTo>
                    <a:pt x="888111" y="479551"/>
                  </a:lnTo>
                  <a:lnTo>
                    <a:pt x="883920" y="500316"/>
                  </a:lnTo>
                  <a:lnTo>
                    <a:pt x="872490" y="517271"/>
                  </a:lnTo>
                  <a:lnTo>
                    <a:pt x="855535" y="528701"/>
                  </a:lnTo>
                  <a:lnTo>
                    <a:pt x="834771" y="532892"/>
                  </a:lnTo>
                  <a:lnTo>
                    <a:pt x="53339" y="532892"/>
                  </a:lnTo>
                  <a:lnTo>
                    <a:pt x="32575" y="528701"/>
                  </a:lnTo>
                  <a:lnTo>
                    <a:pt x="15621" y="517271"/>
                  </a:lnTo>
                  <a:lnTo>
                    <a:pt x="4191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4553" y="2523235"/>
            <a:ext cx="657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Merging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2359" y="2962655"/>
            <a:ext cx="220217" cy="18821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068951" y="3230244"/>
            <a:ext cx="907415" cy="551815"/>
            <a:chOff x="5068951" y="3230244"/>
            <a:chExt cx="907415" cy="551815"/>
          </a:xfrm>
        </p:grpSpPr>
        <p:sp>
          <p:nvSpPr>
            <p:cNvPr id="26" name="object 26"/>
            <p:cNvSpPr/>
            <p:nvPr/>
          </p:nvSpPr>
          <p:spPr>
            <a:xfrm>
              <a:off x="5078476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339" y="0"/>
                  </a:lnTo>
                  <a:lnTo>
                    <a:pt x="32575" y="4171"/>
                  </a:lnTo>
                  <a:lnTo>
                    <a:pt x="15620" y="15557"/>
                  </a:lnTo>
                  <a:lnTo>
                    <a:pt x="4190" y="32468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91" y="500243"/>
                  </a:lnTo>
                  <a:lnTo>
                    <a:pt x="15621" y="517159"/>
                  </a:lnTo>
                  <a:lnTo>
                    <a:pt x="32575" y="528575"/>
                  </a:lnTo>
                  <a:lnTo>
                    <a:pt x="53339" y="532765"/>
                  </a:lnTo>
                  <a:lnTo>
                    <a:pt x="834771" y="532765"/>
                  </a:lnTo>
                  <a:lnTo>
                    <a:pt x="855535" y="528575"/>
                  </a:lnTo>
                  <a:lnTo>
                    <a:pt x="872490" y="517159"/>
                  </a:lnTo>
                  <a:lnTo>
                    <a:pt x="883920" y="500243"/>
                  </a:lnTo>
                  <a:lnTo>
                    <a:pt x="888111" y="479552"/>
                  </a:lnTo>
                  <a:lnTo>
                    <a:pt x="888111" y="53213"/>
                  </a:lnTo>
                  <a:lnTo>
                    <a:pt x="883919" y="32468"/>
                  </a:lnTo>
                  <a:lnTo>
                    <a:pt x="872489" y="15557"/>
                  </a:lnTo>
                  <a:lnTo>
                    <a:pt x="855535" y="417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8476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90" y="32468"/>
                  </a:lnTo>
                  <a:lnTo>
                    <a:pt x="15620" y="15557"/>
                  </a:lnTo>
                  <a:lnTo>
                    <a:pt x="32575" y="4171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71"/>
                  </a:lnTo>
                  <a:lnTo>
                    <a:pt x="872489" y="15557"/>
                  </a:lnTo>
                  <a:lnTo>
                    <a:pt x="883919" y="32468"/>
                  </a:lnTo>
                  <a:lnTo>
                    <a:pt x="888111" y="53213"/>
                  </a:lnTo>
                  <a:lnTo>
                    <a:pt x="888111" y="479552"/>
                  </a:lnTo>
                  <a:lnTo>
                    <a:pt x="883920" y="500243"/>
                  </a:lnTo>
                  <a:lnTo>
                    <a:pt x="872490" y="517159"/>
                  </a:lnTo>
                  <a:lnTo>
                    <a:pt x="855535" y="528575"/>
                  </a:lnTo>
                  <a:lnTo>
                    <a:pt x="834771" y="532765"/>
                  </a:lnTo>
                  <a:lnTo>
                    <a:pt x="53339" y="532765"/>
                  </a:lnTo>
                  <a:lnTo>
                    <a:pt x="32575" y="528575"/>
                  </a:lnTo>
                  <a:lnTo>
                    <a:pt x="15621" y="517159"/>
                  </a:lnTo>
                  <a:lnTo>
                    <a:pt x="4191" y="500243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67121" y="3411473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Assessing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029" y="3395979"/>
            <a:ext cx="188341" cy="220218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825747" y="3230244"/>
            <a:ext cx="907415" cy="551815"/>
            <a:chOff x="3825747" y="3230244"/>
            <a:chExt cx="907415" cy="551815"/>
          </a:xfrm>
        </p:grpSpPr>
        <p:sp>
          <p:nvSpPr>
            <p:cNvPr id="31" name="object 31"/>
            <p:cNvSpPr/>
            <p:nvPr/>
          </p:nvSpPr>
          <p:spPr>
            <a:xfrm>
              <a:off x="3835272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212" y="0"/>
                  </a:lnTo>
                  <a:lnTo>
                    <a:pt x="32468" y="4171"/>
                  </a:lnTo>
                  <a:lnTo>
                    <a:pt x="15557" y="15557"/>
                  </a:lnTo>
                  <a:lnTo>
                    <a:pt x="4171" y="32468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71" y="500243"/>
                  </a:lnTo>
                  <a:lnTo>
                    <a:pt x="15557" y="517159"/>
                  </a:lnTo>
                  <a:lnTo>
                    <a:pt x="32468" y="528575"/>
                  </a:lnTo>
                  <a:lnTo>
                    <a:pt x="53212" y="532765"/>
                  </a:lnTo>
                  <a:lnTo>
                    <a:pt x="834771" y="532765"/>
                  </a:lnTo>
                  <a:lnTo>
                    <a:pt x="855462" y="528575"/>
                  </a:lnTo>
                  <a:lnTo>
                    <a:pt x="872378" y="517159"/>
                  </a:lnTo>
                  <a:lnTo>
                    <a:pt x="883794" y="500243"/>
                  </a:lnTo>
                  <a:lnTo>
                    <a:pt x="887984" y="479552"/>
                  </a:lnTo>
                  <a:lnTo>
                    <a:pt x="887984" y="53213"/>
                  </a:lnTo>
                  <a:lnTo>
                    <a:pt x="883794" y="32468"/>
                  </a:lnTo>
                  <a:lnTo>
                    <a:pt x="872378" y="15557"/>
                  </a:lnTo>
                  <a:lnTo>
                    <a:pt x="855462" y="417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5272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71" y="32468"/>
                  </a:lnTo>
                  <a:lnTo>
                    <a:pt x="15557" y="15557"/>
                  </a:lnTo>
                  <a:lnTo>
                    <a:pt x="32468" y="4171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71"/>
                  </a:lnTo>
                  <a:lnTo>
                    <a:pt x="872378" y="15557"/>
                  </a:lnTo>
                  <a:lnTo>
                    <a:pt x="883794" y="32468"/>
                  </a:lnTo>
                  <a:lnTo>
                    <a:pt x="887984" y="53213"/>
                  </a:lnTo>
                  <a:lnTo>
                    <a:pt x="887984" y="479552"/>
                  </a:lnTo>
                  <a:lnTo>
                    <a:pt x="883794" y="500243"/>
                  </a:lnTo>
                  <a:lnTo>
                    <a:pt x="872378" y="517159"/>
                  </a:lnTo>
                  <a:lnTo>
                    <a:pt x="855462" y="528575"/>
                  </a:lnTo>
                  <a:lnTo>
                    <a:pt x="834771" y="532765"/>
                  </a:lnTo>
                  <a:lnTo>
                    <a:pt x="53212" y="532765"/>
                  </a:lnTo>
                  <a:lnTo>
                    <a:pt x="32468" y="528575"/>
                  </a:lnTo>
                  <a:lnTo>
                    <a:pt x="15557" y="517159"/>
                  </a:lnTo>
                  <a:lnTo>
                    <a:pt x="4171" y="500243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67734" y="3348608"/>
            <a:ext cx="62293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9398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Handling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issin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8827" y="3395979"/>
            <a:ext cx="188213" cy="220218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2582417" y="3230244"/>
            <a:ext cx="907415" cy="551815"/>
            <a:chOff x="2582417" y="3230244"/>
            <a:chExt cx="907415" cy="551815"/>
          </a:xfrm>
        </p:grpSpPr>
        <p:sp>
          <p:nvSpPr>
            <p:cNvPr id="36" name="object 36"/>
            <p:cNvSpPr/>
            <p:nvPr/>
          </p:nvSpPr>
          <p:spPr>
            <a:xfrm>
              <a:off x="2591942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0" y="0"/>
                  </a:moveTo>
                  <a:lnTo>
                    <a:pt x="53212" y="0"/>
                  </a:lnTo>
                  <a:lnTo>
                    <a:pt x="32521" y="4171"/>
                  </a:lnTo>
                  <a:lnTo>
                    <a:pt x="15605" y="15557"/>
                  </a:lnTo>
                  <a:lnTo>
                    <a:pt x="4189" y="32468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89" y="500243"/>
                  </a:lnTo>
                  <a:lnTo>
                    <a:pt x="15605" y="517159"/>
                  </a:lnTo>
                  <a:lnTo>
                    <a:pt x="32521" y="528575"/>
                  </a:lnTo>
                  <a:lnTo>
                    <a:pt x="53212" y="532765"/>
                  </a:lnTo>
                  <a:lnTo>
                    <a:pt x="834770" y="532765"/>
                  </a:lnTo>
                  <a:lnTo>
                    <a:pt x="855515" y="528575"/>
                  </a:lnTo>
                  <a:lnTo>
                    <a:pt x="872426" y="517159"/>
                  </a:lnTo>
                  <a:lnTo>
                    <a:pt x="883812" y="500243"/>
                  </a:lnTo>
                  <a:lnTo>
                    <a:pt x="887983" y="479552"/>
                  </a:lnTo>
                  <a:lnTo>
                    <a:pt x="887983" y="53213"/>
                  </a:lnTo>
                  <a:lnTo>
                    <a:pt x="883812" y="32468"/>
                  </a:lnTo>
                  <a:lnTo>
                    <a:pt x="872426" y="15557"/>
                  </a:lnTo>
                  <a:lnTo>
                    <a:pt x="855515" y="417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91942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89" y="32468"/>
                  </a:lnTo>
                  <a:lnTo>
                    <a:pt x="15605" y="15557"/>
                  </a:lnTo>
                  <a:lnTo>
                    <a:pt x="32521" y="4171"/>
                  </a:lnTo>
                  <a:lnTo>
                    <a:pt x="53212" y="0"/>
                  </a:lnTo>
                  <a:lnTo>
                    <a:pt x="834770" y="0"/>
                  </a:lnTo>
                  <a:lnTo>
                    <a:pt x="855515" y="4171"/>
                  </a:lnTo>
                  <a:lnTo>
                    <a:pt x="872426" y="15557"/>
                  </a:lnTo>
                  <a:lnTo>
                    <a:pt x="883812" y="32468"/>
                  </a:lnTo>
                  <a:lnTo>
                    <a:pt x="887983" y="53213"/>
                  </a:lnTo>
                  <a:lnTo>
                    <a:pt x="887983" y="479552"/>
                  </a:lnTo>
                  <a:lnTo>
                    <a:pt x="883812" y="500243"/>
                  </a:lnTo>
                  <a:lnTo>
                    <a:pt x="872426" y="517159"/>
                  </a:lnTo>
                  <a:lnTo>
                    <a:pt x="855515" y="528575"/>
                  </a:lnTo>
                  <a:lnTo>
                    <a:pt x="834770" y="532765"/>
                  </a:lnTo>
                  <a:lnTo>
                    <a:pt x="53212" y="532765"/>
                  </a:lnTo>
                  <a:lnTo>
                    <a:pt x="32521" y="528575"/>
                  </a:lnTo>
                  <a:lnTo>
                    <a:pt x="15605" y="517159"/>
                  </a:lnTo>
                  <a:lnTo>
                    <a:pt x="4189" y="500243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646426" y="3411473"/>
            <a:ext cx="780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25497" y="3395979"/>
            <a:ext cx="188340" cy="220218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339088" y="3230244"/>
            <a:ext cx="907415" cy="551815"/>
            <a:chOff x="1339088" y="3230244"/>
            <a:chExt cx="907415" cy="551815"/>
          </a:xfrm>
        </p:grpSpPr>
        <p:sp>
          <p:nvSpPr>
            <p:cNvPr id="41" name="object 41"/>
            <p:cNvSpPr/>
            <p:nvPr/>
          </p:nvSpPr>
          <p:spPr>
            <a:xfrm>
              <a:off x="1348613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0" y="0"/>
                  </a:moveTo>
                  <a:lnTo>
                    <a:pt x="53340" y="0"/>
                  </a:lnTo>
                  <a:lnTo>
                    <a:pt x="32575" y="4171"/>
                  </a:lnTo>
                  <a:lnTo>
                    <a:pt x="15621" y="15557"/>
                  </a:lnTo>
                  <a:lnTo>
                    <a:pt x="4190" y="32468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90" y="500243"/>
                  </a:lnTo>
                  <a:lnTo>
                    <a:pt x="15621" y="517159"/>
                  </a:lnTo>
                  <a:lnTo>
                    <a:pt x="32575" y="528575"/>
                  </a:lnTo>
                  <a:lnTo>
                    <a:pt x="53340" y="532765"/>
                  </a:lnTo>
                  <a:lnTo>
                    <a:pt x="834770" y="532765"/>
                  </a:lnTo>
                  <a:lnTo>
                    <a:pt x="855535" y="528575"/>
                  </a:lnTo>
                  <a:lnTo>
                    <a:pt x="872489" y="517159"/>
                  </a:lnTo>
                  <a:lnTo>
                    <a:pt x="883919" y="500243"/>
                  </a:lnTo>
                  <a:lnTo>
                    <a:pt x="888111" y="479552"/>
                  </a:lnTo>
                  <a:lnTo>
                    <a:pt x="888111" y="53213"/>
                  </a:lnTo>
                  <a:lnTo>
                    <a:pt x="883920" y="32468"/>
                  </a:lnTo>
                  <a:lnTo>
                    <a:pt x="872490" y="15557"/>
                  </a:lnTo>
                  <a:lnTo>
                    <a:pt x="855535" y="417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48613" y="3239769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90" y="32468"/>
                  </a:lnTo>
                  <a:lnTo>
                    <a:pt x="15621" y="15557"/>
                  </a:lnTo>
                  <a:lnTo>
                    <a:pt x="32575" y="4171"/>
                  </a:lnTo>
                  <a:lnTo>
                    <a:pt x="53340" y="0"/>
                  </a:lnTo>
                  <a:lnTo>
                    <a:pt x="834770" y="0"/>
                  </a:lnTo>
                  <a:lnTo>
                    <a:pt x="855535" y="4171"/>
                  </a:lnTo>
                  <a:lnTo>
                    <a:pt x="872490" y="15557"/>
                  </a:lnTo>
                  <a:lnTo>
                    <a:pt x="883920" y="32468"/>
                  </a:lnTo>
                  <a:lnTo>
                    <a:pt x="888111" y="53213"/>
                  </a:lnTo>
                  <a:lnTo>
                    <a:pt x="888111" y="479552"/>
                  </a:lnTo>
                  <a:lnTo>
                    <a:pt x="883919" y="500243"/>
                  </a:lnTo>
                  <a:lnTo>
                    <a:pt x="872489" y="517159"/>
                  </a:lnTo>
                  <a:lnTo>
                    <a:pt x="855535" y="528575"/>
                  </a:lnTo>
                  <a:lnTo>
                    <a:pt x="834770" y="532765"/>
                  </a:lnTo>
                  <a:lnTo>
                    <a:pt x="53340" y="532765"/>
                  </a:lnTo>
                  <a:lnTo>
                    <a:pt x="32575" y="528575"/>
                  </a:lnTo>
                  <a:lnTo>
                    <a:pt x="15621" y="517159"/>
                  </a:lnTo>
                  <a:lnTo>
                    <a:pt x="4190" y="500243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2466" y="3411473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2623" y="3850639"/>
            <a:ext cx="220218" cy="188341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339088" y="4118228"/>
            <a:ext cx="907415" cy="552450"/>
            <a:chOff x="1339088" y="4118228"/>
            <a:chExt cx="907415" cy="552450"/>
          </a:xfrm>
        </p:grpSpPr>
        <p:sp>
          <p:nvSpPr>
            <p:cNvPr id="46" name="object 46"/>
            <p:cNvSpPr/>
            <p:nvPr/>
          </p:nvSpPr>
          <p:spPr>
            <a:xfrm>
              <a:off x="1348613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340" y="0"/>
                  </a:lnTo>
                  <a:lnTo>
                    <a:pt x="32575" y="4190"/>
                  </a:lnTo>
                  <a:lnTo>
                    <a:pt x="15621" y="15620"/>
                  </a:lnTo>
                  <a:lnTo>
                    <a:pt x="4190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90" y="500316"/>
                  </a:lnTo>
                  <a:lnTo>
                    <a:pt x="15621" y="517271"/>
                  </a:lnTo>
                  <a:lnTo>
                    <a:pt x="32575" y="528701"/>
                  </a:lnTo>
                  <a:lnTo>
                    <a:pt x="53340" y="532891"/>
                  </a:lnTo>
                  <a:lnTo>
                    <a:pt x="834770" y="532891"/>
                  </a:lnTo>
                  <a:lnTo>
                    <a:pt x="855535" y="528700"/>
                  </a:lnTo>
                  <a:lnTo>
                    <a:pt x="872489" y="517270"/>
                  </a:lnTo>
                  <a:lnTo>
                    <a:pt x="883919" y="500316"/>
                  </a:lnTo>
                  <a:lnTo>
                    <a:pt x="888111" y="479551"/>
                  </a:lnTo>
                  <a:lnTo>
                    <a:pt x="888111" y="53339"/>
                  </a:lnTo>
                  <a:lnTo>
                    <a:pt x="883920" y="32575"/>
                  </a:lnTo>
                  <a:lnTo>
                    <a:pt x="872490" y="15621"/>
                  </a:lnTo>
                  <a:lnTo>
                    <a:pt x="85553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48613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90" y="32575"/>
                  </a:lnTo>
                  <a:lnTo>
                    <a:pt x="15621" y="15620"/>
                  </a:lnTo>
                  <a:lnTo>
                    <a:pt x="32575" y="4190"/>
                  </a:lnTo>
                  <a:lnTo>
                    <a:pt x="53340" y="0"/>
                  </a:lnTo>
                  <a:lnTo>
                    <a:pt x="834770" y="0"/>
                  </a:lnTo>
                  <a:lnTo>
                    <a:pt x="855535" y="4191"/>
                  </a:lnTo>
                  <a:lnTo>
                    <a:pt x="872490" y="15621"/>
                  </a:lnTo>
                  <a:lnTo>
                    <a:pt x="883920" y="32575"/>
                  </a:lnTo>
                  <a:lnTo>
                    <a:pt x="888111" y="53339"/>
                  </a:lnTo>
                  <a:lnTo>
                    <a:pt x="888111" y="479551"/>
                  </a:lnTo>
                  <a:lnTo>
                    <a:pt x="883919" y="500316"/>
                  </a:lnTo>
                  <a:lnTo>
                    <a:pt x="872489" y="517270"/>
                  </a:lnTo>
                  <a:lnTo>
                    <a:pt x="855535" y="528700"/>
                  </a:lnTo>
                  <a:lnTo>
                    <a:pt x="834770" y="532891"/>
                  </a:lnTo>
                  <a:lnTo>
                    <a:pt x="53340" y="532891"/>
                  </a:lnTo>
                  <a:lnTo>
                    <a:pt x="32575" y="528701"/>
                  </a:lnTo>
                  <a:lnTo>
                    <a:pt x="15621" y="517271"/>
                  </a:lnTo>
                  <a:lnTo>
                    <a:pt x="4190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60067" y="4299584"/>
            <a:ext cx="464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delin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829" y="4284090"/>
            <a:ext cx="188340" cy="220217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2582417" y="4118228"/>
            <a:ext cx="907415" cy="552450"/>
            <a:chOff x="2582417" y="4118228"/>
            <a:chExt cx="907415" cy="552450"/>
          </a:xfrm>
        </p:grpSpPr>
        <p:sp>
          <p:nvSpPr>
            <p:cNvPr id="51" name="object 51"/>
            <p:cNvSpPr/>
            <p:nvPr/>
          </p:nvSpPr>
          <p:spPr>
            <a:xfrm>
              <a:off x="2591942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212" y="0"/>
                  </a:lnTo>
                  <a:lnTo>
                    <a:pt x="32521" y="4190"/>
                  </a:lnTo>
                  <a:lnTo>
                    <a:pt x="15605" y="15620"/>
                  </a:lnTo>
                  <a:lnTo>
                    <a:pt x="4189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89" y="500316"/>
                  </a:lnTo>
                  <a:lnTo>
                    <a:pt x="15605" y="517271"/>
                  </a:lnTo>
                  <a:lnTo>
                    <a:pt x="32521" y="528701"/>
                  </a:lnTo>
                  <a:lnTo>
                    <a:pt x="53212" y="532891"/>
                  </a:lnTo>
                  <a:lnTo>
                    <a:pt x="834770" y="532891"/>
                  </a:lnTo>
                  <a:lnTo>
                    <a:pt x="855515" y="528700"/>
                  </a:lnTo>
                  <a:lnTo>
                    <a:pt x="872426" y="517270"/>
                  </a:lnTo>
                  <a:lnTo>
                    <a:pt x="883812" y="500316"/>
                  </a:lnTo>
                  <a:lnTo>
                    <a:pt x="887983" y="479551"/>
                  </a:lnTo>
                  <a:lnTo>
                    <a:pt x="887983" y="53339"/>
                  </a:lnTo>
                  <a:lnTo>
                    <a:pt x="883812" y="32575"/>
                  </a:lnTo>
                  <a:lnTo>
                    <a:pt x="872426" y="15621"/>
                  </a:lnTo>
                  <a:lnTo>
                    <a:pt x="85551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91942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89" y="32575"/>
                  </a:lnTo>
                  <a:lnTo>
                    <a:pt x="15605" y="15620"/>
                  </a:lnTo>
                  <a:lnTo>
                    <a:pt x="32521" y="4190"/>
                  </a:lnTo>
                  <a:lnTo>
                    <a:pt x="53212" y="0"/>
                  </a:lnTo>
                  <a:lnTo>
                    <a:pt x="834770" y="0"/>
                  </a:lnTo>
                  <a:lnTo>
                    <a:pt x="855515" y="4191"/>
                  </a:lnTo>
                  <a:lnTo>
                    <a:pt x="872426" y="15621"/>
                  </a:lnTo>
                  <a:lnTo>
                    <a:pt x="883812" y="32575"/>
                  </a:lnTo>
                  <a:lnTo>
                    <a:pt x="887983" y="53339"/>
                  </a:lnTo>
                  <a:lnTo>
                    <a:pt x="887983" y="479551"/>
                  </a:lnTo>
                  <a:lnTo>
                    <a:pt x="883812" y="500316"/>
                  </a:lnTo>
                  <a:lnTo>
                    <a:pt x="872426" y="517270"/>
                  </a:lnTo>
                  <a:lnTo>
                    <a:pt x="855515" y="528700"/>
                  </a:lnTo>
                  <a:lnTo>
                    <a:pt x="834770" y="532891"/>
                  </a:lnTo>
                  <a:lnTo>
                    <a:pt x="53212" y="532891"/>
                  </a:lnTo>
                  <a:lnTo>
                    <a:pt x="32521" y="528701"/>
                  </a:lnTo>
                  <a:lnTo>
                    <a:pt x="15605" y="517271"/>
                  </a:lnTo>
                  <a:lnTo>
                    <a:pt x="4189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97301" y="4236846"/>
            <a:ext cx="48069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175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Meas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8159" y="4284090"/>
            <a:ext cx="188213" cy="220217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3825747" y="4118228"/>
            <a:ext cx="907415" cy="552450"/>
            <a:chOff x="3825747" y="4118228"/>
            <a:chExt cx="907415" cy="552450"/>
          </a:xfrm>
        </p:grpSpPr>
        <p:sp>
          <p:nvSpPr>
            <p:cNvPr id="56" name="object 56"/>
            <p:cNvSpPr/>
            <p:nvPr/>
          </p:nvSpPr>
          <p:spPr>
            <a:xfrm>
              <a:off x="3835272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212" y="0"/>
                  </a:lnTo>
                  <a:lnTo>
                    <a:pt x="32468" y="4190"/>
                  </a:lnTo>
                  <a:lnTo>
                    <a:pt x="15557" y="15620"/>
                  </a:lnTo>
                  <a:lnTo>
                    <a:pt x="4171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71" y="500316"/>
                  </a:lnTo>
                  <a:lnTo>
                    <a:pt x="15557" y="517271"/>
                  </a:lnTo>
                  <a:lnTo>
                    <a:pt x="32468" y="528701"/>
                  </a:lnTo>
                  <a:lnTo>
                    <a:pt x="53212" y="532891"/>
                  </a:lnTo>
                  <a:lnTo>
                    <a:pt x="834771" y="532891"/>
                  </a:lnTo>
                  <a:lnTo>
                    <a:pt x="855462" y="528700"/>
                  </a:lnTo>
                  <a:lnTo>
                    <a:pt x="872378" y="517270"/>
                  </a:lnTo>
                  <a:lnTo>
                    <a:pt x="883794" y="500316"/>
                  </a:lnTo>
                  <a:lnTo>
                    <a:pt x="887984" y="479551"/>
                  </a:lnTo>
                  <a:lnTo>
                    <a:pt x="887984" y="53339"/>
                  </a:lnTo>
                  <a:lnTo>
                    <a:pt x="883794" y="32575"/>
                  </a:lnTo>
                  <a:lnTo>
                    <a:pt x="872378" y="15621"/>
                  </a:lnTo>
                  <a:lnTo>
                    <a:pt x="855462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5272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71" y="32575"/>
                  </a:lnTo>
                  <a:lnTo>
                    <a:pt x="15557" y="15620"/>
                  </a:lnTo>
                  <a:lnTo>
                    <a:pt x="32468" y="4190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91"/>
                  </a:lnTo>
                  <a:lnTo>
                    <a:pt x="872378" y="15621"/>
                  </a:lnTo>
                  <a:lnTo>
                    <a:pt x="883794" y="32575"/>
                  </a:lnTo>
                  <a:lnTo>
                    <a:pt x="887984" y="53339"/>
                  </a:lnTo>
                  <a:lnTo>
                    <a:pt x="887984" y="479551"/>
                  </a:lnTo>
                  <a:lnTo>
                    <a:pt x="883794" y="500316"/>
                  </a:lnTo>
                  <a:lnTo>
                    <a:pt x="872378" y="517270"/>
                  </a:lnTo>
                  <a:lnTo>
                    <a:pt x="855462" y="528700"/>
                  </a:lnTo>
                  <a:lnTo>
                    <a:pt x="834771" y="532891"/>
                  </a:lnTo>
                  <a:lnTo>
                    <a:pt x="53212" y="532891"/>
                  </a:lnTo>
                  <a:lnTo>
                    <a:pt x="32468" y="528701"/>
                  </a:lnTo>
                  <a:lnTo>
                    <a:pt x="15557" y="517271"/>
                  </a:lnTo>
                  <a:lnTo>
                    <a:pt x="4171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888485" y="4299584"/>
            <a:ext cx="782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1361" y="4284090"/>
            <a:ext cx="188340" cy="220217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068951" y="4118228"/>
            <a:ext cx="907415" cy="552450"/>
            <a:chOff x="5068951" y="4118228"/>
            <a:chExt cx="907415" cy="552450"/>
          </a:xfrm>
        </p:grpSpPr>
        <p:sp>
          <p:nvSpPr>
            <p:cNvPr id="61" name="object 61"/>
            <p:cNvSpPr/>
            <p:nvPr/>
          </p:nvSpPr>
          <p:spPr>
            <a:xfrm>
              <a:off x="5078476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339" y="0"/>
                  </a:lnTo>
                  <a:lnTo>
                    <a:pt x="32575" y="4190"/>
                  </a:lnTo>
                  <a:lnTo>
                    <a:pt x="15620" y="15620"/>
                  </a:lnTo>
                  <a:lnTo>
                    <a:pt x="4190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91" y="500316"/>
                  </a:lnTo>
                  <a:lnTo>
                    <a:pt x="15621" y="517271"/>
                  </a:lnTo>
                  <a:lnTo>
                    <a:pt x="32575" y="528701"/>
                  </a:lnTo>
                  <a:lnTo>
                    <a:pt x="53339" y="532891"/>
                  </a:lnTo>
                  <a:lnTo>
                    <a:pt x="834771" y="532891"/>
                  </a:lnTo>
                  <a:lnTo>
                    <a:pt x="855535" y="528700"/>
                  </a:lnTo>
                  <a:lnTo>
                    <a:pt x="872490" y="517270"/>
                  </a:lnTo>
                  <a:lnTo>
                    <a:pt x="883920" y="500316"/>
                  </a:lnTo>
                  <a:lnTo>
                    <a:pt x="888111" y="479551"/>
                  </a:lnTo>
                  <a:lnTo>
                    <a:pt x="888111" y="53339"/>
                  </a:lnTo>
                  <a:lnTo>
                    <a:pt x="883919" y="32575"/>
                  </a:lnTo>
                  <a:lnTo>
                    <a:pt x="872489" y="15621"/>
                  </a:lnTo>
                  <a:lnTo>
                    <a:pt x="855535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78476" y="4127753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90" y="32575"/>
                  </a:lnTo>
                  <a:lnTo>
                    <a:pt x="15620" y="15620"/>
                  </a:lnTo>
                  <a:lnTo>
                    <a:pt x="32575" y="4190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91"/>
                  </a:lnTo>
                  <a:lnTo>
                    <a:pt x="872489" y="15621"/>
                  </a:lnTo>
                  <a:lnTo>
                    <a:pt x="883919" y="32575"/>
                  </a:lnTo>
                  <a:lnTo>
                    <a:pt x="888111" y="53339"/>
                  </a:lnTo>
                  <a:lnTo>
                    <a:pt x="888111" y="479551"/>
                  </a:lnTo>
                  <a:lnTo>
                    <a:pt x="883920" y="500316"/>
                  </a:lnTo>
                  <a:lnTo>
                    <a:pt x="872490" y="517270"/>
                  </a:lnTo>
                  <a:lnTo>
                    <a:pt x="855535" y="528700"/>
                  </a:lnTo>
                  <a:lnTo>
                    <a:pt x="834771" y="532891"/>
                  </a:lnTo>
                  <a:lnTo>
                    <a:pt x="53339" y="532891"/>
                  </a:lnTo>
                  <a:lnTo>
                    <a:pt x="32575" y="528701"/>
                  </a:lnTo>
                  <a:lnTo>
                    <a:pt x="15621" y="517271"/>
                  </a:lnTo>
                  <a:lnTo>
                    <a:pt x="4191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333238" y="4299584"/>
            <a:ext cx="380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nsigh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2359" y="4738750"/>
            <a:ext cx="220217" cy="188213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5068951" y="5006339"/>
            <a:ext cx="907415" cy="551815"/>
            <a:chOff x="5068951" y="5006339"/>
            <a:chExt cx="907415" cy="551815"/>
          </a:xfrm>
        </p:grpSpPr>
        <p:sp>
          <p:nvSpPr>
            <p:cNvPr id="66" name="object 66"/>
            <p:cNvSpPr/>
            <p:nvPr/>
          </p:nvSpPr>
          <p:spPr>
            <a:xfrm>
              <a:off x="5078476" y="5015864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339" y="0"/>
                  </a:lnTo>
                  <a:lnTo>
                    <a:pt x="32575" y="4189"/>
                  </a:lnTo>
                  <a:lnTo>
                    <a:pt x="15620" y="15605"/>
                  </a:lnTo>
                  <a:lnTo>
                    <a:pt x="4190" y="32521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91" y="500243"/>
                  </a:lnTo>
                  <a:lnTo>
                    <a:pt x="15621" y="517159"/>
                  </a:lnTo>
                  <a:lnTo>
                    <a:pt x="32575" y="528575"/>
                  </a:lnTo>
                  <a:lnTo>
                    <a:pt x="53339" y="532765"/>
                  </a:lnTo>
                  <a:lnTo>
                    <a:pt x="834771" y="532765"/>
                  </a:lnTo>
                  <a:lnTo>
                    <a:pt x="855535" y="528575"/>
                  </a:lnTo>
                  <a:lnTo>
                    <a:pt x="872490" y="517159"/>
                  </a:lnTo>
                  <a:lnTo>
                    <a:pt x="883920" y="500243"/>
                  </a:lnTo>
                  <a:lnTo>
                    <a:pt x="888111" y="479552"/>
                  </a:lnTo>
                  <a:lnTo>
                    <a:pt x="888111" y="53213"/>
                  </a:lnTo>
                  <a:lnTo>
                    <a:pt x="883919" y="32521"/>
                  </a:lnTo>
                  <a:lnTo>
                    <a:pt x="872489" y="15605"/>
                  </a:lnTo>
                  <a:lnTo>
                    <a:pt x="855535" y="4189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78476" y="5015864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90" y="32521"/>
                  </a:lnTo>
                  <a:lnTo>
                    <a:pt x="15620" y="15605"/>
                  </a:lnTo>
                  <a:lnTo>
                    <a:pt x="32575" y="4189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89"/>
                  </a:lnTo>
                  <a:lnTo>
                    <a:pt x="872489" y="15605"/>
                  </a:lnTo>
                  <a:lnTo>
                    <a:pt x="883919" y="32521"/>
                  </a:lnTo>
                  <a:lnTo>
                    <a:pt x="888111" y="53213"/>
                  </a:lnTo>
                  <a:lnTo>
                    <a:pt x="888111" y="479552"/>
                  </a:lnTo>
                  <a:lnTo>
                    <a:pt x="883920" y="500243"/>
                  </a:lnTo>
                  <a:lnTo>
                    <a:pt x="872490" y="517159"/>
                  </a:lnTo>
                  <a:lnTo>
                    <a:pt x="855535" y="528575"/>
                  </a:lnTo>
                  <a:lnTo>
                    <a:pt x="834771" y="532765"/>
                  </a:lnTo>
                  <a:lnTo>
                    <a:pt x="53339" y="532765"/>
                  </a:lnTo>
                  <a:lnTo>
                    <a:pt x="32575" y="528575"/>
                  </a:lnTo>
                  <a:lnTo>
                    <a:pt x="15621" y="517159"/>
                  </a:lnTo>
                  <a:lnTo>
                    <a:pt x="4191" y="500243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148834" y="5187822"/>
            <a:ext cx="749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Documentation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12029" y="5172074"/>
            <a:ext cx="188341" cy="220345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3825747" y="5006339"/>
            <a:ext cx="907415" cy="551815"/>
            <a:chOff x="3825747" y="5006339"/>
            <a:chExt cx="907415" cy="551815"/>
          </a:xfrm>
        </p:grpSpPr>
        <p:sp>
          <p:nvSpPr>
            <p:cNvPr id="71" name="object 71"/>
            <p:cNvSpPr/>
            <p:nvPr/>
          </p:nvSpPr>
          <p:spPr>
            <a:xfrm>
              <a:off x="3835272" y="5015864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212" y="0"/>
                  </a:lnTo>
                  <a:lnTo>
                    <a:pt x="32468" y="4189"/>
                  </a:lnTo>
                  <a:lnTo>
                    <a:pt x="15557" y="15605"/>
                  </a:lnTo>
                  <a:lnTo>
                    <a:pt x="4171" y="32521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71" y="500243"/>
                  </a:lnTo>
                  <a:lnTo>
                    <a:pt x="15557" y="517159"/>
                  </a:lnTo>
                  <a:lnTo>
                    <a:pt x="32468" y="528575"/>
                  </a:lnTo>
                  <a:lnTo>
                    <a:pt x="53212" y="532765"/>
                  </a:lnTo>
                  <a:lnTo>
                    <a:pt x="834771" y="532765"/>
                  </a:lnTo>
                  <a:lnTo>
                    <a:pt x="855462" y="528575"/>
                  </a:lnTo>
                  <a:lnTo>
                    <a:pt x="872378" y="517159"/>
                  </a:lnTo>
                  <a:lnTo>
                    <a:pt x="883794" y="500243"/>
                  </a:lnTo>
                  <a:lnTo>
                    <a:pt x="887984" y="479552"/>
                  </a:lnTo>
                  <a:lnTo>
                    <a:pt x="887984" y="53213"/>
                  </a:lnTo>
                  <a:lnTo>
                    <a:pt x="883794" y="32521"/>
                  </a:lnTo>
                  <a:lnTo>
                    <a:pt x="872378" y="15605"/>
                  </a:lnTo>
                  <a:lnTo>
                    <a:pt x="855462" y="4189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35272" y="5015864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71" y="32521"/>
                  </a:lnTo>
                  <a:lnTo>
                    <a:pt x="15557" y="15605"/>
                  </a:lnTo>
                  <a:lnTo>
                    <a:pt x="32468" y="4189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89"/>
                  </a:lnTo>
                  <a:lnTo>
                    <a:pt x="872378" y="15605"/>
                  </a:lnTo>
                  <a:lnTo>
                    <a:pt x="883794" y="32521"/>
                  </a:lnTo>
                  <a:lnTo>
                    <a:pt x="887984" y="53213"/>
                  </a:lnTo>
                  <a:lnTo>
                    <a:pt x="887984" y="479552"/>
                  </a:lnTo>
                  <a:lnTo>
                    <a:pt x="883794" y="500243"/>
                  </a:lnTo>
                  <a:lnTo>
                    <a:pt x="872378" y="517159"/>
                  </a:lnTo>
                  <a:lnTo>
                    <a:pt x="855462" y="528575"/>
                  </a:lnTo>
                  <a:lnTo>
                    <a:pt x="834771" y="532765"/>
                  </a:lnTo>
                  <a:lnTo>
                    <a:pt x="53212" y="532765"/>
                  </a:lnTo>
                  <a:lnTo>
                    <a:pt x="32468" y="528575"/>
                  </a:lnTo>
                  <a:lnTo>
                    <a:pt x="15557" y="517159"/>
                  </a:lnTo>
                  <a:lnTo>
                    <a:pt x="4171" y="500243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981450" y="5187822"/>
            <a:ext cx="595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oym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6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240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7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0604" y="1264056"/>
            <a:ext cx="5518785" cy="433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42545" indent="-228600">
              <a:lnSpc>
                <a:spcPct val="119700"/>
              </a:lnSpc>
              <a:spcBef>
                <a:spcPts val="95"/>
              </a:spcBef>
              <a:buSzPct val="114285"/>
              <a:buAutoNum type="arabicPeriod" startAt="4"/>
              <a:tabLst>
                <a:tab pos="2413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Exploring Data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–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Once 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loaded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pre-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processed,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preform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using python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libraries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 Business Intelligence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tools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like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4"/>
            </a:pPr>
            <a:endParaRPr sz="2300">
              <a:latin typeface="Segoe UI"/>
              <a:cs typeface="Segoe UI"/>
            </a:endParaRPr>
          </a:p>
          <a:p>
            <a:pPr marL="240665" marR="5080" indent="-228600">
              <a:lnSpc>
                <a:spcPct val="119800"/>
              </a:lnSpc>
              <a:buSzPct val="92857"/>
              <a:buAutoNum type="arabicPeriod" startAt="4"/>
              <a:tabLst>
                <a:tab pos="2413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Modelling</a:t>
            </a:r>
            <a:r>
              <a:rPr sz="1400" b="1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3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Modelling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is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features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connect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multiple 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 BI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tool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using 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relationship.</a:t>
            </a:r>
            <a:endParaRPr sz="1600">
              <a:latin typeface="Segoe UI"/>
              <a:cs typeface="Segoe UI"/>
            </a:endParaRPr>
          </a:p>
          <a:p>
            <a:pPr marL="240665" marR="383540">
              <a:lnSpc>
                <a:spcPct val="119700"/>
              </a:lnSpc>
              <a:spcBef>
                <a:spcPts val="20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relationship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defines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how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connected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each other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you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create interesting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visualizations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multiple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Segoe UI"/>
              <a:cs typeface="Segoe UI"/>
            </a:endParaRPr>
          </a:p>
          <a:p>
            <a:pPr marL="240665" marR="116205" indent="-228600">
              <a:lnSpc>
                <a:spcPct val="119700"/>
              </a:lnSpc>
              <a:buSzPct val="114285"/>
              <a:buAutoNum type="arabicPeriod" startAt="6"/>
              <a:tabLst>
                <a:tab pos="2413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Deployment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-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prepared visualizations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are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deployed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powerbi.microsoft.com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site.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Where they will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available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publicly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327151"/>
            <a:ext cx="2400300" cy="86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8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Detailed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</a:pPr>
            <a:r>
              <a:rPr sz="1600" b="1" dirty="0">
                <a:solidFill>
                  <a:srgbClr val="465257"/>
                </a:solidFill>
                <a:latin typeface="Segoe UI"/>
                <a:cs typeface="Segoe UI"/>
              </a:rPr>
              <a:t>6.</a:t>
            </a:r>
            <a:r>
              <a:rPr sz="1600" b="1" spc="-45" dirty="0">
                <a:solidFill>
                  <a:srgbClr val="465257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Insights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618741"/>
          <a:ext cx="5726429" cy="3809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4">
                <a:tc gridSpan="2">
                  <a:txBody>
                    <a:bodyPr/>
                    <a:lstStyle/>
                    <a:p>
                      <a:pPr marL="296545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1.</a:t>
                      </a:r>
                      <a:r>
                        <a:rPr sz="1400" spc="114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Price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per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unit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5145" marR="227329" indent="-228600">
                        <a:lnSpc>
                          <a:spcPct val="110800"/>
                        </a:lnSpc>
                        <a:buFont typeface="Wingdings"/>
                        <a:buChar char="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According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 the above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plot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we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sz="14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conclude</a:t>
                      </a:r>
                      <a:r>
                        <a:rPr sz="1400" spc="-2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sz="14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maximum</a:t>
                      </a:r>
                      <a:r>
                        <a:rPr sz="1400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400" spc="-3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 unit price is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below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$1000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5">
                <a:tc gridSpan="2">
                  <a:txBody>
                    <a:bodyPr/>
                    <a:lstStyle/>
                    <a:p>
                      <a:pPr marL="296545">
                        <a:lnSpc>
                          <a:spcPts val="1670"/>
                        </a:lnSpc>
                        <a:spcBef>
                          <a:spcPts val="135"/>
                        </a:spcBef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2.</a:t>
                      </a:r>
                      <a:r>
                        <a:rPr sz="1400" spc="120" dirty="0">
                          <a:solidFill>
                            <a:srgbClr val="374045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400" b="1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line</a:t>
                      </a:r>
                      <a:r>
                        <a:rPr sz="14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number</a:t>
                      </a:r>
                      <a:r>
                        <a:rPr sz="1400" b="1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distribution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525145" marR="135255" indent="-228600">
                        <a:lnSpc>
                          <a:spcPts val="1860"/>
                        </a:lnSpc>
                        <a:spcBef>
                          <a:spcPts val="45"/>
                        </a:spcBef>
                        <a:buFont typeface="Wingdings"/>
                        <a:buChar char="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Most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the time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three to </a:t>
                      </a: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two</a:t>
                      </a:r>
                      <a:r>
                        <a:rPr sz="14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products are ordered in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400" spc="-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single</a:t>
                      </a:r>
                      <a:r>
                        <a:rPr sz="14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order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90600" y="1897379"/>
            <a:ext cx="2247900" cy="1569720"/>
            <a:chOff x="990600" y="1897379"/>
            <a:chExt cx="2247900" cy="1569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897379"/>
              <a:ext cx="2247900" cy="1569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305" y="1912111"/>
              <a:ext cx="2146935" cy="146773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90600" y="3869435"/>
            <a:ext cx="2247900" cy="1545590"/>
            <a:chOff x="990600" y="3869435"/>
            <a:chExt cx="2247900" cy="15455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" y="3869435"/>
              <a:ext cx="2247900" cy="1545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305" y="3884294"/>
              <a:ext cx="2146681" cy="144335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659704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1777</Words>
  <Application>Microsoft Office PowerPoint</Application>
  <PresentationFormat>Custom</PresentationFormat>
  <Paragraphs>368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</dc:title>
  <dc:subject>budget sales analysis</dc:subject>
  <dc:creator>Abhishek Doke</dc:creator>
  <cp:lastModifiedBy>AMAN PRATAP SINGH</cp:lastModifiedBy>
  <cp:revision>1</cp:revision>
  <dcterms:created xsi:type="dcterms:W3CDTF">2024-02-29T19:03:33Z</dcterms:created>
  <dcterms:modified xsi:type="dcterms:W3CDTF">2024-02-29T19:08:02Z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2024-02-29T00:00:00Z</vt:filetime>
  </property>
</Properties>
</file>