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61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215" cy="10694035"/>
          </a:xfrm>
          <a:custGeom>
            <a:avLst/>
            <a:gdLst/>
            <a:ahLst/>
            <a:cxnLst/>
            <a:rect l="l" t="t" r="r" b="b"/>
            <a:pathLst>
              <a:path w="7562215" h="10694035">
                <a:moveTo>
                  <a:pt x="7562215" y="0"/>
                </a:moveTo>
                <a:lnTo>
                  <a:pt x="0" y="0"/>
                </a:lnTo>
                <a:lnTo>
                  <a:pt x="0" y="10694035"/>
                </a:lnTo>
                <a:lnTo>
                  <a:pt x="7562215" y="10694035"/>
                </a:lnTo>
                <a:lnTo>
                  <a:pt x="7562215" y="0"/>
                </a:lnTo>
                <a:close/>
              </a:path>
            </a:pathLst>
          </a:custGeom>
          <a:solidFill>
            <a:srgbClr val="FBF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60921" y="9163507"/>
            <a:ext cx="287020" cy="418465"/>
          </a:xfrm>
          <a:custGeom>
            <a:avLst/>
            <a:gdLst/>
            <a:ahLst/>
            <a:cxnLst/>
            <a:rect l="l" t="t" r="r" b="b"/>
            <a:pathLst>
              <a:path w="287020" h="418465">
                <a:moveTo>
                  <a:pt x="286816" y="0"/>
                </a:moveTo>
                <a:lnTo>
                  <a:pt x="0" y="0"/>
                </a:lnTo>
                <a:lnTo>
                  <a:pt x="0" y="417880"/>
                </a:lnTo>
                <a:lnTo>
                  <a:pt x="286816" y="417880"/>
                </a:lnTo>
                <a:lnTo>
                  <a:pt x="286816" y="0"/>
                </a:lnTo>
                <a:close/>
              </a:path>
            </a:pathLst>
          </a:custGeom>
          <a:solidFill>
            <a:srgbClr val="374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21258"/>
            <a:ext cx="914400" cy="270510"/>
          </a:xfrm>
          <a:custGeom>
            <a:avLst/>
            <a:gdLst/>
            <a:ahLst/>
            <a:cxnLst/>
            <a:rect l="l" t="t" r="r" b="b"/>
            <a:pathLst>
              <a:path w="914400" h="270509">
                <a:moveTo>
                  <a:pt x="914400" y="0"/>
                </a:moveTo>
                <a:lnTo>
                  <a:pt x="0" y="0"/>
                </a:lnTo>
                <a:lnTo>
                  <a:pt x="0" y="270509"/>
                </a:lnTo>
                <a:lnTo>
                  <a:pt x="914400" y="270509"/>
                </a:lnTo>
                <a:lnTo>
                  <a:pt x="914400" y="0"/>
                </a:lnTo>
                <a:close/>
              </a:path>
            </a:pathLst>
          </a:custGeom>
          <a:solidFill>
            <a:srgbClr val="374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1129029"/>
            <a:ext cx="575884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5973" y="9224994"/>
            <a:ext cx="295909" cy="295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1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9.xml"/><Relationship Id="rId11" Type="http://schemas.openxmlformats.org/officeDocument/2006/relationships/slide" Target="slide16.xml"/><Relationship Id="rId5" Type="http://schemas.openxmlformats.org/officeDocument/2006/relationships/slide" Target="slide8.xml"/><Relationship Id="rId10" Type="http://schemas.openxmlformats.org/officeDocument/2006/relationships/slide" Target="slide14.xml"/><Relationship Id="rId4" Type="http://schemas.openxmlformats.org/officeDocument/2006/relationships/slide" Target="slide7.xml"/><Relationship Id="rId9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215" cy="10694035"/>
          </a:xfrm>
          <a:custGeom>
            <a:avLst/>
            <a:gdLst/>
            <a:ahLst/>
            <a:cxnLst/>
            <a:rect l="l" t="t" r="r" b="b"/>
            <a:pathLst>
              <a:path w="7562215" h="10694035">
                <a:moveTo>
                  <a:pt x="7562215" y="0"/>
                </a:moveTo>
                <a:lnTo>
                  <a:pt x="0" y="0"/>
                </a:lnTo>
                <a:lnTo>
                  <a:pt x="0" y="10694035"/>
                </a:lnTo>
                <a:lnTo>
                  <a:pt x="7562215" y="10694035"/>
                </a:lnTo>
                <a:lnTo>
                  <a:pt x="7562215" y="0"/>
                </a:lnTo>
                <a:close/>
              </a:path>
            </a:pathLst>
          </a:custGeom>
          <a:solidFill>
            <a:srgbClr val="FBF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71234" y="245871"/>
            <a:ext cx="574675" cy="1047750"/>
          </a:xfrm>
          <a:prstGeom prst="rect">
            <a:avLst/>
          </a:prstGeom>
          <a:solidFill>
            <a:srgbClr val="37404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214629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202</a:t>
            </a:r>
            <a:r>
              <a:rPr lang="en-US" sz="1200" dirty="0">
                <a:solidFill>
                  <a:srgbClr val="FFFFFF"/>
                </a:solidFill>
                <a:latin typeface="Calibri Light"/>
                <a:cs typeface="Calibri Light"/>
              </a:rPr>
              <a:t>4</a:t>
            </a:r>
            <a:endParaRPr sz="12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961" y="5777864"/>
            <a:ext cx="3655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3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3600" spc="-5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36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3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961" y="6622184"/>
            <a:ext cx="2037714" cy="5810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BUDGET</a:t>
            </a:r>
            <a:r>
              <a:rPr sz="1400" spc="-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SALES</a:t>
            </a:r>
            <a:r>
              <a:rPr sz="14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ANALYSIS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200" spc="-5" dirty="0">
                <a:solidFill>
                  <a:srgbClr val="8999A1"/>
                </a:solidFill>
                <a:latin typeface="Segoe UI"/>
                <a:cs typeface="Segoe UI"/>
              </a:rPr>
              <a:t>A</a:t>
            </a:r>
            <a:r>
              <a:rPr lang="en-US" sz="1200" spc="-5" dirty="0">
                <a:solidFill>
                  <a:srgbClr val="8999A1"/>
                </a:solidFill>
                <a:latin typeface="Segoe UI"/>
                <a:cs typeface="Segoe UI"/>
              </a:rPr>
              <a:t>MAN PRATAP SINGH</a:t>
            </a:r>
            <a:endParaRPr sz="12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2102485" cy="927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9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Segoe UI"/>
              <a:cs typeface="Segoe UI"/>
            </a:endParaRPr>
          </a:p>
          <a:p>
            <a:pPr marL="441959">
              <a:lnSpc>
                <a:spcPct val="100000"/>
              </a:lnSpc>
              <a:spcBef>
                <a:spcPts val="5"/>
              </a:spcBef>
              <a:tabLst>
                <a:tab pos="899160" algn="l"/>
              </a:tabLst>
            </a:pPr>
            <a:r>
              <a:rPr sz="1400" b="1" spc="-5" dirty="0">
                <a:solidFill>
                  <a:srgbClr val="4E5B61"/>
                </a:solidFill>
                <a:latin typeface="Segoe UI"/>
                <a:cs typeface="Segoe UI"/>
              </a:rPr>
              <a:t>3.2	</a:t>
            </a:r>
            <a:r>
              <a:rPr sz="1400" b="1" dirty="0">
                <a:solidFill>
                  <a:srgbClr val="4E5B61"/>
                </a:solidFill>
                <a:latin typeface="Segoe UI"/>
                <a:cs typeface="Segoe UI"/>
              </a:rPr>
              <a:t>How</a:t>
            </a:r>
            <a:r>
              <a:rPr sz="1400" b="1" spc="-50" dirty="0">
                <a:solidFill>
                  <a:srgbClr val="4E5B61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4E5B61"/>
                </a:solidFill>
                <a:latin typeface="Segoe UI"/>
                <a:cs typeface="Segoe UI"/>
              </a:rPr>
              <a:t>BI</a:t>
            </a:r>
            <a:r>
              <a:rPr sz="1400" b="1" spc="-60" dirty="0">
                <a:solidFill>
                  <a:srgbClr val="4E5B61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4E5B61"/>
                </a:solidFill>
                <a:latin typeface="Segoe UI"/>
                <a:cs typeface="Segoe UI"/>
              </a:rPr>
              <a:t>Works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9200" y="3233673"/>
            <a:ext cx="1371600" cy="3265170"/>
          </a:xfrm>
          <a:custGeom>
            <a:avLst/>
            <a:gdLst/>
            <a:ahLst/>
            <a:cxnLst/>
            <a:rect l="l" t="t" r="r" b="b"/>
            <a:pathLst>
              <a:path w="1371600" h="3265170">
                <a:moveTo>
                  <a:pt x="1371600" y="0"/>
                </a:moveTo>
                <a:lnTo>
                  <a:pt x="0" y="0"/>
                </a:lnTo>
                <a:lnTo>
                  <a:pt x="0" y="1360170"/>
                </a:lnTo>
                <a:lnTo>
                  <a:pt x="0" y="1631950"/>
                </a:lnTo>
                <a:lnTo>
                  <a:pt x="0" y="3265170"/>
                </a:lnTo>
                <a:lnTo>
                  <a:pt x="1371600" y="3265170"/>
                </a:lnTo>
                <a:lnTo>
                  <a:pt x="1371600" y="1631950"/>
                </a:lnTo>
                <a:lnTo>
                  <a:pt x="1371600" y="1360170"/>
                </a:lnTo>
                <a:lnTo>
                  <a:pt x="1371600" y="0"/>
                </a:lnTo>
                <a:close/>
              </a:path>
            </a:pathLst>
          </a:custGeom>
          <a:solidFill>
            <a:srgbClr val="C4D4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29200" y="3233165"/>
            <a:ext cx="1371600" cy="3265804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14"/>
              </a:spcBef>
            </a:pPr>
            <a:r>
              <a:rPr sz="1400" spc="-5" dirty="0">
                <a:latin typeface="Calibri"/>
                <a:cs typeface="Calibri"/>
              </a:rPr>
              <a:t>OLAP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Tools</a:t>
            </a:r>
            <a:endParaRPr sz="1400">
              <a:latin typeface="Calibri"/>
              <a:cs typeface="Calibri"/>
            </a:endParaRPr>
          </a:p>
          <a:p>
            <a:pPr marL="219075" marR="233045">
              <a:lnSpc>
                <a:spcPts val="1540"/>
              </a:lnSpc>
              <a:spcBef>
                <a:spcPts val="625"/>
              </a:spcBef>
            </a:pPr>
            <a:r>
              <a:rPr sz="1400" spc="-5" dirty="0">
                <a:latin typeface="Calibri"/>
                <a:cs typeface="Calibri"/>
              </a:rPr>
              <a:t>Vis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ali</a:t>
            </a:r>
            <a:r>
              <a:rPr sz="1400" spc="-30" dirty="0">
                <a:latin typeface="Calibri"/>
                <a:cs typeface="Calibri"/>
              </a:rPr>
              <a:t>z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tion  </a:t>
            </a:r>
            <a:r>
              <a:rPr sz="1400" spc="-5" dirty="0">
                <a:latin typeface="Calibri"/>
                <a:cs typeface="Calibri"/>
              </a:rPr>
              <a:t>tools</a:t>
            </a:r>
            <a:endParaRPr sz="1400">
              <a:latin typeface="Calibri"/>
              <a:cs typeface="Calibri"/>
            </a:endParaRPr>
          </a:p>
          <a:p>
            <a:pPr marL="219075" marR="360045">
              <a:lnSpc>
                <a:spcPts val="1540"/>
              </a:lnSpc>
              <a:spcBef>
                <a:spcPts val="590"/>
              </a:spcBef>
            </a:pPr>
            <a:r>
              <a:rPr sz="1400" spc="-5" dirty="0">
                <a:latin typeface="Calibri"/>
                <a:cs typeface="Calibri"/>
              </a:rPr>
              <a:t>Digital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Dash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spc="-5" dirty="0">
                <a:latin typeface="Calibri"/>
                <a:cs typeface="Calibri"/>
              </a:rPr>
              <a:t>oa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  <a:p>
            <a:pPr marL="219075">
              <a:lnSpc>
                <a:spcPct val="100000"/>
              </a:lnSpc>
              <a:spcBef>
                <a:spcPts val="425"/>
              </a:spcBef>
            </a:pPr>
            <a:r>
              <a:rPr sz="1400" spc="-10" dirty="0">
                <a:latin typeface="Calibri"/>
                <a:cs typeface="Calibri"/>
              </a:rPr>
              <a:t>Score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Cards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9200" y="2471140"/>
            <a:ext cx="1371600" cy="762635"/>
          </a:xfrm>
          <a:prstGeom prst="rect">
            <a:avLst/>
          </a:prstGeom>
          <a:solidFill>
            <a:srgbClr val="5B9BD4"/>
          </a:solidFill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81305">
              <a:lnSpc>
                <a:spcPct val="100000"/>
              </a:lnSpc>
              <a:spcBef>
                <a:spcPts val="76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Presentation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51250" y="3226815"/>
            <a:ext cx="1555750" cy="3060700"/>
            <a:chOff x="3651250" y="3226815"/>
            <a:chExt cx="1555750" cy="3060700"/>
          </a:xfrm>
        </p:grpSpPr>
        <p:sp>
          <p:nvSpPr>
            <p:cNvPr id="7" name="object 7"/>
            <p:cNvSpPr/>
            <p:nvPr/>
          </p:nvSpPr>
          <p:spPr>
            <a:xfrm>
              <a:off x="3657600" y="3233165"/>
              <a:ext cx="1543050" cy="3048000"/>
            </a:xfrm>
            <a:custGeom>
              <a:avLst/>
              <a:gdLst/>
              <a:ahLst/>
              <a:cxnLst/>
              <a:rect l="l" t="t" r="r" b="b"/>
              <a:pathLst>
                <a:path w="1543050" h="3048000">
                  <a:moveTo>
                    <a:pt x="1371600" y="0"/>
                  </a:moveTo>
                  <a:lnTo>
                    <a:pt x="0" y="0"/>
                  </a:lnTo>
                  <a:lnTo>
                    <a:pt x="0" y="3048000"/>
                  </a:lnTo>
                  <a:lnTo>
                    <a:pt x="1371600" y="3048000"/>
                  </a:lnTo>
                  <a:lnTo>
                    <a:pt x="1371600" y="2540000"/>
                  </a:lnTo>
                  <a:lnTo>
                    <a:pt x="1543050" y="2158873"/>
                  </a:lnTo>
                  <a:lnTo>
                    <a:pt x="1371600" y="17780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D1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00" y="3233165"/>
              <a:ext cx="1543050" cy="3048000"/>
            </a:xfrm>
            <a:custGeom>
              <a:avLst/>
              <a:gdLst/>
              <a:ahLst/>
              <a:cxnLst/>
              <a:rect l="l" t="t" r="r" b="b"/>
              <a:pathLst>
                <a:path w="1543050" h="3048000">
                  <a:moveTo>
                    <a:pt x="0" y="0"/>
                  </a:moveTo>
                  <a:lnTo>
                    <a:pt x="800100" y="0"/>
                  </a:lnTo>
                  <a:lnTo>
                    <a:pt x="1143000" y="0"/>
                  </a:lnTo>
                  <a:lnTo>
                    <a:pt x="1371600" y="0"/>
                  </a:lnTo>
                  <a:lnTo>
                    <a:pt x="1371600" y="1778000"/>
                  </a:lnTo>
                  <a:lnTo>
                    <a:pt x="1543050" y="2158873"/>
                  </a:lnTo>
                  <a:lnTo>
                    <a:pt x="1371600" y="2540000"/>
                  </a:lnTo>
                  <a:lnTo>
                    <a:pt x="1371600" y="3048000"/>
                  </a:lnTo>
                  <a:lnTo>
                    <a:pt x="1143000" y="3048000"/>
                  </a:lnTo>
                  <a:lnTo>
                    <a:pt x="800100" y="3048000"/>
                  </a:lnTo>
                  <a:lnTo>
                    <a:pt x="0" y="3048000"/>
                  </a:lnTo>
                  <a:lnTo>
                    <a:pt x="0" y="2540000"/>
                  </a:lnTo>
                  <a:lnTo>
                    <a:pt x="0" y="1778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478528" y="3234944"/>
            <a:ext cx="520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ini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78528" y="3701287"/>
            <a:ext cx="520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ini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4102" y="3234944"/>
            <a:ext cx="383540" cy="9010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spc="-40" dirty="0">
                <a:latin typeface="Calibri"/>
                <a:cs typeface="Calibri"/>
              </a:rPr>
              <a:t>Text 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ls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ts val="1540"/>
              </a:lnSpc>
              <a:spcBef>
                <a:spcPts val="590"/>
              </a:spcBef>
            </a:pPr>
            <a:r>
              <a:rPr sz="1400" spc="-15" dirty="0">
                <a:latin typeface="Calibri"/>
                <a:cs typeface="Calibri"/>
              </a:rPr>
              <a:t>Web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64102" y="4167631"/>
            <a:ext cx="984250" cy="70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1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Enviromental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scanning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400" spc="-5" dirty="0">
                <a:latin typeface="Calibri"/>
                <a:cs typeface="Calibri"/>
              </a:rPr>
              <a:t>RFID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57600" y="2581922"/>
            <a:ext cx="1371600" cy="651510"/>
          </a:xfrm>
          <a:prstGeom prst="rect">
            <a:avLst/>
          </a:prstGeom>
          <a:solidFill>
            <a:srgbClr val="52C9B8"/>
          </a:solidFill>
          <a:ln w="12700">
            <a:solidFill>
              <a:srgbClr val="FFFFF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19431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Insight</a:t>
            </a:r>
            <a:r>
              <a:rPr sz="1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creation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79650" y="3226815"/>
            <a:ext cx="1555750" cy="2842895"/>
            <a:chOff x="2279650" y="3226815"/>
            <a:chExt cx="1555750" cy="2842895"/>
          </a:xfrm>
        </p:grpSpPr>
        <p:sp>
          <p:nvSpPr>
            <p:cNvPr id="15" name="object 15"/>
            <p:cNvSpPr/>
            <p:nvPr/>
          </p:nvSpPr>
          <p:spPr>
            <a:xfrm>
              <a:off x="2286000" y="3233165"/>
              <a:ext cx="1543050" cy="2830195"/>
            </a:xfrm>
            <a:custGeom>
              <a:avLst/>
              <a:gdLst/>
              <a:ahLst/>
              <a:cxnLst/>
              <a:rect l="l" t="t" r="r" b="b"/>
              <a:pathLst>
                <a:path w="1543050" h="2830195">
                  <a:moveTo>
                    <a:pt x="1371600" y="0"/>
                  </a:moveTo>
                  <a:lnTo>
                    <a:pt x="0" y="0"/>
                  </a:lnTo>
                  <a:lnTo>
                    <a:pt x="0" y="2830195"/>
                  </a:lnTo>
                  <a:lnTo>
                    <a:pt x="1371600" y="2830195"/>
                  </a:lnTo>
                  <a:lnTo>
                    <a:pt x="1371600" y="2358517"/>
                  </a:lnTo>
                  <a:lnTo>
                    <a:pt x="1543050" y="2004568"/>
                  </a:lnTo>
                  <a:lnTo>
                    <a:pt x="1371600" y="1650873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DEED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6000" y="3233165"/>
              <a:ext cx="1543050" cy="2830195"/>
            </a:xfrm>
            <a:custGeom>
              <a:avLst/>
              <a:gdLst/>
              <a:ahLst/>
              <a:cxnLst/>
              <a:rect l="l" t="t" r="r" b="b"/>
              <a:pathLst>
                <a:path w="1543050" h="2830195">
                  <a:moveTo>
                    <a:pt x="0" y="0"/>
                  </a:moveTo>
                  <a:lnTo>
                    <a:pt x="800100" y="0"/>
                  </a:lnTo>
                  <a:lnTo>
                    <a:pt x="1143000" y="0"/>
                  </a:lnTo>
                  <a:lnTo>
                    <a:pt x="1371600" y="0"/>
                  </a:lnTo>
                  <a:lnTo>
                    <a:pt x="1371600" y="1650873"/>
                  </a:lnTo>
                  <a:lnTo>
                    <a:pt x="1543050" y="2004568"/>
                  </a:lnTo>
                  <a:lnTo>
                    <a:pt x="1371600" y="2358517"/>
                  </a:lnTo>
                  <a:lnTo>
                    <a:pt x="1371600" y="2830195"/>
                  </a:lnTo>
                  <a:lnTo>
                    <a:pt x="1143000" y="2830195"/>
                  </a:lnTo>
                  <a:lnTo>
                    <a:pt x="800100" y="2830195"/>
                  </a:lnTo>
                  <a:lnTo>
                    <a:pt x="0" y="2830195"/>
                  </a:lnTo>
                  <a:lnTo>
                    <a:pt x="0" y="2358517"/>
                  </a:lnTo>
                  <a:lnTo>
                    <a:pt x="0" y="165087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92120" y="3234944"/>
            <a:ext cx="1016635" cy="11722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latin typeface="Calibri"/>
                <a:cs typeface="Calibri"/>
              </a:rPr>
              <a:t>Business </a:t>
            </a:r>
            <a:r>
              <a:rPr sz="1400" dirty="0">
                <a:latin typeface="Calibri"/>
                <a:cs typeface="Calibri"/>
              </a:rPr>
              <a:t> Anal</a:t>
            </a:r>
            <a:r>
              <a:rPr sz="1400" spc="10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2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l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Mining</a:t>
            </a:r>
            <a:endParaRPr sz="1400">
              <a:latin typeface="Calibri"/>
              <a:cs typeface="Calibri"/>
            </a:endParaRPr>
          </a:p>
          <a:p>
            <a:pPr marL="12700" marR="299085">
              <a:lnSpc>
                <a:spcPts val="1540"/>
              </a:lnSpc>
              <a:spcBef>
                <a:spcPts val="625"/>
              </a:spcBef>
            </a:pP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ea</a:t>
            </a:r>
            <a:r>
              <a:rPr sz="1400" spc="-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-time  </a:t>
            </a:r>
            <a:r>
              <a:rPr sz="1400" spc="-5" dirty="0">
                <a:latin typeface="Calibri"/>
                <a:cs typeface="Calibri"/>
              </a:rPr>
              <a:t>Decision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86000" y="2689034"/>
            <a:ext cx="1371600" cy="544195"/>
          </a:xfrm>
          <a:prstGeom prst="rect">
            <a:avLst/>
          </a:prstGeom>
          <a:solidFill>
            <a:srgbClr val="48BE63"/>
          </a:solidFill>
          <a:ln w="12700">
            <a:solidFill>
              <a:srgbClr val="FFFFFF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334010" marR="299085" indent="-27940">
              <a:lnSpc>
                <a:spcPts val="1320"/>
              </a:lnSpc>
              <a:spcBef>
                <a:spcPts val="76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nf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on 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Integration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08050" y="3226815"/>
            <a:ext cx="1555750" cy="2625090"/>
            <a:chOff x="908050" y="3226815"/>
            <a:chExt cx="1555750" cy="2625090"/>
          </a:xfrm>
        </p:grpSpPr>
        <p:sp>
          <p:nvSpPr>
            <p:cNvPr id="20" name="object 20"/>
            <p:cNvSpPr/>
            <p:nvPr/>
          </p:nvSpPr>
          <p:spPr>
            <a:xfrm>
              <a:off x="914400" y="3233165"/>
              <a:ext cx="1543050" cy="2612390"/>
            </a:xfrm>
            <a:custGeom>
              <a:avLst/>
              <a:gdLst/>
              <a:ahLst/>
              <a:cxnLst/>
              <a:rect l="l" t="t" r="r" b="b"/>
              <a:pathLst>
                <a:path w="1543050" h="2612390">
                  <a:moveTo>
                    <a:pt x="1371600" y="0"/>
                  </a:moveTo>
                  <a:lnTo>
                    <a:pt x="0" y="0"/>
                  </a:lnTo>
                  <a:lnTo>
                    <a:pt x="0" y="2612263"/>
                  </a:lnTo>
                  <a:lnTo>
                    <a:pt x="1371600" y="2612263"/>
                  </a:lnTo>
                  <a:lnTo>
                    <a:pt x="1371600" y="2176907"/>
                  </a:lnTo>
                  <a:lnTo>
                    <a:pt x="1543050" y="1850263"/>
                  </a:lnTo>
                  <a:lnTo>
                    <a:pt x="1371600" y="1523746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EBF0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4400" y="3233165"/>
              <a:ext cx="1543050" cy="2612390"/>
            </a:xfrm>
            <a:custGeom>
              <a:avLst/>
              <a:gdLst/>
              <a:ahLst/>
              <a:cxnLst/>
              <a:rect l="l" t="t" r="r" b="b"/>
              <a:pathLst>
                <a:path w="1543050" h="2612390">
                  <a:moveTo>
                    <a:pt x="0" y="0"/>
                  </a:moveTo>
                  <a:lnTo>
                    <a:pt x="800100" y="0"/>
                  </a:lnTo>
                  <a:lnTo>
                    <a:pt x="1143000" y="0"/>
                  </a:lnTo>
                  <a:lnTo>
                    <a:pt x="1371600" y="0"/>
                  </a:lnTo>
                  <a:lnTo>
                    <a:pt x="1371600" y="1523746"/>
                  </a:lnTo>
                  <a:lnTo>
                    <a:pt x="1543050" y="1850263"/>
                  </a:lnTo>
                  <a:lnTo>
                    <a:pt x="1371600" y="2176907"/>
                  </a:lnTo>
                  <a:lnTo>
                    <a:pt x="1371600" y="2612263"/>
                  </a:lnTo>
                  <a:lnTo>
                    <a:pt x="1143000" y="2612263"/>
                  </a:lnTo>
                  <a:lnTo>
                    <a:pt x="800100" y="2612263"/>
                  </a:lnTo>
                  <a:lnTo>
                    <a:pt x="0" y="2612263"/>
                  </a:lnTo>
                  <a:lnTo>
                    <a:pt x="0" y="2176907"/>
                  </a:lnTo>
                  <a:lnTo>
                    <a:pt x="0" y="152374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20241" y="3234944"/>
            <a:ext cx="1062990" cy="22517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217804">
              <a:lnSpc>
                <a:spcPts val="1540"/>
              </a:lnSpc>
              <a:spcBef>
                <a:spcPts val="270"/>
              </a:spcBef>
            </a:pPr>
            <a:r>
              <a:rPr sz="1400" spc="-10" dirty="0">
                <a:latin typeface="Calibri"/>
                <a:cs typeface="Calibri"/>
              </a:rPr>
              <a:t>Data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ouse</a:t>
            </a:r>
            <a:endParaRPr sz="1400">
              <a:latin typeface="Calibri"/>
              <a:cs typeface="Calibri"/>
            </a:endParaRPr>
          </a:p>
          <a:p>
            <a:pPr marL="12700" marR="35560">
              <a:lnSpc>
                <a:spcPts val="1540"/>
              </a:lnSpc>
              <a:spcBef>
                <a:spcPts val="590"/>
              </a:spcBef>
            </a:pPr>
            <a:r>
              <a:rPr sz="1400" spc="-5" dirty="0">
                <a:latin typeface="Calibri"/>
                <a:cs typeface="Calibri"/>
              </a:rPr>
              <a:t>Enterprise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resource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g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14"/>
              </a:lnSpc>
              <a:spcBef>
                <a:spcPts val="420"/>
              </a:spcBef>
            </a:pPr>
            <a:r>
              <a:rPr sz="1400" spc="-10" dirty="0">
                <a:latin typeface="Calibri"/>
                <a:cs typeface="Calibri"/>
              </a:rPr>
              <a:t>Knowledge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14"/>
              </a:lnSpc>
            </a:pPr>
            <a:r>
              <a:rPr sz="1400" spc="-5" dirty="0">
                <a:latin typeface="Calibri"/>
                <a:cs typeface="Calibri"/>
              </a:rPr>
              <a:t>Repository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91000"/>
              </a:lnSpc>
              <a:spcBef>
                <a:spcPts val="610"/>
              </a:spcBef>
            </a:pPr>
            <a:r>
              <a:rPr sz="1400" spc="-10" dirty="0">
                <a:latin typeface="Calibri"/>
                <a:cs typeface="Calibri"/>
              </a:rPr>
              <a:t>Content </a:t>
            </a:r>
            <a:r>
              <a:rPr sz="1400" spc="-5" dirty="0">
                <a:latin typeface="Calibri"/>
                <a:cs typeface="Calibri"/>
              </a:rPr>
              <a:t> Management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y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600" spc="-10" dirty="0">
                <a:latin typeface="Calibri"/>
                <a:cs typeface="Calibri"/>
              </a:rPr>
              <a:t>CM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9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914400" y="2797784"/>
            <a:ext cx="1371600" cy="435609"/>
          </a:xfrm>
          <a:prstGeom prst="rect">
            <a:avLst/>
          </a:prstGeom>
          <a:solidFill>
            <a:srgbClr val="6FAC46"/>
          </a:solidFill>
          <a:ln w="12700">
            <a:solidFill>
              <a:srgbClr val="FFFFF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419100" marR="218440" indent="-195580">
              <a:lnSpc>
                <a:spcPts val="1320"/>
              </a:lnSpc>
              <a:spcBef>
                <a:spcPts val="33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 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426211"/>
            <a:ext cx="6069965" cy="8677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10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Segoe UI"/>
              <a:cs typeface="Segoe UI"/>
            </a:endParaRPr>
          </a:p>
          <a:p>
            <a:pPr marL="552450">
              <a:lnSpc>
                <a:spcPct val="100000"/>
              </a:lnSpc>
              <a:spcBef>
                <a:spcPts val="5"/>
              </a:spcBef>
              <a:tabLst>
                <a:tab pos="1009015" algn="l"/>
              </a:tabLst>
            </a:pPr>
            <a:r>
              <a:rPr sz="1400" b="1" spc="-5" dirty="0">
                <a:solidFill>
                  <a:srgbClr val="4E5B61"/>
                </a:solidFill>
                <a:latin typeface="Segoe UI"/>
                <a:cs typeface="Segoe UI"/>
              </a:rPr>
              <a:t>3.3	Optimization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Segoe UI"/>
              <a:cs typeface="Segoe UI"/>
            </a:endParaRPr>
          </a:p>
          <a:p>
            <a:pPr marL="781050" indent="-228600">
              <a:lnSpc>
                <a:spcPct val="100000"/>
              </a:lnSpc>
              <a:buClr>
                <a:srgbClr val="374045"/>
              </a:buClr>
              <a:buFont typeface="Segoe UI"/>
              <a:buAutoNum type="arabicPeriod"/>
              <a:tabLst>
                <a:tab pos="781050" algn="l"/>
              </a:tabLst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Your</a:t>
            </a:r>
            <a:r>
              <a:rPr sz="14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400" b="1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strategy</a:t>
            </a:r>
            <a:r>
              <a:rPr sz="1400" b="1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drives</a:t>
            </a:r>
            <a:r>
              <a:rPr sz="14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performance</a:t>
            </a:r>
            <a:endParaRPr sz="1400">
              <a:latin typeface="Segoe UI"/>
              <a:cs typeface="Segoe UI"/>
            </a:endParaRPr>
          </a:p>
          <a:p>
            <a:pPr marL="1238250" lvl="1" indent="-228600">
              <a:lnSpc>
                <a:spcPct val="100000"/>
              </a:lnSpc>
              <a:spcBef>
                <a:spcPts val="1130"/>
              </a:spcBef>
              <a:buFont typeface="Symbol"/>
              <a:buChar char=""/>
              <a:tabLst>
                <a:tab pos="1237615" algn="l"/>
                <a:tab pos="1238250" algn="l"/>
              </a:tabLst>
            </a:pP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Minimize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the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number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fields</a:t>
            </a:r>
            <a:endParaRPr sz="1600">
              <a:latin typeface="Segoe UI"/>
              <a:cs typeface="Segoe UI"/>
            </a:endParaRPr>
          </a:p>
          <a:p>
            <a:pPr marL="1238250" lvl="1" indent="-228600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1237615" algn="l"/>
                <a:tab pos="1238250" algn="l"/>
              </a:tabLst>
            </a:pP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Minimize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number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records</a:t>
            </a:r>
            <a:endParaRPr sz="1600">
              <a:latin typeface="Segoe UI"/>
              <a:cs typeface="Segoe UI"/>
            </a:endParaRPr>
          </a:p>
          <a:p>
            <a:pPr marL="1238250" lvl="1" indent="-228600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1237615" algn="l"/>
                <a:tab pos="1238250" algn="l"/>
                <a:tab pos="2183765" algn="l"/>
                <a:tab pos="3009265" algn="l"/>
                <a:tab pos="3331845" algn="l"/>
                <a:tab pos="4003040" algn="l"/>
                <a:tab pos="4372610" algn="l"/>
                <a:tab pos="5045710" algn="l"/>
                <a:tab pos="5833745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Optimize	extracts	to	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speed	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up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future	queries	by</a:t>
            </a:r>
            <a:endParaRPr sz="1600">
              <a:latin typeface="Segoe UI"/>
              <a:cs typeface="Segoe UI"/>
            </a:endParaRPr>
          </a:p>
          <a:p>
            <a:pPr marL="1238250" marR="8255">
              <a:lnSpc>
                <a:spcPct val="119400"/>
              </a:lnSpc>
              <a:spcBef>
                <a:spcPts val="15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materializing</a:t>
            </a:r>
            <a:r>
              <a:rPr sz="1600" spc="10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calculations,</a:t>
            </a:r>
            <a:r>
              <a:rPr sz="1600" spc="10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removing</a:t>
            </a:r>
            <a:r>
              <a:rPr sz="1600" spc="1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columns</a:t>
            </a:r>
            <a:r>
              <a:rPr sz="1600" spc="9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1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use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accelerated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views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100">
              <a:latin typeface="Segoe UI"/>
              <a:cs typeface="Segoe UI"/>
            </a:endParaRPr>
          </a:p>
          <a:p>
            <a:pPr marL="781050" indent="-228600" algn="just">
              <a:lnSpc>
                <a:spcPct val="100000"/>
              </a:lnSpc>
              <a:spcBef>
                <a:spcPts val="1460"/>
              </a:spcBef>
              <a:buClr>
                <a:srgbClr val="374045"/>
              </a:buClr>
              <a:buFont typeface="Segoe UI"/>
              <a:buAutoNum type="arabicPeriod" startAt="2"/>
              <a:tabLst>
                <a:tab pos="781050" algn="l"/>
              </a:tabLst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Reduce</a:t>
            </a:r>
            <a:r>
              <a:rPr sz="1400" b="1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marks</a:t>
            </a:r>
            <a:r>
              <a:rPr sz="1400" b="1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(data</a:t>
            </a:r>
            <a:r>
              <a:rPr sz="14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points)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10" dirty="0">
                <a:solidFill>
                  <a:srgbClr val="374045"/>
                </a:solidFill>
                <a:latin typeface="Segoe UI"/>
                <a:cs typeface="Segoe UI"/>
              </a:rPr>
              <a:t>your</a:t>
            </a:r>
            <a:r>
              <a:rPr sz="1400" b="1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view</a:t>
            </a:r>
            <a:endParaRPr sz="1400">
              <a:latin typeface="Segoe UI"/>
              <a:cs typeface="Segoe UI"/>
            </a:endParaRPr>
          </a:p>
          <a:p>
            <a:pPr marL="1238250" marR="8255" lvl="1" indent="-228600" algn="just">
              <a:lnSpc>
                <a:spcPct val="110800"/>
              </a:lnSpc>
              <a:spcBef>
                <a:spcPts val="925"/>
              </a:spcBef>
              <a:buFont typeface="Symbol"/>
              <a:buChar char=""/>
              <a:tabLst>
                <a:tab pos="12382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Practice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guided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analytics.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There’s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no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need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fit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everything you plan to show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in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single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view. Compile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related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views and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connect them with action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filters to 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travel from overview to highly-granular views at the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speed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thought</a:t>
            </a:r>
            <a:endParaRPr sz="1600">
              <a:latin typeface="Segoe UI"/>
              <a:cs typeface="Segoe UI"/>
            </a:endParaRPr>
          </a:p>
          <a:p>
            <a:pPr marL="1238250" lvl="1" indent="-228600" algn="just">
              <a:lnSpc>
                <a:spcPct val="100000"/>
              </a:lnSpc>
              <a:spcBef>
                <a:spcPts val="215"/>
              </a:spcBef>
              <a:buFont typeface="Symbol"/>
              <a:buChar char=""/>
              <a:tabLst>
                <a:tab pos="12382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Remove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unneeded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dimensions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from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the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detail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shelf</a:t>
            </a:r>
            <a:endParaRPr sz="1600">
              <a:latin typeface="Segoe UI"/>
              <a:cs typeface="Segoe UI"/>
            </a:endParaRPr>
          </a:p>
          <a:p>
            <a:pPr marL="1238250" marR="10160" lvl="1" indent="-228600" algn="just">
              <a:lnSpc>
                <a:spcPct val="110600"/>
              </a:lnSpc>
              <a:buFont typeface="Symbol"/>
              <a:buChar char=""/>
              <a:tabLst>
                <a:tab pos="12382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Explore.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Try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displaying your data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in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different types of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views</a:t>
            </a:r>
            <a:endParaRPr sz="1600">
              <a:latin typeface="Segoe UI"/>
              <a:cs typeface="Segoe UI"/>
            </a:endParaRPr>
          </a:p>
          <a:p>
            <a:pPr lvl="1">
              <a:lnSpc>
                <a:spcPct val="100000"/>
              </a:lnSpc>
              <a:buClr>
                <a:srgbClr val="374045"/>
              </a:buClr>
              <a:buFont typeface="Symbol"/>
              <a:buChar char=""/>
            </a:pPr>
            <a:endParaRPr sz="2950">
              <a:latin typeface="Segoe UI"/>
              <a:cs typeface="Segoe UI"/>
            </a:endParaRPr>
          </a:p>
          <a:p>
            <a:pPr marL="781050" indent="-228600" algn="just">
              <a:lnSpc>
                <a:spcPct val="100000"/>
              </a:lnSpc>
              <a:buClr>
                <a:srgbClr val="374045"/>
              </a:buClr>
              <a:buFont typeface="Segoe UI"/>
              <a:buAutoNum type="arabicPeriod" startAt="2"/>
              <a:tabLst>
                <a:tab pos="781050" algn="l"/>
              </a:tabLst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Limit your</a:t>
            </a:r>
            <a:r>
              <a:rPr sz="1400" b="1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filters by 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number</a:t>
            </a:r>
            <a:r>
              <a:rPr sz="1400" b="1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400" b="1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type</a:t>
            </a:r>
            <a:endParaRPr sz="1400">
              <a:latin typeface="Segoe UI"/>
              <a:cs typeface="Segoe UI"/>
            </a:endParaRPr>
          </a:p>
          <a:p>
            <a:pPr marL="1238250" marR="7620" lvl="1" indent="-228600" algn="just">
              <a:lnSpc>
                <a:spcPct val="119600"/>
              </a:lnSpc>
              <a:spcBef>
                <a:spcPts val="755"/>
              </a:spcBef>
              <a:buFont typeface="Symbol"/>
              <a:buChar char=""/>
              <a:tabLst>
                <a:tab pos="12382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Reduce</a:t>
            </a:r>
            <a:r>
              <a:rPr sz="1600" spc="-7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-7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number</a:t>
            </a:r>
            <a:r>
              <a:rPr sz="1600" spc="-8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spc="-7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filters</a:t>
            </a:r>
            <a:r>
              <a:rPr sz="1600" spc="-7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sz="1600" spc="-7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use.</a:t>
            </a:r>
            <a:r>
              <a:rPr sz="1600" spc="-8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Excessive</a:t>
            </a:r>
            <a:r>
              <a:rPr sz="1600" spc="-8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filters</a:t>
            </a:r>
            <a:r>
              <a:rPr sz="1600" spc="-8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on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 view will create a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more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complex query, which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takes 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longer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 return results. Double-check your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filters and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remove any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that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aren’t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necessary</a:t>
            </a:r>
            <a:endParaRPr sz="1600">
              <a:latin typeface="Segoe UI"/>
              <a:cs typeface="Segoe UI"/>
            </a:endParaRPr>
          </a:p>
          <a:p>
            <a:pPr marL="1238250" marR="5080" lvl="1" indent="-228600" algn="just">
              <a:lnSpc>
                <a:spcPct val="119400"/>
              </a:lnSpc>
              <a:spcBef>
                <a:spcPts val="15"/>
              </a:spcBef>
              <a:buFont typeface="Symbol"/>
              <a:buChar char=""/>
              <a:tabLst>
                <a:tab pos="1238250" algn="l"/>
              </a:tabLst>
            </a:pP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Use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 include filter. Exclude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filters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load the entire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domain</a:t>
            </a:r>
            <a:r>
              <a:rPr sz="1600" spc="9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spc="9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600" spc="1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dimension</a:t>
            </a:r>
            <a:r>
              <a:rPr sz="1600" spc="9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while</a:t>
            </a:r>
            <a:r>
              <a:rPr sz="1600" spc="9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including</a:t>
            </a:r>
            <a:r>
              <a:rPr sz="1600" spc="9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filters</a:t>
            </a:r>
            <a:r>
              <a:rPr sz="1600" spc="9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do</a:t>
            </a:r>
            <a:r>
              <a:rPr sz="1600" spc="1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not.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426211"/>
            <a:ext cx="6068695" cy="3585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11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Segoe UI"/>
              <a:cs typeface="Segoe UI"/>
            </a:endParaRPr>
          </a:p>
          <a:p>
            <a:pPr marL="1238250" marR="11430" algn="just">
              <a:lnSpc>
                <a:spcPct val="120000"/>
              </a:lnSpc>
              <a:spcBef>
                <a:spcPts val="5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 include filter runs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much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faster than an exclude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filter,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especially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for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dimensions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with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many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members</a:t>
            </a:r>
            <a:endParaRPr sz="1600">
              <a:latin typeface="Segoe UI"/>
              <a:cs typeface="Segoe UI"/>
            </a:endParaRPr>
          </a:p>
          <a:p>
            <a:pPr marL="1238250" indent="-228600" algn="just">
              <a:lnSpc>
                <a:spcPct val="100000"/>
              </a:lnSpc>
              <a:spcBef>
                <a:spcPts val="370"/>
              </a:spcBef>
              <a:buFont typeface="Symbol"/>
              <a:buChar char=""/>
              <a:tabLst>
                <a:tab pos="1238250" algn="l"/>
              </a:tabLst>
            </a:pP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Use</a:t>
            </a:r>
            <a:r>
              <a:rPr sz="1600" spc="254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600" spc="254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continuous</a:t>
            </a:r>
            <a:r>
              <a:rPr sz="1600" spc="2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date</a:t>
            </a:r>
            <a:r>
              <a:rPr sz="1600" spc="2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filter.</a:t>
            </a:r>
            <a:r>
              <a:rPr sz="1600" spc="26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Continuous</a:t>
            </a:r>
            <a:r>
              <a:rPr sz="1600" spc="2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date</a:t>
            </a:r>
            <a:r>
              <a:rPr sz="1600" spc="2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filters</a:t>
            </a:r>
            <a:endParaRPr sz="1600">
              <a:latin typeface="Segoe UI"/>
              <a:cs typeface="Segoe UI"/>
            </a:endParaRPr>
          </a:p>
          <a:p>
            <a:pPr marL="1238250" marR="5080" algn="just">
              <a:lnSpc>
                <a:spcPct val="119400"/>
              </a:lnSpc>
              <a:spcBef>
                <a:spcPts val="1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(relative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range-of-date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filters)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can take advantage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 the indexing properties in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your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database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are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faster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than discrete data filters</a:t>
            </a:r>
            <a:endParaRPr sz="1600">
              <a:latin typeface="Segoe UI"/>
              <a:cs typeface="Segoe UI"/>
            </a:endParaRPr>
          </a:p>
          <a:p>
            <a:pPr marL="1238250" marR="10160" indent="-228600" algn="just">
              <a:lnSpc>
                <a:spcPct val="119400"/>
              </a:lnSpc>
              <a:spcBef>
                <a:spcPts val="15"/>
              </a:spcBef>
              <a:buFont typeface="Symbol"/>
              <a:buChar char=""/>
              <a:tabLst>
                <a:tab pos="1238250" algn="l"/>
              </a:tabLst>
            </a:pP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Use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Boolean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or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numeric filters. Computers process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integers</a:t>
            </a:r>
            <a:r>
              <a:rPr sz="16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Booleans (t/f)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much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faster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than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strings</a:t>
            </a:r>
            <a:endParaRPr sz="1600">
              <a:latin typeface="Segoe UI"/>
              <a:cs typeface="Segoe UI"/>
            </a:endParaRPr>
          </a:p>
          <a:p>
            <a:pPr marL="1238250" marR="8890" indent="-228600" algn="just">
              <a:lnSpc>
                <a:spcPts val="2300"/>
              </a:lnSpc>
              <a:spcBef>
                <a:spcPts val="95"/>
              </a:spcBef>
              <a:buFont typeface="Symbol"/>
              <a:buChar char=""/>
              <a:tabLst>
                <a:tab pos="1238250" algn="l"/>
              </a:tabLst>
            </a:pP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Use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parameters and action filters.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These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reduce the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query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load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(and work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across data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sources).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30604" y="4817490"/>
            <a:ext cx="5519420" cy="4128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4.</a:t>
            </a:r>
            <a:r>
              <a:rPr sz="1400" b="1" spc="229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Optimize and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materialize your</a:t>
            </a:r>
            <a:r>
              <a:rPr sz="1400" b="1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calculations</a:t>
            </a:r>
            <a:endParaRPr sz="1400">
              <a:latin typeface="Segoe UI"/>
              <a:cs typeface="Segoe UI"/>
            </a:endParaRPr>
          </a:p>
          <a:p>
            <a:pPr marL="240665" indent="-228600">
              <a:lnSpc>
                <a:spcPct val="100000"/>
              </a:lnSpc>
              <a:spcBef>
                <a:spcPts val="113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Perform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calculations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 the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database</a:t>
            </a:r>
            <a:endParaRPr sz="1600">
              <a:latin typeface="Segoe UI"/>
              <a:cs typeface="Segoe UI"/>
            </a:endParaRPr>
          </a:p>
          <a:p>
            <a:pPr marL="240665" indent="-228600">
              <a:lnSpc>
                <a:spcPct val="100000"/>
              </a:lnSpc>
              <a:spcBef>
                <a:spcPts val="37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Reduce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number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nested calculations</a:t>
            </a:r>
            <a:endParaRPr sz="1600">
              <a:latin typeface="Segoe UI"/>
              <a:cs typeface="Segoe UI"/>
            </a:endParaRPr>
          </a:p>
          <a:p>
            <a:pPr marL="240665" marR="42545" indent="-228600">
              <a:lnSpc>
                <a:spcPct val="1197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Reduce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granularity of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LOD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(level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 detail)or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table 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calculations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view.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more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granular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calculation, </a:t>
            </a:r>
            <a:r>
              <a:rPr sz="1600" spc="-4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longer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takes.</a:t>
            </a:r>
            <a:endParaRPr sz="1600">
              <a:latin typeface="Segoe UI"/>
              <a:cs typeface="Segoe UI"/>
            </a:endParaRPr>
          </a:p>
          <a:p>
            <a:pPr marL="240665" marR="39370" indent="-228600">
              <a:lnSpc>
                <a:spcPts val="2300"/>
              </a:lnSpc>
              <a:spcBef>
                <a:spcPts val="13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LODs -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Look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at the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number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unique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dimension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members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sz="16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calculation</a:t>
            </a:r>
            <a:endParaRPr sz="1600">
              <a:latin typeface="Segoe UI"/>
              <a:cs typeface="Segoe UI"/>
            </a:endParaRPr>
          </a:p>
          <a:p>
            <a:pPr marL="240665" marR="5080" indent="-228600">
              <a:lnSpc>
                <a:spcPts val="2290"/>
              </a:lnSpc>
              <a:spcBef>
                <a:spcPts val="1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Table Calculations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-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more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marks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view,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the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longer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it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will take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calculate.</a:t>
            </a:r>
            <a:endParaRPr sz="1600">
              <a:latin typeface="Segoe UI"/>
              <a:cs typeface="Segoe UI"/>
            </a:endParaRPr>
          </a:p>
          <a:p>
            <a:pPr marL="240665" marR="272415" indent="-228600">
              <a:lnSpc>
                <a:spcPts val="2290"/>
              </a:lnSpc>
              <a:spcBef>
                <a:spcPts val="1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Where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possible,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use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MIN or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MAX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instead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AVG.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AVG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requires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more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processing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than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MIN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or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MAX.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Often rows </a:t>
            </a:r>
            <a:r>
              <a:rPr sz="1600" spc="-4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will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duplicated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display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same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result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with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MIN,</a:t>
            </a:r>
            <a:endParaRPr sz="1600">
              <a:latin typeface="Segoe UI"/>
              <a:cs typeface="Segoe UI"/>
            </a:endParaRPr>
          </a:p>
          <a:p>
            <a:pPr marL="240665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MAX,</a:t>
            </a:r>
            <a:r>
              <a:rPr sz="1600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or</a:t>
            </a:r>
            <a:r>
              <a:rPr sz="1600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AVG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426211"/>
            <a:ext cx="6042660" cy="300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12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Segoe UI"/>
              <a:cs typeface="Segoe UI"/>
            </a:endParaRPr>
          </a:p>
          <a:p>
            <a:pPr marL="780415" marR="629285" indent="-228600">
              <a:lnSpc>
                <a:spcPct val="120000"/>
              </a:lnSpc>
              <a:spcBef>
                <a:spcPts val="5"/>
              </a:spcBef>
              <a:buFont typeface="Symbol"/>
              <a:buChar char=""/>
              <a:tabLst>
                <a:tab pos="780415" algn="l"/>
                <a:tab pos="7810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Make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groups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with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calculations.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Like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include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filters,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calculated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groups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load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only named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members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endParaRPr sz="1600">
              <a:latin typeface="Segoe UI"/>
              <a:cs typeface="Segoe UI"/>
            </a:endParaRPr>
          </a:p>
          <a:p>
            <a:pPr marL="780415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domain,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whereas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Tableau’s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group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function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loads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entire</a:t>
            </a:r>
            <a:endParaRPr sz="1600">
              <a:latin typeface="Segoe UI"/>
              <a:cs typeface="Segoe UI"/>
            </a:endParaRPr>
          </a:p>
          <a:p>
            <a:pPr marL="78041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domain</a:t>
            </a:r>
            <a:endParaRPr sz="1600">
              <a:latin typeface="Segoe UI"/>
              <a:cs typeface="Segoe UI"/>
            </a:endParaRPr>
          </a:p>
          <a:p>
            <a:pPr marL="780415" marR="421005" indent="-228600">
              <a:lnSpc>
                <a:spcPct val="119400"/>
              </a:lnSpc>
              <a:buFont typeface="Symbol"/>
              <a:buChar char=""/>
              <a:tabLst>
                <a:tab pos="780415" algn="l"/>
                <a:tab pos="781050" algn="l"/>
              </a:tabLst>
            </a:pP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Use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Booleans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or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numeric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calculations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instead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string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calculations. Computers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process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integers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endParaRPr sz="1600">
              <a:latin typeface="Segoe UI"/>
              <a:cs typeface="Segoe UI"/>
            </a:endParaRPr>
          </a:p>
          <a:p>
            <a:pPr marL="780415" marR="1344295">
              <a:lnSpc>
                <a:spcPct val="119400"/>
              </a:lnSpc>
              <a:spcBef>
                <a:spcPts val="15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Booleans (t/f) much faster than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strings. 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Boolean&gt;Int&gt;Float&gt;Date&gt;DateTime&gt;String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426211"/>
            <a:ext cx="6019165" cy="2009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13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Segoe UI"/>
              <a:cs typeface="Segoe UI"/>
            </a:endParaRPr>
          </a:p>
          <a:p>
            <a:pPr marL="552450">
              <a:lnSpc>
                <a:spcPct val="100000"/>
              </a:lnSpc>
            </a:pPr>
            <a:r>
              <a:rPr sz="2000" b="1" spc="20" dirty="0">
                <a:solidFill>
                  <a:srgbClr val="374045"/>
                </a:solidFill>
                <a:latin typeface="Segoe UI"/>
                <a:cs typeface="Segoe UI"/>
              </a:rPr>
              <a:t>4.KPI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Segoe UI"/>
              <a:cs typeface="Segoe UI"/>
            </a:endParaRPr>
          </a:p>
          <a:p>
            <a:pPr marL="323850" marR="5080">
              <a:lnSpc>
                <a:spcPct val="119400"/>
              </a:lnSpc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Dashboards will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implemented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 display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and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indicate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certain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KPIs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relevant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indicators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for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sales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209061"/>
            <a:ext cx="5723890" cy="566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10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As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when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system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starts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capture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historical/periodic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for</a:t>
            </a:r>
            <a:r>
              <a:rPr sz="1600" spc="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600" spc="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user,</a:t>
            </a:r>
            <a:r>
              <a:rPr sz="1600" spc="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dashboards</a:t>
            </a:r>
            <a:r>
              <a:rPr sz="1600" spc="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will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be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included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600" spc="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display 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charts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over time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with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progress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on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various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indicators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or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factors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100">
              <a:latin typeface="Segoe UI"/>
              <a:cs typeface="Segoe UI"/>
            </a:endParaRPr>
          </a:p>
          <a:p>
            <a:pPr marL="697865" lvl="1" indent="-457200">
              <a:lnSpc>
                <a:spcPct val="100000"/>
              </a:lnSpc>
              <a:spcBef>
                <a:spcPts val="1475"/>
              </a:spcBef>
              <a:buClr>
                <a:srgbClr val="374045"/>
              </a:buClr>
              <a:buFont typeface="Segoe UI"/>
              <a:buAutoNum type="arabicPeriod"/>
              <a:tabLst>
                <a:tab pos="697865" algn="l"/>
                <a:tab pos="698500" algn="l"/>
              </a:tabLst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KPIs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(Key</a:t>
            </a:r>
            <a:r>
              <a:rPr sz="1400" b="1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Performance</a:t>
            </a:r>
            <a:r>
              <a:rPr sz="1400" b="1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Indicators</a:t>
            </a:r>
            <a:endParaRPr sz="1400">
              <a:latin typeface="Segoe UI"/>
              <a:cs typeface="Segoe UI"/>
            </a:endParaRPr>
          </a:p>
          <a:p>
            <a:pPr marL="469265" marR="553085">
              <a:lnSpc>
                <a:spcPct val="119400"/>
              </a:lnSpc>
              <a:spcBef>
                <a:spcPts val="1550"/>
              </a:spcBef>
            </a:pP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Key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indicators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displaying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summary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sales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generation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its relationship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with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different metrics</a:t>
            </a:r>
            <a:endParaRPr sz="1600">
              <a:latin typeface="Segoe UI"/>
              <a:cs typeface="Segoe UI"/>
            </a:endParaRPr>
          </a:p>
          <a:p>
            <a:pPr marL="926465" lvl="2" indent="-229235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9271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Sales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trend</a:t>
            </a:r>
            <a:r>
              <a:rPr sz="16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line</a:t>
            </a:r>
            <a:endParaRPr sz="1600">
              <a:latin typeface="Segoe UI"/>
              <a:cs typeface="Segoe UI"/>
            </a:endParaRPr>
          </a:p>
          <a:p>
            <a:pPr marL="926465" lvl="2" indent="-229235">
              <a:lnSpc>
                <a:spcPct val="100000"/>
              </a:lnSpc>
              <a:spcBef>
                <a:spcPts val="1270"/>
              </a:spcBef>
              <a:buAutoNum type="arabicPeriod"/>
              <a:tabLst>
                <a:tab pos="927100" algn="l"/>
              </a:tabLst>
            </a:pP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Cost</a:t>
            </a:r>
            <a:r>
              <a:rPr sz="16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trend</a:t>
            </a:r>
            <a:r>
              <a:rPr sz="16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line</a:t>
            </a:r>
            <a:endParaRPr sz="1600">
              <a:latin typeface="Segoe UI"/>
              <a:cs typeface="Segoe UI"/>
            </a:endParaRPr>
          </a:p>
          <a:p>
            <a:pPr marL="926465" lvl="2" indent="-229235">
              <a:lnSpc>
                <a:spcPct val="100000"/>
              </a:lnSpc>
              <a:spcBef>
                <a:spcPts val="1270"/>
              </a:spcBef>
              <a:buAutoNum type="arabicPeriod"/>
              <a:tabLst>
                <a:tab pos="9271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Average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unit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cost</a:t>
            </a:r>
            <a:r>
              <a:rPr sz="16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price</a:t>
            </a:r>
            <a:endParaRPr sz="1600">
              <a:latin typeface="Segoe UI"/>
              <a:cs typeface="Segoe UI"/>
            </a:endParaRPr>
          </a:p>
          <a:p>
            <a:pPr marL="926465" lvl="2" indent="-229235">
              <a:lnSpc>
                <a:spcPct val="100000"/>
              </a:lnSpc>
              <a:spcBef>
                <a:spcPts val="1275"/>
              </a:spcBef>
              <a:buAutoNum type="arabicPeriod"/>
              <a:tabLst>
                <a:tab pos="9271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Revenue generated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by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Subcategory</a:t>
            </a:r>
            <a:endParaRPr sz="1600">
              <a:latin typeface="Segoe UI"/>
              <a:cs typeface="Segoe UI"/>
            </a:endParaRPr>
          </a:p>
          <a:p>
            <a:pPr marL="926465" lvl="2" indent="-229235">
              <a:lnSpc>
                <a:spcPct val="100000"/>
              </a:lnSpc>
              <a:spcBef>
                <a:spcPts val="1275"/>
              </a:spcBef>
              <a:buAutoNum type="arabicPeriod"/>
              <a:tabLst>
                <a:tab pos="9271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Sales</a:t>
            </a:r>
            <a:r>
              <a:rPr sz="1600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by</a:t>
            </a:r>
            <a:r>
              <a:rPr sz="16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Line</a:t>
            </a:r>
            <a:endParaRPr sz="1600">
              <a:latin typeface="Segoe UI"/>
              <a:cs typeface="Segoe UI"/>
            </a:endParaRPr>
          </a:p>
          <a:p>
            <a:pPr marL="926465" lvl="2" indent="-229235">
              <a:lnSpc>
                <a:spcPct val="100000"/>
              </a:lnSpc>
              <a:spcBef>
                <a:spcPts val="1270"/>
              </a:spcBef>
              <a:buAutoNum type="arabicPeriod"/>
              <a:tabLst>
                <a:tab pos="9271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Revenue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contribution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by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region</a:t>
            </a:r>
            <a:endParaRPr sz="1600">
              <a:latin typeface="Segoe UI"/>
              <a:cs typeface="Segoe UI"/>
            </a:endParaRPr>
          </a:p>
          <a:p>
            <a:pPr marL="926465" lvl="2" indent="-229235">
              <a:lnSpc>
                <a:spcPct val="100000"/>
              </a:lnSpc>
              <a:spcBef>
                <a:spcPts val="1275"/>
              </a:spcBef>
              <a:buAutoNum type="arabicPeriod"/>
              <a:tabLst>
                <a:tab pos="9271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Profit contribution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by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region</a:t>
            </a:r>
            <a:endParaRPr sz="1600">
              <a:latin typeface="Segoe UI"/>
              <a:cs typeface="Segoe UI"/>
            </a:endParaRPr>
          </a:p>
          <a:p>
            <a:pPr marL="926465" lvl="2" indent="-229235">
              <a:lnSpc>
                <a:spcPct val="100000"/>
              </a:lnSpc>
              <a:spcBef>
                <a:spcPts val="1270"/>
              </a:spcBef>
              <a:buAutoNum type="arabicPeriod"/>
              <a:tabLst>
                <a:tab pos="9271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Profit</a:t>
            </a:r>
            <a:r>
              <a:rPr sz="1600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% by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region</a:t>
            </a:r>
            <a:endParaRPr sz="16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875" y="2555747"/>
            <a:ext cx="2317750" cy="5728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426211"/>
            <a:ext cx="5928360" cy="5017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14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600">
              <a:latin typeface="Segoe UI"/>
              <a:cs typeface="Segoe UI"/>
            </a:endParaRPr>
          </a:p>
          <a:p>
            <a:pPr marL="1238250" indent="-228600">
              <a:lnSpc>
                <a:spcPct val="100000"/>
              </a:lnSpc>
              <a:buAutoNum type="arabicPeriod" startAt="9"/>
              <a:tabLst>
                <a:tab pos="123825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Current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year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profit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margin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vs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difference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 last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year’s</a:t>
            </a:r>
            <a:endParaRPr sz="1600">
              <a:latin typeface="Segoe UI"/>
              <a:cs typeface="Segoe UI"/>
            </a:endParaRPr>
          </a:p>
          <a:p>
            <a:pPr marL="1238250">
              <a:lnSpc>
                <a:spcPct val="100000"/>
              </a:lnSpc>
              <a:spcBef>
                <a:spcPts val="127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profit</a:t>
            </a:r>
            <a:r>
              <a:rPr sz="1600" spc="-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margin</a:t>
            </a:r>
            <a:endParaRPr sz="1600">
              <a:latin typeface="Segoe UI"/>
              <a:cs typeface="Segoe UI"/>
            </a:endParaRPr>
          </a:p>
          <a:p>
            <a:pPr marL="1695450" indent="-686435">
              <a:lnSpc>
                <a:spcPct val="100000"/>
              </a:lnSpc>
              <a:spcBef>
                <a:spcPts val="1275"/>
              </a:spcBef>
              <a:buAutoNum type="arabicPeriod" startAt="10"/>
              <a:tabLst>
                <a:tab pos="1695450" algn="l"/>
                <a:tab pos="1696085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Total</a:t>
            </a:r>
            <a:r>
              <a:rPr sz="1600" spc="-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orders</a:t>
            </a:r>
            <a:endParaRPr sz="1600">
              <a:latin typeface="Segoe UI"/>
              <a:cs typeface="Segoe UI"/>
            </a:endParaRPr>
          </a:p>
          <a:p>
            <a:pPr marL="1695450" indent="-686435">
              <a:lnSpc>
                <a:spcPct val="100000"/>
              </a:lnSpc>
              <a:spcBef>
                <a:spcPts val="1270"/>
              </a:spcBef>
              <a:buAutoNum type="arabicPeriod" startAt="10"/>
              <a:tabLst>
                <a:tab pos="1695450" algn="l"/>
                <a:tab pos="1696085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Total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revenue</a:t>
            </a:r>
            <a:endParaRPr sz="1600">
              <a:latin typeface="Segoe UI"/>
              <a:cs typeface="Segoe UI"/>
            </a:endParaRPr>
          </a:p>
          <a:p>
            <a:pPr marL="1695450" indent="-686435">
              <a:lnSpc>
                <a:spcPct val="100000"/>
              </a:lnSpc>
              <a:spcBef>
                <a:spcPts val="1270"/>
              </a:spcBef>
              <a:buAutoNum type="arabicPeriod" startAt="10"/>
              <a:tabLst>
                <a:tab pos="1695450" algn="l"/>
                <a:tab pos="1696085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Variance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target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comparison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by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category</a:t>
            </a:r>
            <a:endParaRPr sz="1600">
              <a:latin typeface="Segoe UI"/>
              <a:cs typeface="Segoe UI"/>
            </a:endParaRPr>
          </a:p>
          <a:p>
            <a:pPr marL="1695450" indent="-686435">
              <a:lnSpc>
                <a:spcPct val="100000"/>
              </a:lnSpc>
              <a:spcBef>
                <a:spcPts val="1275"/>
              </a:spcBef>
              <a:buAutoNum type="arabicPeriod" startAt="10"/>
              <a:tabLst>
                <a:tab pos="1695450" algn="l"/>
                <a:tab pos="1696085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Variance by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month</a:t>
            </a:r>
            <a:r>
              <a:rPr sz="16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line chart</a:t>
            </a:r>
            <a:endParaRPr sz="1600">
              <a:latin typeface="Segoe UI"/>
              <a:cs typeface="Segoe UI"/>
            </a:endParaRPr>
          </a:p>
          <a:p>
            <a:pPr marL="1695450" indent="-686435">
              <a:lnSpc>
                <a:spcPct val="100000"/>
              </a:lnSpc>
              <a:spcBef>
                <a:spcPts val="1275"/>
              </a:spcBef>
              <a:buAutoNum type="arabicPeriod" startAt="10"/>
              <a:tabLst>
                <a:tab pos="1695450" algn="l"/>
                <a:tab pos="1696085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Actual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sales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target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sales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matrix</a:t>
            </a:r>
            <a:endParaRPr sz="1600">
              <a:latin typeface="Segoe UI"/>
              <a:cs typeface="Segoe UI"/>
            </a:endParaRPr>
          </a:p>
          <a:p>
            <a:pPr marL="1695450" indent="-686435">
              <a:lnSpc>
                <a:spcPct val="100000"/>
              </a:lnSpc>
              <a:spcBef>
                <a:spcPts val="1285"/>
              </a:spcBef>
              <a:buAutoNum type="arabicPeriod" startAt="10"/>
              <a:tabLst>
                <a:tab pos="1695450" algn="l"/>
                <a:tab pos="1696085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Cohort</a:t>
            </a:r>
            <a:r>
              <a:rPr sz="1600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analysis</a:t>
            </a:r>
            <a:r>
              <a:rPr sz="1600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table</a:t>
            </a:r>
            <a:endParaRPr sz="1600">
              <a:latin typeface="Segoe UI"/>
              <a:cs typeface="Segoe UI"/>
            </a:endParaRPr>
          </a:p>
          <a:p>
            <a:pPr marL="1695450" indent="-686435">
              <a:lnSpc>
                <a:spcPct val="100000"/>
              </a:lnSpc>
              <a:spcBef>
                <a:spcPts val="1270"/>
              </a:spcBef>
              <a:buAutoNum type="arabicPeriod" startAt="10"/>
              <a:tabLst>
                <a:tab pos="1695450" algn="l"/>
                <a:tab pos="1696085" algn="l"/>
              </a:tabLst>
            </a:pP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Customer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retention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line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chart</a:t>
            </a:r>
            <a:endParaRPr sz="1600">
              <a:latin typeface="Segoe UI"/>
              <a:cs typeface="Segoe UI"/>
            </a:endParaRPr>
          </a:p>
          <a:p>
            <a:pPr marL="1695450" indent="-686435">
              <a:lnSpc>
                <a:spcPct val="100000"/>
              </a:lnSpc>
              <a:spcBef>
                <a:spcPts val="1270"/>
              </a:spcBef>
              <a:buAutoNum type="arabicPeriod" startAt="10"/>
              <a:tabLst>
                <a:tab pos="1695450" algn="l"/>
                <a:tab pos="1696085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Monthly</a:t>
            </a:r>
            <a:r>
              <a:rPr sz="16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spending</a:t>
            </a:r>
            <a:r>
              <a:rPr sz="1600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trend</a:t>
            </a:r>
            <a:endParaRPr sz="1600">
              <a:latin typeface="Segoe UI"/>
              <a:cs typeface="Segoe UI"/>
            </a:endParaRPr>
          </a:p>
          <a:p>
            <a:pPr marL="1695450" indent="-686435">
              <a:lnSpc>
                <a:spcPct val="100000"/>
              </a:lnSpc>
              <a:spcBef>
                <a:spcPts val="1290"/>
              </a:spcBef>
              <a:buAutoNum type="arabicPeriod" startAt="10"/>
              <a:tabLst>
                <a:tab pos="1695450" algn="l"/>
                <a:tab pos="1696085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Average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monthly spend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distribution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426211"/>
            <a:ext cx="2040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15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6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30604" y="1491417"/>
            <a:ext cx="5528945" cy="62458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670"/>
              </a:spcBef>
              <a:buClr>
                <a:srgbClr val="374045"/>
              </a:buClr>
              <a:buFont typeface="Segoe UI"/>
              <a:buAutoNum type="arabicPeriod" startAt="5"/>
              <a:tabLst>
                <a:tab pos="241300" algn="l"/>
              </a:tabLst>
            </a:pPr>
            <a:r>
              <a:rPr sz="2000" b="1" spc="-5" dirty="0">
                <a:solidFill>
                  <a:srgbClr val="374045"/>
                </a:solidFill>
                <a:latin typeface="Segoe UI"/>
                <a:cs typeface="Segoe UI"/>
              </a:rPr>
              <a:t>Deployment</a:t>
            </a:r>
            <a:endParaRPr sz="2000">
              <a:latin typeface="Segoe UI"/>
              <a:cs typeface="Segoe UI"/>
            </a:endParaRPr>
          </a:p>
          <a:p>
            <a:pPr marL="697865" marR="8890" lvl="1" indent="-228600" algn="just">
              <a:lnSpc>
                <a:spcPct val="119700"/>
              </a:lnSpc>
              <a:spcBef>
                <a:spcPts val="70"/>
              </a:spcBef>
              <a:buFont typeface="Symbol"/>
              <a:buChar char=""/>
              <a:tabLst>
                <a:tab pos="6985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Prioritizing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and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analytics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couldn’t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come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better time. Your company,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no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matter what size,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is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already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collecting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most</a:t>
            </a:r>
            <a:r>
              <a:rPr sz="16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likely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analysing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just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portion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to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solve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business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problems,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gain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competitive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advantages,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and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drive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enterprise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transformation.</a:t>
            </a:r>
            <a:endParaRPr sz="1600">
              <a:latin typeface="Segoe UI"/>
              <a:cs typeface="Segoe UI"/>
            </a:endParaRPr>
          </a:p>
          <a:p>
            <a:pPr marL="697865" marR="7620" lvl="1" indent="-228600" algn="just">
              <a:lnSpc>
                <a:spcPts val="2300"/>
              </a:lnSpc>
              <a:spcBef>
                <a:spcPts val="130"/>
              </a:spcBef>
              <a:buFont typeface="Symbol"/>
              <a:buChar char=""/>
              <a:tabLst>
                <a:tab pos="6985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With</a:t>
            </a:r>
            <a:r>
              <a:rPr sz="1600" spc="-9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-9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explosive</a:t>
            </a:r>
            <a:r>
              <a:rPr sz="1600" spc="-9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growth</a:t>
            </a:r>
            <a:r>
              <a:rPr sz="1600" spc="-9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spc="-8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enterprise</a:t>
            </a:r>
            <a:r>
              <a:rPr sz="1600" spc="-9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data,</a:t>
            </a:r>
            <a:r>
              <a:rPr sz="1600" spc="-8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database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technologies,</a:t>
            </a:r>
            <a:r>
              <a:rPr sz="1600" spc="-9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-10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-8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600" spc="-8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demand</a:t>
            </a:r>
            <a:r>
              <a:rPr sz="1600" spc="-10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for</a:t>
            </a:r>
            <a:r>
              <a:rPr sz="1600" spc="-10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analytical</a:t>
            </a:r>
            <a:r>
              <a:rPr sz="1600" spc="-9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skills,</a:t>
            </a:r>
            <a:endParaRPr sz="1600">
              <a:latin typeface="Segoe UI"/>
              <a:cs typeface="Segoe UI"/>
            </a:endParaRPr>
          </a:p>
          <a:p>
            <a:pPr marL="697865" algn="just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today’s</a:t>
            </a:r>
            <a:r>
              <a:rPr sz="1600" spc="3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most</a:t>
            </a:r>
            <a:r>
              <a:rPr sz="1600" spc="3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effective</a:t>
            </a:r>
            <a:r>
              <a:rPr sz="1600" spc="3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IT</a:t>
            </a:r>
            <a:r>
              <a:rPr sz="1600" spc="3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organizations</a:t>
            </a:r>
            <a:r>
              <a:rPr sz="1600" spc="3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have</a:t>
            </a:r>
            <a:r>
              <a:rPr sz="1600" spc="3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shifted</a:t>
            </a:r>
            <a:endParaRPr sz="1600">
              <a:latin typeface="Segoe UI"/>
              <a:cs typeface="Segoe UI"/>
            </a:endParaRPr>
          </a:p>
          <a:p>
            <a:pPr marL="697865" algn="just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their</a:t>
            </a:r>
            <a:r>
              <a:rPr sz="1600" spc="1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focus</a:t>
            </a:r>
            <a:r>
              <a:rPr sz="1600" spc="1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600" spc="1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enabling</a:t>
            </a:r>
            <a:r>
              <a:rPr sz="1600" spc="1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self-service</a:t>
            </a:r>
            <a:r>
              <a:rPr sz="1600" spc="1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by</a:t>
            </a:r>
            <a:r>
              <a:rPr sz="1600" spc="1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deploying</a:t>
            </a:r>
            <a:r>
              <a:rPr sz="1600" spc="1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endParaRPr sz="1600">
              <a:latin typeface="Segoe UI"/>
              <a:cs typeface="Segoe UI"/>
            </a:endParaRPr>
          </a:p>
          <a:p>
            <a:pPr marL="697865" marR="6350" algn="just">
              <a:lnSpc>
                <a:spcPct val="119600"/>
              </a:lnSpc>
              <a:spcBef>
                <a:spcPts val="5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operating Power BI at scale,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as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well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as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organizing,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orchestrating,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unifying disparate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sources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 data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for business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users and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experts alike to author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consume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content.</a:t>
            </a:r>
            <a:endParaRPr sz="1600">
              <a:latin typeface="Segoe UI"/>
              <a:cs typeface="Segoe UI"/>
            </a:endParaRPr>
          </a:p>
          <a:p>
            <a:pPr marL="697865" lvl="1" indent="-228600" algn="just">
              <a:lnSpc>
                <a:spcPct val="100000"/>
              </a:lnSpc>
              <a:spcBef>
                <a:spcPts val="375"/>
              </a:spcBef>
              <a:buFont typeface="Symbol"/>
              <a:buChar char=""/>
              <a:tabLst>
                <a:tab pos="6985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Power</a:t>
            </a:r>
            <a:r>
              <a:rPr sz="1600" spc="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BI</a:t>
            </a:r>
            <a:r>
              <a:rPr sz="1600" spc="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Desktop</a:t>
            </a:r>
            <a:r>
              <a:rPr sz="1600" spc="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Power</a:t>
            </a:r>
            <a:r>
              <a:rPr sz="1600" spc="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BI</a:t>
            </a:r>
            <a:r>
              <a:rPr sz="1600" spc="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Service</a:t>
            </a:r>
            <a:r>
              <a:rPr sz="1600" spc="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leverage</a:t>
            </a:r>
            <a:r>
              <a:rPr sz="1600" spc="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your</a:t>
            </a:r>
            <a:endParaRPr sz="1600">
              <a:latin typeface="Segoe UI"/>
              <a:cs typeface="Segoe UI"/>
            </a:endParaRPr>
          </a:p>
          <a:p>
            <a:pPr marL="697865" marR="5080" algn="just">
              <a:lnSpc>
                <a:spcPct val="119600"/>
              </a:lnSpc>
              <a:spcBef>
                <a:spcPts val="5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existing technology investments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integrate them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into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your IT infrastructure to provide a self-service,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modern analytics platform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for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your users. With 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on- 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premises,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cloud,</a:t>
            </a:r>
            <a:r>
              <a:rPr sz="1600" spc="-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-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hosted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options,</a:t>
            </a:r>
            <a:r>
              <a:rPr sz="16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there</a:t>
            </a:r>
            <a:r>
              <a:rPr sz="16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is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version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Power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BI to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match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your requirements.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426211"/>
            <a:ext cx="2390140" cy="927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16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Segoe UI"/>
              <a:cs typeface="Segoe UI"/>
            </a:endParaRPr>
          </a:p>
          <a:p>
            <a:pPr marL="552450">
              <a:lnSpc>
                <a:spcPct val="100000"/>
              </a:lnSpc>
              <a:spcBef>
                <a:spcPts val="5"/>
              </a:spcBef>
              <a:tabLst>
                <a:tab pos="1009015" algn="l"/>
              </a:tabLst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5.1	Power</a:t>
            </a:r>
            <a:r>
              <a:rPr sz="1400" b="1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BI</a:t>
            </a:r>
            <a:r>
              <a:rPr sz="1400" b="1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019EE7FA-81B7-0B08-5F59-480A9616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3060700"/>
            <a:ext cx="7239000" cy="42577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426211"/>
            <a:ext cx="2040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17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6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0C77DA3-5EBB-4574-AB39-2DCAE3633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3238043"/>
            <a:ext cx="7239000" cy="42173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426211"/>
            <a:ext cx="2040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18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6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AAC6E16-3CD4-5346-D4CF-094721680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3253111"/>
            <a:ext cx="7239000" cy="41871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19297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6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129029"/>
            <a:ext cx="4304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Document</a:t>
            </a:r>
            <a:r>
              <a:rPr spc="-125" dirty="0"/>
              <a:t> </a:t>
            </a:r>
            <a:r>
              <a:rPr spc="-70" dirty="0"/>
              <a:t>Version</a:t>
            </a:r>
            <a:r>
              <a:rPr spc="-114" dirty="0"/>
              <a:t> </a:t>
            </a:r>
            <a:r>
              <a:rPr spc="-50" dirty="0"/>
              <a:t>Control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72585"/>
              </p:ext>
            </p:extLst>
          </p:nvPr>
        </p:nvGraphicFramePr>
        <p:xfrm>
          <a:off x="914704" y="1979929"/>
          <a:ext cx="5727064" cy="2071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1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21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Date</a:t>
                      </a:r>
                      <a:r>
                        <a:rPr sz="1600" b="1" spc="-3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Issued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Version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b="1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Description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b="1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Author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2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01-0</a:t>
                      </a:r>
                      <a:r>
                        <a:rPr lang="en-US"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-202</a:t>
                      </a:r>
                      <a:r>
                        <a:rPr lang="en-US"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1.0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374015">
                        <a:lnSpc>
                          <a:spcPts val="16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First</a:t>
                      </a:r>
                      <a:r>
                        <a:rPr sz="1200" spc="-4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version</a:t>
                      </a:r>
                      <a:r>
                        <a:rPr sz="1200" spc="-3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sz="1200" spc="-3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mpl</a:t>
                      </a:r>
                      <a:r>
                        <a:rPr sz="12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te</a:t>
                      </a:r>
                      <a:r>
                        <a:rPr sz="12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HLD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lang="en-US"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man Pratap Singh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426211"/>
            <a:ext cx="2040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19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6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4B1C8DD-9CF5-489C-AA65-B90C64B3A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3177100"/>
            <a:ext cx="7162800" cy="433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5953760" cy="7291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2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 dirty="0">
              <a:latin typeface="Segoe UI"/>
              <a:cs typeface="Segoe UI"/>
            </a:endParaRPr>
          </a:p>
          <a:p>
            <a:pPr marL="213360">
              <a:lnSpc>
                <a:spcPct val="100000"/>
              </a:lnSpc>
            </a:pPr>
            <a:r>
              <a:rPr sz="1600" spc="-5" dirty="0">
                <a:solidFill>
                  <a:srgbClr val="2E5395"/>
                </a:solidFill>
                <a:latin typeface="Segoe UI"/>
                <a:cs typeface="Segoe UI"/>
              </a:rPr>
              <a:t>Table</a:t>
            </a:r>
            <a:r>
              <a:rPr sz="1600" spc="-25" dirty="0">
                <a:solidFill>
                  <a:srgbClr val="2E539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2E5395"/>
                </a:solidFill>
                <a:latin typeface="Segoe UI"/>
                <a:cs typeface="Segoe UI"/>
              </a:rPr>
              <a:t>of</a:t>
            </a:r>
            <a:r>
              <a:rPr sz="1600" spc="-10" dirty="0">
                <a:solidFill>
                  <a:srgbClr val="2E539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2E5395"/>
                </a:solidFill>
                <a:latin typeface="Segoe UI"/>
                <a:cs typeface="Segoe UI"/>
              </a:rPr>
              <a:t>Contents</a:t>
            </a:r>
            <a:endParaRPr sz="1600" dirty="0">
              <a:latin typeface="Segoe UI"/>
              <a:cs typeface="Segoe UI"/>
            </a:endParaRPr>
          </a:p>
          <a:p>
            <a:pPr marL="213360">
              <a:lnSpc>
                <a:spcPct val="100000"/>
              </a:lnSpc>
              <a:spcBef>
                <a:spcPts val="370"/>
              </a:spcBef>
              <a:tabLst>
                <a:tab pos="620395" algn="l"/>
              </a:tabLst>
            </a:pP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1.	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Introduction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.........................................................................................</a:t>
            </a:r>
            <a:r>
              <a:rPr sz="1600" spc="-9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4</a:t>
            </a:r>
            <a:endParaRPr sz="1600" dirty="0">
              <a:latin typeface="Segoe UI"/>
              <a:cs typeface="Segoe UI"/>
            </a:endParaRPr>
          </a:p>
          <a:p>
            <a:pPr marL="213360" marR="5080" indent="202565" algn="r">
              <a:lnSpc>
                <a:spcPct val="145600"/>
              </a:lnSpc>
              <a:tabLst>
                <a:tab pos="620395" algn="l"/>
                <a:tab pos="708660" algn="l"/>
                <a:tab pos="911225" algn="l"/>
              </a:tabLst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1.1		Why this High-Level </a:t>
            </a: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Design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Document?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........................ 4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3" action="ppaction://hlinksldjump"/>
              </a:rPr>
              <a:t>1.2		Scope</a:t>
            </a:r>
            <a:r>
              <a:rPr sz="1600" b="1" spc="430" dirty="0">
                <a:solidFill>
                  <a:srgbClr val="374045"/>
                </a:solidFill>
                <a:latin typeface="Segoe UI"/>
                <a:cs typeface="Segoe UI"/>
                <a:hlinkClick r:id="rId3" action="ppaction://hlinksldjump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3" action="ppaction://hlinksldjump"/>
              </a:rPr>
              <a:t>.................................................................................................</a:t>
            </a:r>
            <a:r>
              <a:rPr sz="1600" spc="425" dirty="0">
                <a:solidFill>
                  <a:srgbClr val="374045"/>
                </a:solidFill>
                <a:latin typeface="Segoe UI"/>
                <a:cs typeface="Segoe UI"/>
                <a:hlinkClick r:id="rId3" action="ppaction://hlinksldjump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3" action="ppaction://hlinksldjump"/>
              </a:rPr>
              <a:t>5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4" action="ppaction://hlinksldjump"/>
              </a:rPr>
              <a:t>2.	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4" action="ppaction://hlinksldjump"/>
              </a:rPr>
              <a:t>General</a:t>
            </a:r>
            <a:r>
              <a:rPr sz="1600" b="1" spc="120" dirty="0">
                <a:solidFill>
                  <a:srgbClr val="374045"/>
                </a:solidFill>
                <a:latin typeface="Segoe UI"/>
                <a:cs typeface="Segoe UI"/>
                <a:hlinkClick r:id="rId4" action="ppaction://hlinksldjump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4" action="ppaction://hlinksldjump"/>
              </a:rPr>
              <a:t>Description</a:t>
            </a:r>
            <a:r>
              <a:rPr sz="1600" b="1" spc="-235" dirty="0">
                <a:solidFill>
                  <a:srgbClr val="374045"/>
                </a:solidFill>
                <a:latin typeface="Segoe UI"/>
                <a:cs typeface="Segoe UI"/>
                <a:hlinkClick r:id="rId4" action="ppaction://hlinksldjump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4" action="ppaction://hlinksldjump"/>
              </a:rPr>
              <a:t>..........................................................................</a:t>
            </a:r>
            <a:r>
              <a:rPr sz="1600" spc="-105" dirty="0">
                <a:solidFill>
                  <a:srgbClr val="374045"/>
                </a:solidFill>
                <a:latin typeface="Segoe UI"/>
                <a:cs typeface="Segoe UI"/>
                <a:hlinkClick r:id="rId4" action="ppaction://hlinksldjump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4" action="ppaction://hlinksldjump"/>
              </a:rPr>
              <a:t>6</a:t>
            </a:r>
            <a:endParaRPr sz="1600" dirty="0">
              <a:latin typeface="Segoe UI"/>
              <a:cs typeface="Segoe UI"/>
            </a:endParaRPr>
          </a:p>
          <a:p>
            <a:pPr marL="213360" marR="5080" lvl="1" indent="202565" algn="r">
              <a:lnSpc>
                <a:spcPct val="145600"/>
              </a:lnSpc>
              <a:spcBef>
                <a:spcPts val="5"/>
              </a:spcBef>
              <a:buAutoNum type="arabicPeriod"/>
              <a:tabLst>
                <a:tab pos="620395" algn="l"/>
                <a:tab pos="708660" algn="l"/>
                <a:tab pos="911225" algn="l"/>
                <a:tab pos="911860" algn="l"/>
              </a:tabLst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4" action="ppaction://hlinksldjump"/>
              </a:rPr>
              <a:t>Product perspective and problem </a:t>
            </a: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4" action="ppaction://hlinksldjump"/>
              </a:rPr>
              <a:t>statement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  <a:hlinkClick r:id="rId4" action="ppaction://hlinksldjump"/>
              </a:rPr>
              <a:t>...............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4" action="ppaction://hlinksldjump"/>
              </a:rPr>
              <a:t>6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5" action="ppaction://hlinksldjump"/>
              </a:rPr>
              <a:t>2.2		Tools</a:t>
            </a:r>
            <a:r>
              <a:rPr sz="1600" b="1" spc="430" dirty="0">
                <a:solidFill>
                  <a:srgbClr val="374045"/>
                </a:solidFill>
                <a:latin typeface="Segoe UI"/>
                <a:cs typeface="Segoe UI"/>
                <a:hlinkClick r:id="rId5" action="ppaction://hlinksldjump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5" action="ppaction://hlinksldjump"/>
              </a:rPr>
              <a:t>used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5" action="ppaction://hlinksldjump"/>
              </a:rPr>
              <a:t>....................................................................................... 7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6" action="ppaction://hlinksldjump"/>
              </a:rPr>
              <a:t>3.	</a:t>
            </a: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  <a:hlinkClick r:id="rId6" action="ppaction://hlinksldjump"/>
              </a:rPr>
              <a:t>Design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6" action="ppaction://hlinksldjump"/>
              </a:rPr>
              <a:t> Details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6" action="ppaction://hlinksldjump"/>
              </a:rPr>
              <a:t>...................................................................................... 8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6" action="ppaction://hlinksldjump"/>
              </a:rPr>
              <a:t>3.1		Functional Architecture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6" action="ppaction://hlinksldjump"/>
              </a:rPr>
              <a:t>........................................................... 8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7" action="ppaction://hlinksldjump"/>
              </a:rPr>
              <a:t>3.2		</a:t>
            </a: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  <a:hlinkClick r:id="rId7" action="ppaction://hlinksldjump"/>
              </a:rPr>
              <a:t>How </a:t>
            </a: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7" action="ppaction://hlinksldjump"/>
              </a:rPr>
              <a:t>BI </a:t>
            </a: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  <a:hlinkClick r:id="rId7" action="ppaction://hlinksldjump"/>
              </a:rPr>
              <a:t>Works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7" action="ppaction://hlinksldjump"/>
              </a:rPr>
              <a:t>............................................................................... 9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3.3		</a:t>
            </a: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Optimization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................................................................................10</a:t>
            </a:r>
            <a:endParaRPr sz="1600" dirty="0">
              <a:latin typeface="Segoe UI"/>
              <a:cs typeface="Segoe UI"/>
            </a:endParaRPr>
          </a:p>
          <a:p>
            <a:pPr marL="1051560" lvl="2" indent="-431800">
              <a:lnSpc>
                <a:spcPct val="100000"/>
              </a:lnSpc>
              <a:spcBef>
                <a:spcPts val="880"/>
              </a:spcBef>
              <a:buAutoNum type="arabicPeriod"/>
              <a:tabLst>
                <a:tab pos="1051560" algn="l"/>
                <a:tab pos="1052195" algn="l"/>
              </a:tabLst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Your</a:t>
            </a: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data</a:t>
            </a:r>
            <a:r>
              <a:rPr sz="1600" b="1" spc="15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strategy</a:t>
            </a:r>
            <a:r>
              <a:rPr sz="1600" b="1" spc="10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 </a:t>
            </a: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drives</a:t>
            </a:r>
            <a:r>
              <a:rPr sz="1600" b="1" spc="10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 </a:t>
            </a: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performance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......................10</a:t>
            </a:r>
            <a:endParaRPr sz="1600" dirty="0">
              <a:latin typeface="Segoe UI"/>
              <a:cs typeface="Segoe UI"/>
            </a:endParaRPr>
          </a:p>
          <a:p>
            <a:pPr marL="1051560" lvl="2" indent="-431800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1051560" algn="l"/>
                <a:tab pos="1052195" algn="l"/>
              </a:tabLst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Reduce</a:t>
            </a: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 </a:t>
            </a: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the</a:t>
            </a: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marks</a:t>
            </a: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(data</a:t>
            </a:r>
            <a:r>
              <a:rPr sz="1600" b="1" spc="5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points)</a:t>
            </a:r>
            <a:r>
              <a:rPr sz="1600" b="1" spc="-15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in</a:t>
            </a:r>
            <a:r>
              <a:rPr sz="1600" b="1" spc="10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your</a:t>
            </a: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 </a:t>
            </a:r>
            <a:r>
              <a:rPr sz="1600" b="1" spc="5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view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..........10</a:t>
            </a:r>
            <a:endParaRPr sz="1600" dirty="0">
              <a:latin typeface="Segoe UI"/>
              <a:cs typeface="Segoe UI"/>
            </a:endParaRPr>
          </a:p>
          <a:p>
            <a:pPr marL="1051560" lvl="2" indent="-431800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1051560" algn="l"/>
                <a:tab pos="1052195" algn="l"/>
              </a:tabLst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Limit</a:t>
            </a:r>
            <a:r>
              <a:rPr sz="1600" b="1" spc="5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your</a:t>
            </a:r>
            <a:r>
              <a:rPr sz="1600" b="1" spc="5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 </a:t>
            </a: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filters</a:t>
            </a:r>
            <a:r>
              <a:rPr sz="1600" b="1" spc="15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 </a:t>
            </a: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by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 number</a:t>
            </a:r>
            <a:r>
              <a:rPr sz="1600" b="1" spc="10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 </a:t>
            </a: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and</a:t>
            </a: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type</a:t>
            </a:r>
            <a:r>
              <a:rPr sz="1600" b="1" spc="-270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  <a:hlinkClick r:id="rId8" action="ppaction://hlinksldjump"/>
              </a:rPr>
              <a:t>........................10</a:t>
            </a:r>
            <a:endParaRPr sz="1600" dirty="0">
              <a:latin typeface="Segoe UI"/>
              <a:cs typeface="Segoe UI"/>
            </a:endParaRPr>
          </a:p>
          <a:p>
            <a:pPr marL="1051560" lvl="2" indent="-431800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1051560" algn="l"/>
                <a:tab pos="1052195" algn="l"/>
              </a:tabLst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9" action="ppaction://hlinksldjump"/>
              </a:rPr>
              <a:t>Optimize and</a:t>
            </a:r>
            <a:r>
              <a:rPr sz="1600" b="1" spc="-15" dirty="0">
                <a:solidFill>
                  <a:srgbClr val="374045"/>
                </a:solidFill>
                <a:latin typeface="Segoe UI"/>
                <a:cs typeface="Segoe UI"/>
                <a:hlinkClick r:id="rId9" action="ppaction://hlinksldjump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9" action="ppaction://hlinksldjump"/>
              </a:rPr>
              <a:t>materialize your</a:t>
            </a: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  <a:hlinkClick r:id="rId9" action="ppaction://hlinksldjump"/>
              </a:rPr>
              <a:t> </a:t>
            </a:r>
            <a:r>
              <a:rPr sz="1600" b="1" spc="5" dirty="0">
                <a:solidFill>
                  <a:srgbClr val="374045"/>
                </a:solidFill>
                <a:latin typeface="Segoe UI"/>
                <a:cs typeface="Segoe UI"/>
                <a:hlinkClick r:id="rId9" action="ppaction://hlinksldjump"/>
              </a:rPr>
              <a:t>calculations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  <a:hlinkClick r:id="rId9" action="ppaction://hlinksldjump"/>
              </a:rPr>
              <a:t>.............11</a:t>
            </a:r>
            <a:endParaRPr sz="1600" dirty="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880"/>
              </a:spcBef>
              <a:tabLst>
                <a:tab pos="406400" algn="l"/>
              </a:tabLst>
            </a:pP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10" action="ppaction://hlinksldjump"/>
              </a:rPr>
              <a:t>4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10" action="ppaction://hlinksldjump"/>
              </a:rPr>
              <a:t>.</a:t>
            </a: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10" action="ppaction://hlinksldjump"/>
              </a:rPr>
              <a:t>	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10" action="ppaction://hlinksldjump"/>
              </a:rPr>
              <a:t>KPI</a:t>
            </a:r>
            <a:r>
              <a:rPr sz="1600" b="1" spc="-145" dirty="0">
                <a:solidFill>
                  <a:srgbClr val="374045"/>
                </a:solidFill>
                <a:latin typeface="Segoe UI"/>
                <a:cs typeface="Segoe UI"/>
                <a:hlinkClick r:id="rId10" action="ppaction://hlinksldjump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10" action="ppaction://hlinksldjump"/>
              </a:rPr>
              <a:t>..........................................................................................................</a:t>
            </a:r>
            <a:r>
              <a:rPr sz="1600" spc="90" dirty="0">
                <a:solidFill>
                  <a:srgbClr val="374045"/>
                </a:solidFill>
                <a:latin typeface="Segoe UI"/>
                <a:cs typeface="Segoe UI"/>
                <a:hlinkClick r:id="rId10" action="ppaction://hlinksldjump"/>
              </a:rPr>
              <a:t>.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10" action="ppaction://hlinksldjump"/>
              </a:rPr>
              <a:t>13</a:t>
            </a:r>
            <a:endParaRPr sz="1600" dirty="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885"/>
              </a:spcBef>
              <a:tabLst>
                <a:tab pos="431165" algn="l"/>
              </a:tabLst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10" action="ppaction://hlinksldjump"/>
              </a:rPr>
              <a:t>4.1	KPIs</a:t>
            </a:r>
            <a:r>
              <a:rPr sz="1600" b="1" spc="20" dirty="0">
                <a:solidFill>
                  <a:srgbClr val="374045"/>
                </a:solidFill>
                <a:latin typeface="Segoe UI"/>
                <a:cs typeface="Segoe UI"/>
                <a:hlinkClick r:id="rId10" action="ppaction://hlinksldjump"/>
              </a:rPr>
              <a:t> </a:t>
            </a: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  <a:hlinkClick r:id="rId10" action="ppaction://hlinksldjump"/>
              </a:rPr>
              <a:t>(Key</a:t>
            </a:r>
            <a:r>
              <a:rPr sz="1600" b="1" spc="10" dirty="0">
                <a:solidFill>
                  <a:srgbClr val="374045"/>
                </a:solidFill>
                <a:latin typeface="Segoe UI"/>
                <a:cs typeface="Segoe UI"/>
                <a:hlinkClick r:id="rId10" action="ppaction://hlinksldjump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10" action="ppaction://hlinksldjump"/>
              </a:rPr>
              <a:t>Performance</a:t>
            </a:r>
            <a:r>
              <a:rPr sz="1600" b="1" spc="15" dirty="0">
                <a:solidFill>
                  <a:srgbClr val="374045"/>
                </a:solidFill>
                <a:latin typeface="Segoe UI"/>
                <a:cs typeface="Segoe UI"/>
                <a:hlinkClick r:id="rId10" action="ppaction://hlinksldjump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10" action="ppaction://hlinksldjump"/>
              </a:rPr>
              <a:t>Indicators</a:t>
            </a:r>
            <a:r>
              <a:rPr sz="1600" b="1" spc="-285" dirty="0">
                <a:solidFill>
                  <a:srgbClr val="374045"/>
                </a:solidFill>
                <a:latin typeface="Segoe UI"/>
                <a:cs typeface="Segoe UI"/>
                <a:hlinkClick r:id="rId10" action="ppaction://hlinksldjump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  <a:hlinkClick r:id="rId10" action="ppaction://hlinksldjump"/>
              </a:rPr>
              <a:t>.................................13</a:t>
            </a:r>
            <a:endParaRPr sz="1600" dirty="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880"/>
              </a:spcBef>
              <a:tabLst>
                <a:tab pos="406400" algn="l"/>
              </a:tabLst>
            </a:pP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11" action="ppaction://hlinksldjump"/>
              </a:rPr>
              <a:t>5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11" action="ppaction://hlinksldjump"/>
              </a:rPr>
              <a:t>.</a:t>
            </a: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11" action="ppaction://hlinksldjump"/>
              </a:rPr>
              <a:t>	</a:t>
            </a: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  <a:hlinkClick r:id="rId11" action="ppaction://hlinksldjump"/>
              </a:rPr>
              <a:t>De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11" action="ppaction://hlinksldjump"/>
              </a:rPr>
              <a:t>p</a:t>
            </a: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  <a:hlinkClick r:id="rId11" action="ppaction://hlinksldjump"/>
              </a:rPr>
              <a:t>lo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11" action="ppaction://hlinksldjump"/>
              </a:rPr>
              <a:t>yme</a:t>
            </a: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11" action="ppaction://hlinksldjump"/>
              </a:rPr>
              <a:t>n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11" action="ppaction://hlinksldjump"/>
              </a:rPr>
              <a:t>t</a:t>
            </a:r>
            <a:r>
              <a:rPr sz="1600" b="1" spc="-250" dirty="0">
                <a:solidFill>
                  <a:srgbClr val="374045"/>
                </a:solidFill>
                <a:latin typeface="Segoe UI"/>
                <a:cs typeface="Segoe UI"/>
                <a:hlinkClick r:id="rId11" action="ppaction://hlinksldjump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11" action="ppaction://hlinksldjump"/>
              </a:rPr>
              <a:t>.......................................................................................</a:t>
            </a:r>
            <a:r>
              <a:rPr sz="1600" spc="90" dirty="0">
                <a:solidFill>
                  <a:srgbClr val="374045"/>
                </a:solidFill>
                <a:latin typeface="Segoe UI"/>
                <a:cs typeface="Segoe UI"/>
                <a:hlinkClick r:id="rId11" action="ppaction://hlinksldjump"/>
              </a:rPr>
              <a:t>.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11" action="ppaction://hlinksldjump"/>
              </a:rPr>
              <a:t>15</a:t>
            </a:r>
            <a:endParaRPr sz="1600" dirty="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875"/>
              </a:spcBef>
              <a:tabLst>
                <a:tab pos="431165" algn="l"/>
              </a:tabLst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12" action="ppaction://hlinksldjump"/>
              </a:rPr>
              <a:t>5.1	</a:t>
            </a: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  <a:hlinkClick r:id="rId12" action="ppaction://hlinksldjump"/>
              </a:rPr>
              <a:t>Power</a:t>
            </a:r>
            <a:r>
              <a:rPr sz="1600" b="1" spc="-20" dirty="0">
                <a:solidFill>
                  <a:srgbClr val="374045"/>
                </a:solidFill>
                <a:latin typeface="Segoe UI"/>
                <a:cs typeface="Segoe UI"/>
                <a:hlinkClick r:id="rId12" action="ppaction://hlinksldjump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12" action="ppaction://hlinksldjump"/>
              </a:rPr>
              <a:t>BI</a:t>
            </a:r>
            <a:r>
              <a:rPr sz="1600" b="1" spc="-25" dirty="0">
                <a:solidFill>
                  <a:srgbClr val="374045"/>
                </a:solidFill>
                <a:latin typeface="Segoe UI"/>
                <a:cs typeface="Segoe UI"/>
                <a:hlinkClick r:id="rId12" action="ppaction://hlinksldjump"/>
              </a:rPr>
              <a:t> </a:t>
            </a: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12" action="ppaction://hlinksldjump"/>
              </a:rPr>
              <a:t>Report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  <a:hlinkClick r:id="rId12" action="ppaction://hlinksldjump"/>
              </a:rPr>
              <a:t>......................................................................16</a:t>
            </a:r>
            <a:endParaRPr sz="1600" dirty="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A</a:t>
            </a:r>
            <a:r>
              <a:rPr lang="en-US" spc="-5" dirty="0"/>
              <a:t>MAN PRATAP SINGH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19297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3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6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1903222"/>
            <a:ext cx="5669280" cy="2014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Abstract</a:t>
            </a:r>
            <a:endParaRPr sz="1600">
              <a:latin typeface="Segoe UI"/>
              <a:cs typeface="Segoe UI"/>
            </a:endParaRPr>
          </a:p>
          <a:p>
            <a:pPr marL="12700" marR="5080">
              <a:lnSpc>
                <a:spcPct val="110800"/>
              </a:lnSpc>
              <a:spcBef>
                <a:spcPts val="98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 growth of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resell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business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in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most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populated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cities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are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increasing and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market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competitions are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also high.</a:t>
            </a:r>
            <a:r>
              <a:rPr sz="1600" spc="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 dataset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is one of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historical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sales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 a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company named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Adventure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Works which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has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records for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3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years.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Good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driven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systems </a:t>
            </a:r>
            <a:r>
              <a:rPr sz="1600" spc="-4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for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analyzing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sales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can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improve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performance of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company</a:t>
            </a:r>
            <a:r>
              <a:rPr sz="16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generate more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ROI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stakeholders.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19297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4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6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1452649"/>
            <a:ext cx="5755005" cy="700405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85"/>
              </a:spcBef>
              <a:buClr>
                <a:srgbClr val="374045"/>
              </a:buClr>
              <a:buFont typeface="Segoe UI"/>
              <a:buAutoNum type="arabicPeriod"/>
              <a:tabLst>
                <a:tab pos="469900" algn="l"/>
              </a:tabLst>
            </a:pPr>
            <a:r>
              <a:rPr sz="2000" b="1" spc="-5" dirty="0">
                <a:solidFill>
                  <a:srgbClr val="374045"/>
                </a:solidFill>
                <a:latin typeface="Segoe UI"/>
                <a:cs typeface="Segoe UI"/>
              </a:rPr>
              <a:t>Introduction</a:t>
            </a:r>
            <a:endParaRPr sz="2000">
              <a:latin typeface="Segoe UI"/>
              <a:cs typeface="Segoe UI"/>
            </a:endParaRPr>
          </a:p>
          <a:p>
            <a:pPr marL="697865" lvl="1" indent="-457200" algn="just">
              <a:lnSpc>
                <a:spcPct val="100000"/>
              </a:lnSpc>
              <a:spcBef>
                <a:spcPts val="625"/>
              </a:spcBef>
              <a:buClr>
                <a:srgbClr val="374045"/>
              </a:buClr>
              <a:buFont typeface="Segoe UI"/>
              <a:buAutoNum type="arabicPeriod"/>
              <a:tabLst>
                <a:tab pos="698500" algn="l"/>
              </a:tabLst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Why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this</a:t>
            </a:r>
            <a:r>
              <a:rPr sz="1400" b="1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High-Level Design</a:t>
            </a:r>
            <a:r>
              <a:rPr sz="14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Document?</a:t>
            </a:r>
            <a:endParaRPr sz="1400">
              <a:latin typeface="Segoe UI"/>
              <a:cs typeface="Segoe UI"/>
            </a:endParaRPr>
          </a:p>
          <a:p>
            <a:pPr marL="12700" marR="5080" algn="just">
              <a:lnSpc>
                <a:spcPct val="110900"/>
              </a:lnSpc>
              <a:spcBef>
                <a:spcPts val="13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-6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purpose</a:t>
            </a:r>
            <a:r>
              <a:rPr sz="1600" spc="-6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spc="-6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this</a:t>
            </a:r>
            <a:r>
              <a:rPr sz="1600" spc="-6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High-Level</a:t>
            </a:r>
            <a:r>
              <a:rPr sz="1600" spc="-6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r>
              <a:rPr sz="1600" spc="-6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(HLD)</a:t>
            </a:r>
            <a:r>
              <a:rPr sz="1600" spc="-7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Document</a:t>
            </a:r>
            <a:r>
              <a:rPr sz="1600" spc="-7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is</a:t>
            </a:r>
            <a:r>
              <a:rPr sz="1600" spc="-6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600" spc="-6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add </a:t>
            </a:r>
            <a:r>
              <a:rPr sz="1600" spc="-4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necessary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detail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current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description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represent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suitable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model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for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coding.</a:t>
            </a:r>
            <a:endParaRPr sz="1600">
              <a:latin typeface="Segoe UI"/>
              <a:cs typeface="Segoe UI"/>
            </a:endParaRPr>
          </a:p>
          <a:p>
            <a:pPr marL="12700" marR="5715" algn="just">
              <a:lnSpc>
                <a:spcPct val="110900"/>
              </a:lnSpc>
              <a:spcBef>
                <a:spcPts val="805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This document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is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also intended to help detect contradictions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prior to coding, and can be used as a reference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manual for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how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modules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interact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at 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high level.</a:t>
            </a:r>
            <a:endParaRPr sz="1600">
              <a:latin typeface="Segoe UI"/>
              <a:cs typeface="Segoe UI"/>
            </a:endParaRPr>
          </a:p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b="1" spc="-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HLD</a:t>
            </a:r>
            <a:r>
              <a:rPr sz="1600" b="1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will:</a:t>
            </a:r>
            <a:endParaRPr sz="1600">
              <a:latin typeface="Segoe UI"/>
              <a:cs typeface="Segoe UI"/>
            </a:endParaRPr>
          </a:p>
          <a:p>
            <a:pPr marL="469265" indent="-228600">
              <a:lnSpc>
                <a:spcPct val="100000"/>
              </a:lnSpc>
              <a:spcBef>
                <a:spcPts val="1010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Present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all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 aspects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define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them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in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detail</a:t>
            </a:r>
            <a:endParaRPr sz="1600">
              <a:latin typeface="Segoe UI"/>
              <a:cs typeface="Segoe UI"/>
            </a:endParaRPr>
          </a:p>
          <a:p>
            <a:pPr marL="469265" indent="-228600">
              <a:lnSpc>
                <a:spcPct val="100000"/>
              </a:lnSpc>
              <a:spcBef>
                <a:spcPts val="204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Describe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user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interface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being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implemented</a:t>
            </a:r>
            <a:endParaRPr sz="1600">
              <a:latin typeface="Segoe UI"/>
              <a:cs typeface="Segoe UI"/>
            </a:endParaRPr>
          </a:p>
          <a:p>
            <a:pPr marL="469265" indent="-228600">
              <a:lnSpc>
                <a:spcPct val="100000"/>
              </a:lnSpc>
              <a:spcBef>
                <a:spcPts val="204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Describe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hardware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software interfaces</a:t>
            </a:r>
            <a:endParaRPr sz="1600">
              <a:latin typeface="Segoe UI"/>
              <a:cs typeface="Segoe UI"/>
            </a:endParaRPr>
          </a:p>
          <a:p>
            <a:pPr marL="469265" indent="-228600">
              <a:lnSpc>
                <a:spcPct val="100000"/>
              </a:lnSpc>
              <a:spcBef>
                <a:spcPts val="215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Describe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performance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requirements</a:t>
            </a:r>
            <a:endParaRPr sz="1600">
              <a:latin typeface="Segoe UI"/>
              <a:cs typeface="Segoe UI"/>
            </a:endParaRPr>
          </a:p>
          <a:p>
            <a:pPr marL="469265" indent="-228600">
              <a:lnSpc>
                <a:spcPct val="100000"/>
              </a:lnSpc>
              <a:spcBef>
                <a:spcPts val="204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Include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features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architecture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endParaRPr sz="1600">
              <a:latin typeface="Segoe UI"/>
              <a:cs typeface="Segoe UI"/>
            </a:endParaRPr>
          </a:p>
          <a:p>
            <a:pPr marL="469265" indent="-228600">
              <a:lnSpc>
                <a:spcPct val="100000"/>
              </a:lnSpc>
              <a:spcBef>
                <a:spcPts val="204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List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describe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non-functional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attributes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like: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74045"/>
              </a:buClr>
              <a:buFont typeface="Wingdings"/>
              <a:buChar char=""/>
            </a:pPr>
            <a:endParaRPr sz="1750">
              <a:latin typeface="Segoe UI"/>
              <a:cs typeface="Segoe UI"/>
            </a:endParaRPr>
          </a:p>
          <a:p>
            <a:pPr marL="926465" lvl="1" indent="-229235">
              <a:lnSpc>
                <a:spcPct val="100000"/>
              </a:lnSpc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Security</a:t>
            </a:r>
            <a:endParaRPr sz="1600">
              <a:latin typeface="Segoe UI"/>
              <a:cs typeface="Segoe UI"/>
            </a:endParaRPr>
          </a:p>
          <a:p>
            <a:pPr marL="926465" lvl="1" indent="-22923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Reliability</a:t>
            </a:r>
            <a:endParaRPr sz="1600">
              <a:latin typeface="Segoe UI"/>
              <a:cs typeface="Segoe UI"/>
            </a:endParaRPr>
          </a:p>
          <a:p>
            <a:pPr marL="926465" lvl="1" indent="-229235">
              <a:lnSpc>
                <a:spcPct val="100000"/>
              </a:lnSpc>
              <a:spcBef>
                <a:spcPts val="215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Maintainability</a:t>
            </a:r>
            <a:endParaRPr sz="1600">
              <a:latin typeface="Segoe UI"/>
              <a:cs typeface="Segoe UI"/>
            </a:endParaRPr>
          </a:p>
          <a:p>
            <a:pPr marL="926465" lvl="1" indent="-22923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Portability</a:t>
            </a:r>
            <a:endParaRPr sz="1600">
              <a:latin typeface="Segoe UI"/>
              <a:cs typeface="Segoe UI"/>
            </a:endParaRPr>
          </a:p>
          <a:p>
            <a:pPr marL="926465" lvl="1" indent="-22923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Reusability</a:t>
            </a:r>
            <a:endParaRPr sz="1600">
              <a:latin typeface="Segoe UI"/>
              <a:cs typeface="Segoe UI"/>
            </a:endParaRPr>
          </a:p>
          <a:p>
            <a:pPr marL="926465" lvl="1" indent="-229235">
              <a:lnSpc>
                <a:spcPct val="100000"/>
              </a:lnSpc>
              <a:spcBef>
                <a:spcPts val="215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Application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compatibility</a:t>
            </a:r>
            <a:endParaRPr sz="1600">
              <a:latin typeface="Segoe UI"/>
              <a:cs typeface="Segoe UI"/>
            </a:endParaRPr>
          </a:p>
          <a:p>
            <a:pPr marL="926465" lvl="1" indent="-22923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Resource</a:t>
            </a:r>
            <a:r>
              <a:rPr sz="1600" spc="-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utilization</a:t>
            </a:r>
            <a:endParaRPr sz="1600">
              <a:latin typeface="Segoe UI"/>
              <a:cs typeface="Segoe UI"/>
            </a:endParaRPr>
          </a:p>
          <a:p>
            <a:pPr marL="926465" lvl="1" indent="-22923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Serviceability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5957570" cy="2567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5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Segoe UI"/>
              <a:cs typeface="Segoe UI"/>
            </a:endParaRPr>
          </a:p>
          <a:p>
            <a:pPr marL="441959" algn="just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1.2</a:t>
            </a:r>
            <a:r>
              <a:rPr sz="1400" b="1" spc="11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Scope</a:t>
            </a:r>
            <a:endParaRPr sz="1400">
              <a:latin typeface="Segoe UI"/>
              <a:cs typeface="Segoe UI"/>
            </a:endParaRPr>
          </a:p>
          <a:p>
            <a:pPr marL="213360" marR="5080" algn="just">
              <a:lnSpc>
                <a:spcPct val="110900"/>
              </a:lnSpc>
              <a:spcBef>
                <a:spcPts val="14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 HLD documentation presents the structure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of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 system,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such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as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database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architecture,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application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architecture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(layers),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application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flow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(Navigation),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and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technology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architecture.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The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HLD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uses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non-technical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to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mildly-technical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terms which should be understandable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to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 administrators of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system.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5960110" cy="305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6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Segoe UI"/>
              <a:cs typeface="Segoe UI"/>
            </a:endParaRPr>
          </a:p>
          <a:p>
            <a:pPr marL="670560" indent="-229235">
              <a:lnSpc>
                <a:spcPct val="100000"/>
              </a:lnSpc>
              <a:buClr>
                <a:srgbClr val="374045"/>
              </a:buClr>
              <a:buFont typeface="Segoe UI"/>
              <a:buAutoNum type="arabicPeriod" startAt="2"/>
              <a:tabLst>
                <a:tab pos="671195" algn="l"/>
              </a:tabLst>
            </a:pPr>
            <a:r>
              <a:rPr sz="2000" b="1" spc="-5" dirty="0">
                <a:solidFill>
                  <a:srgbClr val="374045"/>
                </a:solidFill>
                <a:latin typeface="Segoe UI"/>
                <a:cs typeface="Segoe UI"/>
              </a:rPr>
              <a:t>General</a:t>
            </a:r>
            <a:r>
              <a:rPr sz="2000" b="1" spc="-6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74045"/>
                </a:solidFill>
                <a:latin typeface="Segoe UI"/>
                <a:cs typeface="Segoe UI"/>
              </a:rPr>
              <a:t>Description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Clr>
                <a:srgbClr val="374045"/>
              </a:buClr>
              <a:buFont typeface="Segoe UI"/>
              <a:buAutoNum type="arabicPeriod" startAt="2"/>
            </a:pPr>
            <a:endParaRPr sz="2650">
              <a:latin typeface="Segoe UI"/>
              <a:cs typeface="Segoe UI"/>
            </a:endParaRPr>
          </a:p>
          <a:p>
            <a:pPr marL="899160" lvl="1" indent="-457834" algn="just">
              <a:lnSpc>
                <a:spcPct val="100000"/>
              </a:lnSpc>
              <a:spcBef>
                <a:spcPts val="5"/>
              </a:spcBef>
              <a:buClr>
                <a:srgbClr val="374045"/>
              </a:buClr>
              <a:buFont typeface="Segoe UI"/>
              <a:buAutoNum type="arabicPeriod"/>
              <a:tabLst>
                <a:tab pos="899794" algn="l"/>
              </a:tabLst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r>
              <a:rPr sz="1400" b="1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perspective and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problem</a:t>
            </a:r>
            <a:r>
              <a:rPr sz="1400" b="1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statement</a:t>
            </a:r>
            <a:endParaRPr sz="1400">
              <a:latin typeface="Segoe UI"/>
              <a:cs typeface="Segoe UI"/>
            </a:endParaRPr>
          </a:p>
          <a:p>
            <a:pPr marL="213360" marR="5080" algn="just">
              <a:lnSpc>
                <a:spcPct val="111000"/>
              </a:lnSpc>
              <a:spcBef>
                <a:spcPts val="125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 goal of this project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is to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analysis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sales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and evaluate the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performance of the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sales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team against its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target.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It provides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insights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about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top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performing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and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underperforming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products/services, the problems faced to meet the target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market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opportunities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sales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activities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that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generate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revenue.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19297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7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6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412434"/>
            <a:ext cx="5528945" cy="144272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15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2.2</a:t>
            </a:r>
            <a:r>
              <a:rPr sz="1400" b="1" spc="390" dirty="0">
                <a:solidFill>
                  <a:srgbClr val="374045"/>
                </a:solidFill>
                <a:latin typeface="Segoe UI"/>
                <a:cs typeface="Segoe UI"/>
              </a:rPr>
              <a:t> 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Tools</a:t>
            </a:r>
            <a:r>
              <a:rPr sz="1400" b="1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used</a:t>
            </a:r>
            <a:endParaRPr sz="1400">
              <a:latin typeface="Segoe UI"/>
              <a:cs typeface="Segoe UI"/>
            </a:endParaRPr>
          </a:p>
          <a:p>
            <a:pPr marL="12700" marR="5080" algn="just">
              <a:lnSpc>
                <a:spcPts val="2290"/>
              </a:lnSpc>
              <a:spcBef>
                <a:spcPts val="12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Business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Intelligence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tools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-5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libraries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works</a:t>
            </a:r>
            <a:r>
              <a:rPr sz="16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such</a:t>
            </a:r>
            <a:r>
              <a:rPr sz="1600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as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NumPy,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Pandas, Seaborn, Matplotlib, MS-Excel, MS-Power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BI,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Jupyter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Notebook</a:t>
            </a:r>
            <a:r>
              <a:rPr sz="1600" spc="2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26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Python</a:t>
            </a:r>
            <a:r>
              <a:rPr sz="1600" spc="2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Programming</a:t>
            </a:r>
            <a:r>
              <a:rPr sz="1600" spc="26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Language</a:t>
            </a:r>
            <a:r>
              <a:rPr sz="1600" spc="27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are</a:t>
            </a:r>
            <a:r>
              <a:rPr sz="1600" spc="26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used</a:t>
            </a:r>
            <a:r>
              <a:rPr sz="1600" spc="26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endParaRPr sz="1600">
              <a:latin typeface="Segoe UI"/>
              <a:cs typeface="Segoe UI"/>
            </a:endParaRPr>
          </a:p>
          <a:p>
            <a:pPr marL="12700" algn="just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build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whole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framework</a:t>
            </a:r>
            <a:endParaRPr sz="1600">
              <a:latin typeface="Segoe UI"/>
              <a:cs typeface="Segoe U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5747" y="3371062"/>
          <a:ext cx="5349875" cy="510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7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7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689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2747" y="3636263"/>
            <a:ext cx="2317877" cy="57467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480559" y="3371062"/>
            <a:ext cx="2028825" cy="859790"/>
            <a:chOff x="4480559" y="3371062"/>
            <a:chExt cx="2028825" cy="8597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559" y="3371062"/>
              <a:ext cx="2028443" cy="8595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3899" y="3386962"/>
              <a:ext cx="1926971" cy="75692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475232" y="4727460"/>
            <a:ext cx="2289175" cy="662940"/>
            <a:chOff x="1475232" y="4727460"/>
            <a:chExt cx="2289175" cy="66294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5232" y="4727460"/>
              <a:ext cx="2289047" cy="66292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78770" y="4794392"/>
              <a:ext cx="483234" cy="481965"/>
            </a:xfrm>
            <a:custGeom>
              <a:avLst/>
              <a:gdLst/>
              <a:ahLst/>
              <a:cxnLst/>
              <a:rect l="l" t="t" r="r" b="b"/>
              <a:pathLst>
                <a:path w="483235" h="481964">
                  <a:moveTo>
                    <a:pt x="241548" y="0"/>
                  </a:moveTo>
                  <a:lnTo>
                    <a:pt x="194208" y="4672"/>
                  </a:lnTo>
                  <a:lnTo>
                    <a:pt x="149115" y="18338"/>
                  </a:lnTo>
                  <a:lnTo>
                    <a:pt x="107539" y="40472"/>
                  </a:lnTo>
                  <a:lnTo>
                    <a:pt x="70749" y="70546"/>
                  </a:lnTo>
                  <a:lnTo>
                    <a:pt x="40585" y="107225"/>
                  </a:lnTo>
                  <a:lnTo>
                    <a:pt x="18388" y="148680"/>
                  </a:lnTo>
                  <a:lnTo>
                    <a:pt x="4684" y="193641"/>
                  </a:lnTo>
                  <a:lnTo>
                    <a:pt x="0" y="240838"/>
                  </a:lnTo>
                  <a:lnTo>
                    <a:pt x="4684" y="288046"/>
                  </a:lnTo>
                  <a:lnTo>
                    <a:pt x="18388" y="333007"/>
                  </a:lnTo>
                  <a:lnTo>
                    <a:pt x="40585" y="374459"/>
                  </a:lnTo>
                  <a:lnTo>
                    <a:pt x="70749" y="411140"/>
                  </a:lnTo>
                  <a:lnTo>
                    <a:pt x="107539" y="441215"/>
                  </a:lnTo>
                  <a:lnTo>
                    <a:pt x="149115" y="463346"/>
                  </a:lnTo>
                  <a:lnTo>
                    <a:pt x="194208" y="477009"/>
                  </a:lnTo>
                  <a:lnTo>
                    <a:pt x="241548" y="481680"/>
                  </a:lnTo>
                  <a:lnTo>
                    <a:pt x="288896" y="477009"/>
                  </a:lnTo>
                  <a:lnTo>
                    <a:pt x="333990" y="463346"/>
                  </a:lnTo>
                  <a:lnTo>
                    <a:pt x="375563" y="441215"/>
                  </a:lnTo>
                  <a:lnTo>
                    <a:pt x="412349" y="411140"/>
                  </a:lnTo>
                  <a:lnTo>
                    <a:pt x="442523" y="374459"/>
                  </a:lnTo>
                  <a:lnTo>
                    <a:pt x="464721" y="333007"/>
                  </a:lnTo>
                  <a:lnTo>
                    <a:pt x="478423" y="288046"/>
                  </a:lnTo>
                  <a:lnTo>
                    <a:pt x="483106" y="240838"/>
                  </a:lnTo>
                  <a:lnTo>
                    <a:pt x="478423" y="193641"/>
                  </a:lnTo>
                  <a:lnTo>
                    <a:pt x="464721" y="148680"/>
                  </a:lnTo>
                  <a:lnTo>
                    <a:pt x="442522" y="107225"/>
                  </a:lnTo>
                  <a:lnTo>
                    <a:pt x="412349" y="70546"/>
                  </a:lnTo>
                  <a:lnTo>
                    <a:pt x="375563" y="40472"/>
                  </a:lnTo>
                  <a:lnTo>
                    <a:pt x="333990" y="18338"/>
                  </a:lnTo>
                  <a:lnTo>
                    <a:pt x="288896" y="4672"/>
                  </a:lnTo>
                  <a:lnTo>
                    <a:pt x="241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90660" y="5012035"/>
              <a:ext cx="450850" cy="255270"/>
            </a:xfrm>
            <a:custGeom>
              <a:avLst/>
              <a:gdLst/>
              <a:ahLst/>
              <a:cxnLst/>
              <a:rect l="l" t="t" r="r" b="b"/>
              <a:pathLst>
                <a:path w="450850" h="255270">
                  <a:moveTo>
                    <a:pt x="167030" y="0"/>
                  </a:moveTo>
                  <a:lnTo>
                    <a:pt x="122307" y="5114"/>
                  </a:lnTo>
                  <a:lnTo>
                    <a:pt x="77575" y="18994"/>
                  </a:lnTo>
                  <a:lnTo>
                    <a:pt x="0" y="52854"/>
                  </a:lnTo>
                  <a:lnTo>
                    <a:pt x="1567" y="68651"/>
                  </a:lnTo>
                  <a:lnTo>
                    <a:pt x="14763" y="111947"/>
                  </a:lnTo>
                  <a:lnTo>
                    <a:pt x="36138" y="151866"/>
                  </a:lnTo>
                  <a:lnTo>
                    <a:pt x="65187" y="187189"/>
                  </a:lnTo>
                  <a:lnTo>
                    <a:pt x="100612" y="216151"/>
                  </a:lnTo>
                  <a:lnTo>
                    <a:pt x="140646" y="237463"/>
                  </a:lnTo>
                  <a:lnTo>
                    <a:pt x="184069" y="250621"/>
                  </a:lnTo>
                  <a:lnTo>
                    <a:pt x="229658" y="255119"/>
                  </a:lnTo>
                  <a:lnTo>
                    <a:pt x="275249" y="250621"/>
                  </a:lnTo>
                  <a:lnTo>
                    <a:pt x="318674" y="237463"/>
                  </a:lnTo>
                  <a:lnTo>
                    <a:pt x="358711" y="216150"/>
                  </a:lnTo>
                  <a:lnTo>
                    <a:pt x="394139" y="187189"/>
                  </a:lnTo>
                  <a:lnTo>
                    <a:pt x="423190" y="151866"/>
                  </a:lnTo>
                  <a:lnTo>
                    <a:pt x="444570" y="111947"/>
                  </a:lnTo>
                  <a:lnTo>
                    <a:pt x="450656" y="91988"/>
                  </a:lnTo>
                  <a:lnTo>
                    <a:pt x="444379" y="90659"/>
                  </a:lnTo>
                  <a:lnTo>
                    <a:pt x="435425" y="88582"/>
                  </a:lnTo>
                  <a:lnTo>
                    <a:pt x="390704" y="75477"/>
                  </a:lnTo>
                  <a:lnTo>
                    <a:pt x="354914" y="61802"/>
                  </a:lnTo>
                  <a:lnTo>
                    <a:pt x="283356" y="30090"/>
                  </a:lnTo>
                  <a:lnTo>
                    <a:pt x="274402" y="26255"/>
                  </a:lnTo>
                  <a:lnTo>
                    <a:pt x="238612" y="12579"/>
                  </a:lnTo>
                  <a:lnTo>
                    <a:pt x="193891" y="1872"/>
                  </a:lnTo>
                  <a:lnTo>
                    <a:pt x="175984" y="205"/>
                  </a:lnTo>
                  <a:lnTo>
                    <a:pt x="167030" y="0"/>
                  </a:lnTo>
                  <a:close/>
                </a:path>
              </a:pathLst>
            </a:custGeom>
            <a:solidFill>
              <a:srgbClr val="5C7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87717" y="4905006"/>
              <a:ext cx="465455" cy="194945"/>
            </a:xfrm>
            <a:custGeom>
              <a:avLst/>
              <a:gdLst/>
              <a:ahLst/>
              <a:cxnLst/>
              <a:rect l="l" t="t" r="r" b="b"/>
              <a:pathLst>
                <a:path w="465455" h="194945">
                  <a:moveTo>
                    <a:pt x="462483" y="102577"/>
                  </a:moveTo>
                  <a:lnTo>
                    <a:pt x="169974" y="102577"/>
                  </a:lnTo>
                  <a:lnTo>
                    <a:pt x="178927" y="102782"/>
                  </a:lnTo>
                  <a:lnTo>
                    <a:pt x="187881" y="103399"/>
                  </a:lnTo>
                  <a:lnTo>
                    <a:pt x="232602" y="112348"/>
                  </a:lnTo>
                  <a:lnTo>
                    <a:pt x="277345" y="128809"/>
                  </a:lnTo>
                  <a:lnTo>
                    <a:pt x="322067" y="148740"/>
                  </a:lnTo>
                  <a:lnTo>
                    <a:pt x="348904" y="160612"/>
                  </a:lnTo>
                  <a:lnTo>
                    <a:pt x="384694" y="174858"/>
                  </a:lnTo>
                  <a:lnTo>
                    <a:pt x="429438" y="188899"/>
                  </a:lnTo>
                  <a:lnTo>
                    <a:pt x="454875" y="194835"/>
                  </a:lnTo>
                  <a:lnTo>
                    <a:pt x="460715" y="175680"/>
                  </a:lnTo>
                  <a:lnTo>
                    <a:pt x="465229" y="130225"/>
                  </a:lnTo>
                  <a:lnTo>
                    <a:pt x="462483" y="102577"/>
                  </a:lnTo>
                  <a:close/>
                </a:path>
                <a:path w="465455" h="194945">
                  <a:moveTo>
                    <a:pt x="313136" y="0"/>
                  </a:moveTo>
                  <a:lnTo>
                    <a:pt x="268392" y="5091"/>
                  </a:lnTo>
                  <a:lnTo>
                    <a:pt x="223671" y="18994"/>
                  </a:lnTo>
                  <a:lnTo>
                    <a:pt x="143143" y="54153"/>
                  </a:lnTo>
                  <a:lnTo>
                    <a:pt x="134197" y="58035"/>
                  </a:lnTo>
                  <a:lnTo>
                    <a:pt x="98411" y="72281"/>
                  </a:lnTo>
                  <a:lnTo>
                    <a:pt x="53679" y="86322"/>
                  </a:lnTo>
                  <a:lnTo>
                    <a:pt x="8946" y="95842"/>
                  </a:lnTo>
                  <a:lnTo>
                    <a:pt x="3323" y="96731"/>
                  </a:lnTo>
                  <a:lnTo>
                    <a:pt x="0" y="130225"/>
                  </a:lnTo>
                  <a:lnTo>
                    <a:pt x="2519" y="155612"/>
                  </a:lnTo>
                  <a:lnTo>
                    <a:pt x="53679" y="132667"/>
                  </a:lnTo>
                  <a:lnTo>
                    <a:pt x="62625" y="128809"/>
                  </a:lnTo>
                  <a:lnTo>
                    <a:pt x="98411" y="115156"/>
                  </a:lnTo>
                  <a:lnTo>
                    <a:pt x="143143" y="104449"/>
                  </a:lnTo>
                  <a:lnTo>
                    <a:pt x="169974" y="102577"/>
                  </a:lnTo>
                  <a:lnTo>
                    <a:pt x="462483" y="102577"/>
                  </a:lnTo>
                  <a:lnTo>
                    <a:pt x="460715" y="84770"/>
                  </a:lnTo>
                  <a:lnTo>
                    <a:pt x="447514" y="41474"/>
                  </a:lnTo>
                  <a:lnTo>
                    <a:pt x="411531" y="22533"/>
                  </a:lnTo>
                  <a:lnTo>
                    <a:pt x="366810" y="7260"/>
                  </a:lnTo>
                  <a:lnTo>
                    <a:pt x="322066" y="205"/>
                  </a:lnTo>
                  <a:lnTo>
                    <a:pt x="313136" y="0"/>
                  </a:lnTo>
                  <a:close/>
                </a:path>
              </a:pathLst>
            </a:custGeom>
            <a:solidFill>
              <a:srgbClr val="7CA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74298" y="4789940"/>
              <a:ext cx="492125" cy="490855"/>
            </a:xfrm>
            <a:custGeom>
              <a:avLst/>
              <a:gdLst/>
              <a:ahLst/>
              <a:cxnLst/>
              <a:rect l="l" t="t" r="r" b="b"/>
              <a:pathLst>
                <a:path w="492125" h="490854">
                  <a:moveTo>
                    <a:pt x="246020" y="0"/>
                  </a:moveTo>
                  <a:lnTo>
                    <a:pt x="198025" y="4714"/>
                  </a:lnTo>
                  <a:lnTo>
                    <a:pt x="151877" y="18675"/>
                  </a:lnTo>
                  <a:lnTo>
                    <a:pt x="109340" y="41340"/>
                  </a:lnTo>
                  <a:lnTo>
                    <a:pt x="72059" y="71847"/>
                  </a:lnTo>
                  <a:lnTo>
                    <a:pt x="41461" y="109021"/>
                  </a:lnTo>
                  <a:lnTo>
                    <a:pt x="18726" y="151434"/>
                  </a:lnTo>
                  <a:lnTo>
                    <a:pt x="4727" y="197438"/>
                  </a:lnTo>
                  <a:lnTo>
                    <a:pt x="0" y="245290"/>
                  </a:lnTo>
                  <a:lnTo>
                    <a:pt x="1187" y="269363"/>
                  </a:lnTo>
                  <a:lnTo>
                    <a:pt x="10584" y="316471"/>
                  </a:lnTo>
                  <a:lnTo>
                    <a:pt x="29062" y="360953"/>
                  </a:lnTo>
                  <a:lnTo>
                    <a:pt x="55826" y="400887"/>
                  </a:lnTo>
                  <a:lnTo>
                    <a:pt x="89970" y="434929"/>
                  </a:lnTo>
                  <a:lnTo>
                    <a:pt x="130025" y="461615"/>
                  </a:lnTo>
                  <a:lnTo>
                    <a:pt x="174636" y="480037"/>
                  </a:lnTo>
                  <a:lnTo>
                    <a:pt x="221877" y="489408"/>
                  </a:lnTo>
                  <a:lnTo>
                    <a:pt x="246020" y="490593"/>
                  </a:lnTo>
                  <a:lnTo>
                    <a:pt x="270164" y="489408"/>
                  </a:lnTo>
                  <a:lnTo>
                    <a:pt x="292304" y="486132"/>
                  </a:lnTo>
                  <a:lnTo>
                    <a:pt x="246020" y="486132"/>
                  </a:lnTo>
                  <a:lnTo>
                    <a:pt x="222318" y="484969"/>
                  </a:lnTo>
                  <a:lnTo>
                    <a:pt x="175932" y="475770"/>
                  </a:lnTo>
                  <a:lnTo>
                    <a:pt x="132134" y="457679"/>
                  </a:lnTo>
                  <a:lnTo>
                    <a:pt x="92807" y="431481"/>
                  </a:lnTo>
                  <a:lnTo>
                    <a:pt x="59285" y="398059"/>
                  </a:lnTo>
                  <a:lnTo>
                    <a:pt x="33008" y="358848"/>
                  </a:lnTo>
                  <a:lnTo>
                    <a:pt x="14865" y="315174"/>
                  </a:lnTo>
                  <a:lnTo>
                    <a:pt x="5638" y="268922"/>
                  </a:lnTo>
                  <a:lnTo>
                    <a:pt x="4472" y="245290"/>
                  </a:lnTo>
                  <a:lnTo>
                    <a:pt x="5638" y="221659"/>
                  </a:lnTo>
                  <a:lnTo>
                    <a:pt x="14865" y="175407"/>
                  </a:lnTo>
                  <a:lnTo>
                    <a:pt x="33008" y="131734"/>
                  </a:lnTo>
                  <a:lnTo>
                    <a:pt x="59285" y="92534"/>
                  </a:lnTo>
                  <a:lnTo>
                    <a:pt x="92807" y="59102"/>
                  </a:lnTo>
                  <a:lnTo>
                    <a:pt x="132134" y="32901"/>
                  </a:lnTo>
                  <a:lnTo>
                    <a:pt x="175932" y="14815"/>
                  </a:lnTo>
                  <a:lnTo>
                    <a:pt x="222318" y="5614"/>
                  </a:lnTo>
                  <a:lnTo>
                    <a:pt x="246020" y="4451"/>
                  </a:lnTo>
                  <a:lnTo>
                    <a:pt x="292244" y="4451"/>
                  </a:lnTo>
                  <a:lnTo>
                    <a:pt x="270164" y="1184"/>
                  </a:lnTo>
                  <a:lnTo>
                    <a:pt x="246020" y="0"/>
                  </a:lnTo>
                  <a:close/>
                </a:path>
                <a:path w="492125" h="490854">
                  <a:moveTo>
                    <a:pt x="292244" y="4451"/>
                  </a:moveTo>
                  <a:lnTo>
                    <a:pt x="246020" y="4451"/>
                  </a:lnTo>
                  <a:lnTo>
                    <a:pt x="269732" y="5614"/>
                  </a:lnTo>
                  <a:lnTo>
                    <a:pt x="293151" y="9080"/>
                  </a:lnTo>
                  <a:lnTo>
                    <a:pt x="338462" y="22784"/>
                  </a:lnTo>
                  <a:lnTo>
                    <a:pt x="380226" y="45038"/>
                  </a:lnTo>
                  <a:lnTo>
                    <a:pt x="416821" y="74998"/>
                  </a:lnTo>
                  <a:lnTo>
                    <a:pt x="446870" y="111492"/>
                  </a:lnTo>
                  <a:lnTo>
                    <a:pt x="469190" y="153124"/>
                  </a:lnTo>
                  <a:lnTo>
                    <a:pt x="482935" y="198308"/>
                  </a:lnTo>
                  <a:lnTo>
                    <a:pt x="487578" y="245290"/>
                  </a:lnTo>
                  <a:lnTo>
                    <a:pt x="486411" y="268922"/>
                  </a:lnTo>
                  <a:lnTo>
                    <a:pt x="477183" y="315174"/>
                  </a:lnTo>
                  <a:lnTo>
                    <a:pt x="459043" y="358848"/>
                  </a:lnTo>
                  <a:lnTo>
                    <a:pt x="432764" y="398059"/>
                  </a:lnTo>
                  <a:lnTo>
                    <a:pt x="399242" y="431481"/>
                  </a:lnTo>
                  <a:lnTo>
                    <a:pt x="359918" y="457679"/>
                  </a:lnTo>
                  <a:lnTo>
                    <a:pt x="316116" y="475770"/>
                  </a:lnTo>
                  <a:lnTo>
                    <a:pt x="269732" y="484969"/>
                  </a:lnTo>
                  <a:lnTo>
                    <a:pt x="246020" y="486132"/>
                  </a:lnTo>
                  <a:lnTo>
                    <a:pt x="292304" y="486132"/>
                  </a:lnTo>
                  <a:lnTo>
                    <a:pt x="340179" y="471922"/>
                  </a:lnTo>
                  <a:lnTo>
                    <a:pt x="382711" y="449251"/>
                  </a:lnTo>
                  <a:lnTo>
                    <a:pt x="420004" y="418745"/>
                  </a:lnTo>
                  <a:lnTo>
                    <a:pt x="450594" y="381574"/>
                  </a:lnTo>
                  <a:lnTo>
                    <a:pt x="473335" y="339169"/>
                  </a:lnTo>
                  <a:lnTo>
                    <a:pt x="487337" y="293146"/>
                  </a:lnTo>
                  <a:lnTo>
                    <a:pt x="492066" y="245290"/>
                  </a:lnTo>
                  <a:lnTo>
                    <a:pt x="490878" y="221218"/>
                  </a:lnTo>
                  <a:lnTo>
                    <a:pt x="481478" y="174119"/>
                  </a:lnTo>
                  <a:lnTo>
                    <a:pt x="462996" y="129643"/>
                  </a:lnTo>
                  <a:lnTo>
                    <a:pt x="436229" y="89708"/>
                  </a:lnTo>
                  <a:lnTo>
                    <a:pt x="402086" y="55660"/>
                  </a:lnTo>
                  <a:lnTo>
                    <a:pt x="362026" y="28980"/>
                  </a:lnTo>
                  <a:lnTo>
                    <a:pt x="317413" y="10556"/>
                  </a:lnTo>
                  <a:lnTo>
                    <a:pt x="294018" y="4714"/>
                  </a:lnTo>
                  <a:lnTo>
                    <a:pt x="292244" y="4451"/>
                  </a:lnTo>
                  <a:close/>
                </a:path>
              </a:pathLst>
            </a:custGeom>
            <a:solidFill>
              <a:srgbClr val="4447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4556" y="5072173"/>
              <a:ext cx="375743" cy="19498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5129" y="4807954"/>
              <a:ext cx="413462" cy="18385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08563" y="5006282"/>
              <a:ext cx="202355" cy="21578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14589" y="5006282"/>
              <a:ext cx="159237" cy="21578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53144" y="5006282"/>
              <a:ext cx="175037" cy="21578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792022" y="4885258"/>
              <a:ext cx="219710" cy="337185"/>
            </a:xfrm>
            <a:custGeom>
              <a:avLst/>
              <a:gdLst/>
              <a:ahLst/>
              <a:cxnLst/>
              <a:rect l="l" t="t" r="r" b="b"/>
              <a:pathLst>
                <a:path w="219710" h="337185">
                  <a:moveTo>
                    <a:pt x="64186" y="297339"/>
                  </a:moveTo>
                  <a:lnTo>
                    <a:pt x="29882" y="297339"/>
                  </a:lnTo>
                  <a:lnTo>
                    <a:pt x="34554" y="304330"/>
                  </a:lnTo>
                  <a:lnTo>
                    <a:pt x="40118" y="310314"/>
                  </a:lnTo>
                  <a:lnTo>
                    <a:pt x="73848" y="330827"/>
                  </a:lnTo>
                  <a:lnTo>
                    <a:pt x="109959" y="336811"/>
                  </a:lnTo>
                  <a:lnTo>
                    <a:pt x="121791" y="336305"/>
                  </a:lnTo>
                  <a:lnTo>
                    <a:pt x="163805" y="324253"/>
                  </a:lnTo>
                  <a:lnTo>
                    <a:pt x="183782" y="310497"/>
                  </a:lnTo>
                  <a:lnTo>
                    <a:pt x="109959" y="310497"/>
                  </a:lnTo>
                  <a:lnTo>
                    <a:pt x="101115" y="310098"/>
                  </a:lnTo>
                  <a:lnTo>
                    <a:pt x="92653" y="308904"/>
                  </a:lnTo>
                  <a:lnTo>
                    <a:pt x="84578" y="306913"/>
                  </a:lnTo>
                  <a:lnTo>
                    <a:pt x="76893" y="304125"/>
                  </a:lnTo>
                  <a:lnTo>
                    <a:pt x="69684" y="300651"/>
                  </a:lnTo>
                  <a:lnTo>
                    <a:pt x="64186" y="297339"/>
                  </a:lnTo>
                  <a:close/>
                </a:path>
                <a:path w="219710" h="337185">
                  <a:moveTo>
                    <a:pt x="28989" y="0"/>
                  </a:moveTo>
                  <a:lnTo>
                    <a:pt x="0" y="0"/>
                  </a:lnTo>
                  <a:lnTo>
                    <a:pt x="0" y="331535"/>
                  </a:lnTo>
                  <a:lnTo>
                    <a:pt x="28989" y="331535"/>
                  </a:lnTo>
                  <a:lnTo>
                    <a:pt x="28989" y="297339"/>
                  </a:lnTo>
                  <a:lnTo>
                    <a:pt x="64186" y="297339"/>
                  </a:lnTo>
                  <a:lnTo>
                    <a:pt x="37190" y="268144"/>
                  </a:lnTo>
                  <a:lnTo>
                    <a:pt x="27684" y="228875"/>
                  </a:lnTo>
                  <a:lnTo>
                    <a:pt x="28066" y="220485"/>
                  </a:lnTo>
                  <a:lnTo>
                    <a:pt x="41186" y="183000"/>
                  </a:lnTo>
                  <a:lnTo>
                    <a:pt x="64188" y="160498"/>
                  </a:lnTo>
                  <a:lnTo>
                    <a:pt x="28989" y="160498"/>
                  </a:lnTo>
                  <a:lnTo>
                    <a:pt x="28989" y="0"/>
                  </a:lnTo>
                  <a:close/>
                </a:path>
                <a:path w="219710" h="337185">
                  <a:moveTo>
                    <a:pt x="183789" y="147348"/>
                  </a:moveTo>
                  <a:lnTo>
                    <a:pt x="109959" y="147348"/>
                  </a:lnTo>
                  <a:lnTo>
                    <a:pt x="118726" y="147746"/>
                  </a:lnTo>
                  <a:lnTo>
                    <a:pt x="127033" y="148940"/>
                  </a:lnTo>
                  <a:lnTo>
                    <a:pt x="161345" y="165853"/>
                  </a:lnTo>
                  <a:lnTo>
                    <a:pt x="184736" y="204527"/>
                  </a:lnTo>
                  <a:lnTo>
                    <a:pt x="187837" y="228875"/>
                  </a:lnTo>
                  <a:lnTo>
                    <a:pt x="187493" y="237313"/>
                  </a:lnTo>
                  <a:lnTo>
                    <a:pt x="175655" y="274847"/>
                  </a:lnTo>
                  <a:lnTo>
                    <a:pt x="142269" y="304125"/>
                  </a:lnTo>
                  <a:lnTo>
                    <a:pt x="109959" y="310497"/>
                  </a:lnTo>
                  <a:lnTo>
                    <a:pt x="183782" y="310497"/>
                  </a:lnTo>
                  <a:lnTo>
                    <a:pt x="211331" y="271918"/>
                  </a:lnTo>
                  <a:lnTo>
                    <a:pt x="219437" y="228875"/>
                  </a:lnTo>
                  <a:lnTo>
                    <a:pt x="218931" y="217484"/>
                  </a:lnTo>
                  <a:lnTo>
                    <a:pt x="206874" y="176375"/>
                  </a:lnTo>
                  <a:lnTo>
                    <a:pt x="188661" y="151731"/>
                  </a:lnTo>
                  <a:lnTo>
                    <a:pt x="183789" y="147348"/>
                  </a:lnTo>
                  <a:close/>
                </a:path>
                <a:path w="219710" h="337185">
                  <a:moveTo>
                    <a:pt x="109959" y="121024"/>
                  </a:moveTo>
                  <a:lnTo>
                    <a:pt x="59788" y="133467"/>
                  </a:lnTo>
                  <a:lnTo>
                    <a:pt x="29882" y="160498"/>
                  </a:lnTo>
                  <a:lnTo>
                    <a:pt x="64188" y="160498"/>
                  </a:lnTo>
                  <a:lnTo>
                    <a:pt x="69684" y="157189"/>
                  </a:lnTo>
                  <a:lnTo>
                    <a:pt x="76893" y="153717"/>
                  </a:lnTo>
                  <a:lnTo>
                    <a:pt x="84578" y="150930"/>
                  </a:lnTo>
                  <a:lnTo>
                    <a:pt x="92653" y="148940"/>
                  </a:lnTo>
                  <a:lnTo>
                    <a:pt x="101115" y="147746"/>
                  </a:lnTo>
                  <a:lnTo>
                    <a:pt x="109959" y="147348"/>
                  </a:lnTo>
                  <a:lnTo>
                    <a:pt x="183789" y="147348"/>
                  </a:lnTo>
                  <a:lnTo>
                    <a:pt x="181057" y="144890"/>
                  </a:lnTo>
                  <a:lnTo>
                    <a:pt x="143892" y="125609"/>
                  </a:lnTo>
                  <a:lnTo>
                    <a:pt x="121791" y="121533"/>
                  </a:lnTo>
                  <a:lnTo>
                    <a:pt x="109959" y="121024"/>
                  </a:lnTo>
                  <a:close/>
                </a:path>
              </a:pathLst>
            </a:custGeom>
            <a:solidFill>
              <a:srgbClr val="4447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50181" y="5006282"/>
              <a:ext cx="218636" cy="21578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22927" y="5006282"/>
              <a:ext cx="116966" cy="21051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73142" y="5006282"/>
              <a:ext cx="178563" cy="21051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2453268" y="5973147"/>
            <a:ext cx="52069" cy="165735"/>
          </a:xfrm>
          <a:custGeom>
            <a:avLst/>
            <a:gdLst/>
            <a:ahLst/>
            <a:cxnLst/>
            <a:rect l="l" t="t" r="r" b="b"/>
            <a:pathLst>
              <a:path w="52069" h="165735">
                <a:moveTo>
                  <a:pt x="51474" y="0"/>
                </a:moveTo>
                <a:lnTo>
                  <a:pt x="30577" y="0"/>
                </a:lnTo>
                <a:lnTo>
                  <a:pt x="30629" y="96725"/>
                </a:lnTo>
                <a:lnTo>
                  <a:pt x="30205" y="114294"/>
                </a:lnTo>
                <a:lnTo>
                  <a:pt x="8433" y="149086"/>
                </a:lnTo>
                <a:lnTo>
                  <a:pt x="0" y="149066"/>
                </a:lnTo>
                <a:lnTo>
                  <a:pt x="2139" y="165566"/>
                </a:lnTo>
                <a:lnTo>
                  <a:pt x="44161" y="143703"/>
                </a:lnTo>
                <a:lnTo>
                  <a:pt x="51474" y="104959"/>
                </a:lnTo>
                <a:lnTo>
                  <a:pt x="51474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55284" y="5837945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1395" y="0"/>
                </a:moveTo>
                <a:lnTo>
                  <a:pt x="0" y="23334"/>
                </a:lnTo>
                <a:lnTo>
                  <a:pt x="612" y="27750"/>
                </a:lnTo>
                <a:lnTo>
                  <a:pt x="4279" y="35604"/>
                </a:lnTo>
                <a:lnTo>
                  <a:pt x="7239" y="38918"/>
                </a:lnTo>
                <a:lnTo>
                  <a:pt x="14686" y="43437"/>
                </a:lnTo>
                <a:lnTo>
                  <a:pt x="18996" y="44559"/>
                </a:lnTo>
                <a:lnTo>
                  <a:pt x="23327" y="44353"/>
                </a:lnTo>
                <a:lnTo>
                  <a:pt x="29133" y="44096"/>
                </a:lnTo>
                <a:lnTo>
                  <a:pt x="34617" y="41563"/>
                </a:lnTo>
                <a:lnTo>
                  <a:pt x="38543" y="37261"/>
                </a:lnTo>
                <a:lnTo>
                  <a:pt x="42656" y="30845"/>
                </a:lnTo>
                <a:lnTo>
                  <a:pt x="44314" y="23633"/>
                </a:lnTo>
                <a:lnTo>
                  <a:pt x="43481" y="16281"/>
                </a:lnTo>
                <a:lnTo>
                  <a:pt x="40122" y="9449"/>
                </a:lnTo>
                <a:lnTo>
                  <a:pt x="37567" y="5918"/>
                </a:lnTo>
                <a:lnTo>
                  <a:pt x="34015" y="3252"/>
                </a:lnTo>
                <a:lnTo>
                  <a:pt x="25851" y="257"/>
                </a:lnTo>
                <a:lnTo>
                  <a:pt x="21395" y="0"/>
                </a:lnTo>
                <a:close/>
              </a:path>
            </a:pathLst>
          </a:custGeom>
          <a:solidFill>
            <a:srgbClr val="6E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11713" y="6793842"/>
            <a:ext cx="40640" cy="241300"/>
          </a:xfrm>
          <a:custGeom>
            <a:avLst/>
            <a:gdLst/>
            <a:ahLst/>
            <a:cxnLst/>
            <a:rect l="l" t="t" r="r" b="b"/>
            <a:pathLst>
              <a:path w="40639" h="241300">
                <a:moveTo>
                  <a:pt x="20260" y="0"/>
                </a:moveTo>
                <a:lnTo>
                  <a:pt x="12372" y="1577"/>
                </a:lnTo>
                <a:lnTo>
                  <a:pt x="5932" y="5879"/>
                </a:lnTo>
                <a:lnTo>
                  <a:pt x="1591" y="12261"/>
                </a:lnTo>
                <a:lnTo>
                  <a:pt x="0" y="20078"/>
                </a:lnTo>
                <a:lnTo>
                  <a:pt x="0" y="220907"/>
                </a:lnTo>
                <a:lnTo>
                  <a:pt x="1591" y="228724"/>
                </a:lnTo>
                <a:lnTo>
                  <a:pt x="5932" y="235106"/>
                </a:lnTo>
                <a:lnTo>
                  <a:pt x="12372" y="239408"/>
                </a:lnTo>
                <a:lnTo>
                  <a:pt x="20260" y="240985"/>
                </a:lnTo>
                <a:lnTo>
                  <a:pt x="28148" y="239408"/>
                </a:lnTo>
                <a:lnTo>
                  <a:pt x="34588" y="235106"/>
                </a:lnTo>
                <a:lnTo>
                  <a:pt x="38929" y="228724"/>
                </a:lnTo>
                <a:lnTo>
                  <a:pt x="40521" y="220907"/>
                </a:lnTo>
                <a:lnTo>
                  <a:pt x="40521" y="20078"/>
                </a:lnTo>
                <a:lnTo>
                  <a:pt x="38929" y="12261"/>
                </a:lnTo>
                <a:lnTo>
                  <a:pt x="34588" y="5879"/>
                </a:lnTo>
                <a:lnTo>
                  <a:pt x="28148" y="1577"/>
                </a:lnTo>
                <a:lnTo>
                  <a:pt x="20260" y="0"/>
                </a:lnTo>
                <a:close/>
              </a:path>
            </a:pathLst>
          </a:custGeom>
          <a:solidFill>
            <a:srgbClr val="5067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37242" y="6793842"/>
            <a:ext cx="40640" cy="241300"/>
          </a:xfrm>
          <a:custGeom>
            <a:avLst/>
            <a:gdLst/>
            <a:ahLst/>
            <a:cxnLst/>
            <a:rect l="l" t="t" r="r" b="b"/>
            <a:pathLst>
              <a:path w="40639" h="241300">
                <a:moveTo>
                  <a:pt x="20282" y="0"/>
                </a:moveTo>
                <a:lnTo>
                  <a:pt x="12395" y="1577"/>
                </a:lnTo>
                <a:lnTo>
                  <a:pt x="5947" y="5879"/>
                </a:lnTo>
                <a:lnTo>
                  <a:pt x="1596" y="12261"/>
                </a:lnTo>
                <a:lnTo>
                  <a:pt x="0" y="20078"/>
                </a:lnTo>
                <a:lnTo>
                  <a:pt x="0" y="220907"/>
                </a:lnTo>
                <a:lnTo>
                  <a:pt x="1596" y="228724"/>
                </a:lnTo>
                <a:lnTo>
                  <a:pt x="5947" y="235106"/>
                </a:lnTo>
                <a:lnTo>
                  <a:pt x="12395" y="239408"/>
                </a:lnTo>
                <a:lnTo>
                  <a:pt x="20282" y="240985"/>
                </a:lnTo>
                <a:lnTo>
                  <a:pt x="28169" y="239408"/>
                </a:lnTo>
                <a:lnTo>
                  <a:pt x="34617" y="235106"/>
                </a:lnTo>
                <a:lnTo>
                  <a:pt x="38968" y="228724"/>
                </a:lnTo>
                <a:lnTo>
                  <a:pt x="40565" y="220907"/>
                </a:lnTo>
                <a:lnTo>
                  <a:pt x="40565" y="20078"/>
                </a:lnTo>
                <a:lnTo>
                  <a:pt x="38968" y="12261"/>
                </a:lnTo>
                <a:lnTo>
                  <a:pt x="34617" y="5879"/>
                </a:lnTo>
                <a:lnTo>
                  <a:pt x="28169" y="1577"/>
                </a:lnTo>
                <a:lnTo>
                  <a:pt x="20282" y="0"/>
                </a:lnTo>
                <a:close/>
              </a:path>
            </a:pathLst>
          </a:custGeom>
          <a:solidFill>
            <a:srgbClr val="50678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1963228" y="6793842"/>
            <a:ext cx="283845" cy="281305"/>
            <a:chOff x="1963228" y="6793842"/>
            <a:chExt cx="283845" cy="281305"/>
          </a:xfrm>
        </p:grpSpPr>
        <p:sp>
          <p:nvSpPr>
            <p:cNvPr id="29" name="object 29"/>
            <p:cNvSpPr/>
            <p:nvPr/>
          </p:nvSpPr>
          <p:spPr>
            <a:xfrm>
              <a:off x="1963216" y="6793852"/>
              <a:ext cx="283845" cy="120650"/>
            </a:xfrm>
            <a:custGeom>
              <a:avLst/>
              <a:gdLst/>
              <a:ahLst/>
              <a:cxnLst/>
              <a:rect l="l" t="t" r="r" b="b"/>
              <a:pathLst>
                <a:path w="283844" h="120650">
                  <a:moveTo>
                    <a:pt x="40538" y="100406"/>
                  </a:moveTo>
                  <a:lnTo>
                    <a:pt x="38950" y="92595"/>
                  </a:lnTo>
                  <a:lnTo>
                    <a:pt x="34594" y="86207"/>
                  </a:lnTo>
                  <a:lnTo>
                    <a:pt x="28155" y="81902"/>
                  </a:lnTo>
                  <a:lnTo>
                    <a:pt x="20281" y="80327"/>
                  </a:lnTo>
                  <a:lnTo>
                    <a:pt x="12382" y="81902"/>
                  </a:lnTo>
                  <a:lnTo>
                    <a:pt x="5943" y="86207"/>
                  </a:lnTo>
                  <a:lnTo>
                    <a:pt x="1600" y="92595"/>
                  </a:lnTo>
                  <a:lnTo>
                    <a:pt x="0" y="100406"/>
                  </a:lnTo>
                  <a:lnTo>
                    <a:pt x="1600" y="108229"/>
                  </a:lnTo>
                  <a:lnTo>
                    <a:pt x="5943" y="114604"/>
                  </a:lnTo>
                  <a:lnTo>
                    <a:pt x="12382" y="118910"/>
                  </a:lnTo>
                  <a:lnTo>
                    <a:pt x="20281" y="120484"/>
                  </a:lnTo>
                  <a:lnTo>
                    <a:pt x="28155" y="118910"/>
                  </a:lnTo>
                  <a:lnTo>
                    <a:pt x="34594" y="114604"/>
                  </a:lnTo>
                  <a:lnTo>
                    <a:pt x="38950" y="108229"/>
                  </a:lnTo>
                  <a:lnTo>
                    <a:pt x="40538" y="100406"/>
                  </a:lnTo>
                  <a:close/>
                </a:path>
                <a:path w="283844" h="120650">
                  <a:moveTo>
                    <a:pt x="40538" y="20078"/>
                  </a:moveTo>
                  <a:lnTo>
                    <a:pt x="38950" y="12255"/>
                  </a:lnTo>
                  <a:lnTo>
                    <a:pt x="34594" y="5880"/>
                  </a:lnTo>
                  <a:lnTo>
                    <a:pt x="28155" y="1574"/>
                  </a:lnTo>
                  <a:lnTo>
                    <a:pt x="20281" y="0"/>
                  </a:lnTo>
                  <a:lnTo>
                    <a:pt x="12382" y="1574"/>
                  </a:lnTo>
                  <a:lnTo>
                    <a:pt x="5943" y="5880"/>
                  </a:lnTo>
                  <a:lnTo>
                    <a:pt x="1600" y="12255"/>
                  </a:lnTo>
                  <a:lnTo>
                    <a:pt x="0" y="20078"/>
                  </a:lnTo>
                  <a:lnTo>
                    <a:pt x="1600" y="27889"/>
                  </a:lnTo>
                  <a:lnTo>
                    <a:pt x="5943" y="34277"/>
                  </a:lnTo>
                  <a:lnTo>
                    <a:pt x="12382" y="38582"/>
                  </a:lnTo>
                  <a:lnTo>
                    <a:pt x="20281" y="40170"/>
                  </a:lnTo>
                  <a:lnTo>
                    <a:pt x="28155" y="38582"/>
                  </a:lnTo>
                  <a:lnTo>
                    <a:pt x="34594" y="34277"/>
                  </a:lnTo>
                  <a:lnTo>
                    <a:pt x="38950" y="27889"/>
                  </a:lnTo>
                  <a:lnTo>
                    <a:pt x="40538" y="20078"/>
                  </a:lnTo>
                  <a:close/>
                </a:path>
                <a:path w="283844" h="120650">
                  <a:moveTo>
                    <a:pt x="121602" y="20078"/>
                  </a:moveTo>
                  <a:lnTo>
                    <a:pt x="120015" y="12255"/>
                  </a:lnTo>
                  <a:lnTo>
                    <a:pt x="115658" y="5880"/>
                  </a:lnTo>
                  <a:lnTo>
                    <a:pt x="109220" y="1574"/>
                  </a:lnTo>
                  <a:lnTo>
                    <a:pt x="101333" y="0"/>
                  </a:lnTo>
                  <a:lnTo>
                    <a:pt x="93446" y="1574"/>
                  </a:lnTo>
                  <a:lnTo>
                    <a:pt x="87007" y="5880"/>
                  </a:lnTo>
                  <a:lnTo>
                    <a:pt x="82664" y="12255"/>
                  </a:lnTo>
                  <a:lnTo>
                    <a:pt x="81064" y="20078"/>
                  </a:lnTo>
                  <a:lnTo>
                    <a:pt x="82664" y="27889"/>
                  </a:lnTo>
                  <a:lnTo>
                    <a:pt x="87007" y="34277"/>
                  </a:lnTo>
                  <a:lnTo>
                    <a:pt x="93446" y="38582"/>
                  </a:lnTo>
                  <a:lnTo>
                    <a:pt x="101333" y="40170"/>
                  </a:lnTo>
                  <a:lnTo>
                    <a:pt x="109220" y="38582"/>
                  </a:lnTo>
                  <a:lnTo>
                    <a:pt x="115658" y="34277"/>
                  </a:lnTo>
                  <a:lnTo>
                    <a:pt x="120015" y="27889"/>
                  </a:lnTo>
                  <a:lnTo>
                    <a:pt x="121602" y="20078"/>
                  </a:lnTo>
                  <a:close/>
                </a:path>
                <a:path w="283844" h="120650">
                  <a:moveTo>
                    <a:pt x="202653" y="100406"/>
                  </a:moveTo>
                  <a:lnTo>
                    <a:pt x="201066" y="92595"/>
                  </a:lnTo>
                  <a:lnTo>
                    <a:pt x="196723" y="86207"/>
                  </a:lnTo>
                  <a:lnTo>
                    <a:pt x="190284" y="81902"/>
                  </a:lnTo>
                  <a:lnTo>
                    <a:pt x="182397" y="80327"/>
                  </a:lnTo>
                  <a:lnTo>
                    <a:pt x="174510" y="81902"/>
                  </a:lnTo>
                  <a:lnTo>
                    <a:pt x="168059" y="86207"/>
                  </a:lnTo>
                  <a:lnTo>
                    <a:pt x="163715" y="92595"/>
                  </a:lnTo>
                  <a:lnTo>
                    <a:pt x="162128" y="100406"/>
                  </a:lnTo>
                  <a:lnTo>
                    <a:pt x="163715" y="108229"/>
                  </a:lnTo>
                  <a:lnTo>
                    <a:pt x="168059" y="114604"/>
                  </a:lnTo>
                  <a:lnTo>
                    <a:pt x="174510" y="118910"/>
                  </a:lnTo>
                  <a:lnTo>
                    <a:pt x="182397" y="120484"/>
                  </a:lnTo>
                  <a:lnTo>
                    <a:pt x="190284" y="118910"/>
                  </a:lnTo>
                  <a:lnTo>
                    <a:pt x="196723" y="114604"/>
                  </a:lnTo>
                  <a:lnTo>
                    <a:pt x="201066" y="108229"/>
                  </a:lnTo>
                  <a:lnTo>
                    <a:pt x="202653" y="100406"/>
                  </a:lnTo>
                  <a:close/>
                </a:path>
                <a:path w="283844" h="120650">
                  <a:moveTo>
                    <a:pt x="202653" y="20078"/>
                  </a:moveTo>
                  <a:lnTo>
                    <a:pt x="201066" y="12255"/>
                  </a:lnTo>
                  <a:lnTo>
                    <a:pt x="196723" y="5880"/>
                  </a:lnTo>
                  <a:lnTo>
                    <a:pt x="190284" y="1574"/>
                  </a:lnTo>
                  <a:lnTo>
                    <a:pt x="182397" y="0"/>
                  </a:lnTo>
                  <a:lnTo>
                    <a:pt x="174510" y="1574"/>
                  </a:lnTo>
                  <a:lnTo>
                    <a:pt x="168059" y="5880"/>
                  </a:lnTo>
                  <a:lnTo>
                    <a:pt x="163715" y="12255"/>
                  </a:lnTo>
                  <a:lnTo>
                    <a:pt x="162128" y="20078"/>
                  </a:lnTo>
                  <a:lnTo>
                    <a:pt x="163715" y="27889"/>
                  </a:lnTo>
                  <a:lnTo>
                    <a:pt x="168059" y="34277"/>
                  </a:lnTo>
                  <a:lnTo>
                    <a:pt x="174510" y="38582"/>
                  </a:lnTo>
                  <a:lnTo>
                    <a:pt x="182397" y="40170"/>
                  </a:lnTo>
                  <a:lnTo>
                    <a:pt x="190284" y="38582"/>
                  </a:lnTo>
                  <a:lnTo>
                    <a:pt x="196723" y="34277"/>
                  </a:lnTo>
                  <a:lnTo>
                    <a:pt x="201066" y="27889"/>
                  </a:lnTo>
                  <a:lnTo>
                    <a:pt x="202653" y="20078"/>
                  </a:lnTo>
                  <a:close/>
                </a:path>
                <a:path w="283844" h="120650">
                  <a:moveTo>
                    <a:pt x="283718" y="20078"/>
                  </a:moveTo>
                  <a:lnTo>
                    <a:pt x="282130" y="12255"/>
                  </a:lnTo>
                  <a:lnTo>
                    <a:pt x="277787" y="5880"/>
                  </a:lnTo>
                  <a:lnTo>
                    <a:pt x="271335" y="1574"/>
                  </a:lnTo>
                  <a:lnTo>
                    <a:pt x="263448" y="0"/>
                  </a:lnTo>
                  <a:lnTo>
                    <a:pt x="255562" y="1574"/>
                  </a:lnTo>
                  <a:lnTo>
                    <a:pt x="249123" y="5880"/>
                  </a:lnTo>
                  <a:lnTo>
                    <a:pt x="244779" y="12255"/>
                  </a:lnTo>
                  <a:lnTo>
                    <a:pt x="243192" y="20078"/>
                  </a:lnTo>
                  <a:lnTo>
                    <a:pt x="244779" y="27889"/>
                  </a:lnTo>
                  <a:lnTo>
                    <a:pt x="249123" y="34277"/>
                  </a:lnTo>
                  <a:lnTo>
                    <a:pt x="255562" y="38582"/>
                  </a:lnTo>
                  <a:lnTo>
                    <a:pt x="263448" y="40170"/>
                  </a:lnTo>
                  <a:lnTo>
                    <a:pt x="271335" y="38582"/>
                  </a:lnTo>
                  <a:lnTo>
                    <a:pt x="277787" y="34277"/>
                  </a:lnTo>
                  <a:lnTo>
                    <a:pt x="282130" y="27889"/>
                  </a:lnTo>
                  <a:lnTo>
                    <a:pt x="283718" y="20078"/>
                  </a:lnTo>
                  <a:close/>
                </a:path>
              </a:pathLst>
            </a:custGeom>
            <a:solidFill>
              <a:srgbClr val="24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63216" y="6874179"/>
              <a:ext cx="283845" cy="201295"/>
            </a:xfrm>
            <a:custGeom>
              <a:avLst/>
              <a:gdLst/>
              <a:ahLst/>
              <a:cxnLst/>
              <a:rect l="l" t="t" r="r" b="b"/>
              <a:pathLst>
                <a:path w="283844" h="201295">
                  <a:moveTo>
                    <a:pt x="40538" y="100406"/>
                  </a:moveTo>
                  <a:lnTo>
                    <a:pt x="38950" y="92595"/>
                  </a:lnTo>
                  <a:lnTo>
                    <a:pt x="34594" y="86207"/>
                  </a:lnTo>
                  <a:lnTo>
                    <a:pt x="28155" y="81902"/>
                  </a:lnTo>
                  <a:lnTo>
                    <a:pt x="20281" y="80327"/>
                  </a:lnTo>
                  <a:lnTo>
                    <a:pt x="12382" y="81902"/>
                  </a:lnTo>
                  <a:lnTo>
                    <a:pt x="5943" y="86207"/>
                  </a:lnTo>
                  <a:lnTo>
                    <a:pt x="1600" y="92595"/>
                  </a:lnTo>
                  <a:lnTo>
                    <a:pt x="0" y="100406"/>
                  </a:lnTo>
                  <a:lnTo>
                    <a:pt x="0" y="180746"/>
                  </a:lnTo>
                  <a:lnTo>
                    <a:pt x="1600" y="188556"/>
                  </a:lnTo>
                  <a:lnTo>
                    <a:pt x="5943" y="194945"/>
                  </a:lnTo>
                  <a:lnTo>
                    <a:pt x="12382" y="199250"/>
                  </a:lnTo>
                  <a:lnTo>
                    <a:pt x="20281" y="200825"/>
                  </a:lnTo>
                  <a:lnTo>
                    <a:pt x="28155" y="199250"/>
                  </a:lnTo>
                  <a:lnTo>
                    <a:pt x="34594" y="194945"/>
                  </a:lnTo>
                  <a:lnTo>
                    <a:pt x="38950" y="188556"/>
                  </a:lnTo>
                  <a:lnTo>
                    <a:pt x="40538" y="180746"/>
                  </a:lnTo>
                  <a:lnTo>
                    <a:pt x="40538" y="100406"/>
                  </a:lnTo>
                  <a:close/>
                </a:path>
                <a:path w="283844" h="201295">
                  <a:moveTo>
                    <a:pt x="121602" y="20078"/>
                  </a:moveTo>
                  <a:lnTo>
                    <a:pt x="120015" y="12268"/>
                  </a:lnTo>
                  <a:lnTo>
                    <a:pt x="115658" y="5880"/>
                  </a:lnTo>
                  <a:lnTo>
                    <a:pt x="109220" y="1574"/>
                  </a:lnTo>
                  <a:lnTo>
                    <a:pt x="101333" y="0"/>
                  </a:lnTo>
                  <a:lnTo>
                    <a:pt x="93446" y="1574"/>
                  </a:lnTo>
                  <a:lnTo>
                    <a:pt x="87007" y="5880"/>
                  </a:lnTo>
                  <a:lnTo>
                    <a:pt x="82664" y="12268"/>
                  </a:lnTo>
                  <a:lnTo>
                    <a:pt x="81064" y="20078"/>
                  </a:lnTo>
                  <a:lnTo>
                    <a:pt x="81064" y="180746"/>
                  </a:lnTo>
                  <a:lnTo>
                    <a:pt x="82664" y="188556"/>
                  </a:lnTo>
                  <a:lnTo>
                    <a:pt x="87007" y="194945"/>
                  </a:lnTo>
                  <a:lnTo>
                    <a:pt x="93446" y="199237"/>
                  </a:lnTo>
                  <a:lnTo>
                    <a:pt x="101346" y="200812"/>
                  </a:lnTo>
                  <a:lnTo>
                    <a:pt x="109220" y="199237"/>
                  </a:lnTo>
                  <a:lnTo>
                    <a:pt x="115658" y="194932"/>
                  </a:lnTo>
                  <a:lnTo>
                    <a:pt x="120002" y="188556"/>
                  </a:lnTo>
                  <a:lnTo>
                    <a:pt x="121602" y="180746"/>
                  </a:lnTo>
                  <a:lnTo>
                    <a:pt x="121602" y="20078"/>
                  </a:lnTo>
                  <a:close/>
                </a:path>
                <a:path w="283844" h="201295">
                  <a:moveTo>
                    <a:pt x="202653" y="100406"/>
                  </a:moveTo>
                  <a:lnTo>
                    <a:pt x="201066" y="92595"/>
                  </a:lnTo>
                  <a:lnTo>
                    <a:pt x="196723" y="86207"/>
                  </a:lnTo>
                  <a:lnTo>
                    <a:pt x="190284" y="81902"/>
                  </a:lnTo>
                  <a:lnTo>
                    <a:pt x="182397" y="80327"/>
                  </a:lnTo>
                  <a:lnTo>
                    <a:pt x="174510" y="81902"/>
                  </a:lnTo>
                  <a:lnTo>
                    <a:pt x="168059" y="86207"/>
                  </a:lnTo>
                  <a:lnTo>
                    <a:pt x="163715" y="92595"/>
                  </a:lnTo>
                  <a:lnTo>
                    <a:pt x="162128" y="100406"/>
                  </a:lnTo>
                  <a:lnTo>
                    <a:pt x="162128" y="180746"/>
                  </a:lnTo>
                  <a:lnTo>
                    <a:pt x="163728" y="188556"/>
                  </a:lnTo>
                  <a:lnTo>
                    <a:pt x="168071" y="194945"/>
                  </a:lnTo>
                  <a:lnTo>
                    <a:pt x="174510" y="199237"/>
                  </a:lnTo>
                  <a:lnTo>
                    <a:pt x="182410" y="200812"/>
                  </a:lnTo>
                  <a:lnTo>
                    <a:pt x="190284" y="199237"/>
                  </a:lnTo>
                  <a:lnTo>
                    <a:pt x="196723" y="194932"/>
                  </a:lnTo>
                  <a:lnTo>
                    <a:pt x="201066" y="188556"/>
                  </a:lnTo>
                  <a:lnTo>
                    <a:pt x="202653" y="180746"/>
                  </a:lnTo>
                  <a:lnTo>
                    <a:pt x="202653" y="100406"/>
                  </a:lnTo>
                  <a:close/>
                </a:path>
                <a:path w="283844" h="201295">
                  <a:moveTo>
                    <a:pt x="283718" y="20078"/>
                  </a:moveTo>
                  <a:lnTo>
                    <a:pt x="282130" y="12268"/>
                  </a:lnTo>
                  <a:lnTo>
                    <a:pt x="277787" y="5880"/>
                  </a:lnTo>
                  <a:lnTo>
                    <a:pt x="271335" y="1574"/>
                  </a:lnTo>
                  <a:lnTo>
                    <a:pt x="263448" y="0"/>
                  </a:lnTo>
                  <a:lnTo>
                    <a:pt x="255562" y="1574"/>
                  </a:lnTo>
                  <a:lnTo>
                    <a:pt x="249123" y="5880"/>
                  </a:lnTo>
                  <a:lnTo>
                    <a:pt x="244779" y="12268"/>
                  </a:lnTo>
                  <a:lnTo>
                    <a:pt x="243192" y="20078"/>
                  </a:lnTo>
                  <a:lnTo>
                    <a:pt x="243192" y="180746"/>
                  </a:lnTo>
                  <a:lnTo>
                    <a:pt x="244779" y="188556"/>
                  </a:lnTo>
                  <a:lnTo>
                    <a:pt x="249123" y="194945"/>
                  </a:lnTo>
                  <a:lnTo>
                    <a:pt x="255562" y="199250"/>
                  </a:lnTo>
                  <a:lnTo>
                    <a:pt x="263448" y="200825"/>
                  </a:lnTo>
                  <a:lnTo>
                    <a:pt x="271335" y="199250"/>
                  </a:lnTo>
                  <a:lnTo>
                    <a:pt x="277787" y="194945"/>
                  </a:lnTo>
                  <a:lnTo>
                    <a:pt x="282130" y="188556"/>
                  </a:lnTo>
                  <a:lnTo>
                    <a:pt x="283718" y="180746"/>
                  </a:lnTo>
                  <a:lnTo>
                    <a:pt x="283718" y="200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699260" y="4727460"/>
            <a:ext cx="4758055" cy="3746500"/>
            <a:chOff x="1699260" y="4727460"/>
            <a:chExt cx="4758055" cy="3746500"/>
          </a:xfrm>
        </p:grpSpPr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89704" y="4727460"/>
              <a:ext cx="1967483" cy="65530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43425" y="4743322"/>
              <a:ext cx="1865376" cy="55181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20995" y="5402567"/>
              <a:ext cx="1115580" cy="11155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00625" y="5429122"/>
              <a:ext cx="1013460" cy="10134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67655" y="6533388"/>
              <a:ext cx="1214615" cy="79705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20233" y="6534022"/>
              <a:ext cx="1112519" cy="74206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41932" y="5634240"/>
              <a:ext cx="1610868" cy="8564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43141" y="5972931"/>
              <a:ext cx="97517" cy="11846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78142" y="5939756"/>
              <a:ext cx="436506" cy="20195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144043" y="5970368"/>
              <a:ext cx="57785" cy="118745"/>
            </a:xfrm>
            <a:custGeom>
              <a:avLst/>
              <a:gdLst/>
              <a:ahLst/>
              <a:cxnLst/>
              <a:rect l="l" t="t" r="r" b="b"/>
              <a:pathLst>
                <a:path w="57785" h="118745">
                  <a:moveTo>
                    <a:pt x="53801" y="0"/>
                  </a:moveTo>
                  <a:lnTo>
                    <a:pt x="19941" y="25372"/>
                  </a:lnTo>
                  <a:lnTo>
                    <a:pt x="19007" y="25372"/>
                  </a:lnTo>
                  <a:lnTo>
                    <a:pt x="18279" y="2635"/>
                  </a:lnTo>
                  <a:lnTo>
                    <a:pt x="0" y="2635"/>
                  </a:lnTo>
                  <a:lnTo>
                    <a:pt x="934" y="38764"/>
                  </a:lnTo>
                  <a:lnTo>
                    <a:pt x="934" y="118392"/>
                  </a:lnTo>
                  <a:lnTo>
                    <a:pt x="21707" y="118392"/>
                  </a:lnTo>
                  <a:lnTo>
                    <a:pt x="21707" y="53401"/>
                  </a:lnTo>
                  <a:lnTo>
                    <a:pt x="22019" y="50117"/>
                  </a:lnTo>
                  <a:lnTo>
                    <a:pt x="50581" y="19876"/>
                  </a:lnTo>
                  <a:lnTo>
                    <a:pt x="52970" y="19824"/>
                  </a:lnTo>
                  <a:lnTo>
                    <a:pt x="55359" y="20071"/>
                  </a:lnTo>
                  <a:lnTo>
                    <a:pt x="57748" y="20586"/>
                  </a:lnTo>
                  <a:lnTo>
                    <a:pt x="57748" y="741"/>
                  </a:lnTo>
                  <a:lnTo>
                    <a:pt x="55774" y="247"/>
                  </a:lnTo>
                  <a:lnTo>
                    <a:pt x="53801" y="0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67061" y="5790628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60325" h="60325">
                  <a:moveTo>
                    <a:pt x="36861" y="0"/>
                  </a:moveTo>
                  <a:lnTo>
                    <a:pt x="332" y="25341"/>
                  </a:lnTo>
                  <a:lnTo>
                    <a:pt x="0" y="31342"/>
                  </a:lnTo>
                  <a:lnTo>
                    <a:pt x="2783" y="42737"/>
                  </a:lnTo>
                  <a:lnTo>
                    <a:pt x="5837" y="47894"/>
                  </a:lnTo>
                  <a:lnTo>
                    <a:pt x="14488" y="55850"/>
                  </a:lnTo>
                  <a:lnTo>
                    <a:pt x="19910" y="58455"/>
                  </a:lnTo>
                  <a:lnTo>
                    <a:pt x="31522" y="60256"/>
                  </a:lnTo>
                  <a:lnTo>
                    <a:pt x="37484" y="59402"/>
                  </a:lnTo>
                  <a:lnTo>
                    <a:pt x="48151" y="54451"/>
                  </a:lnTo>
                  <a:lnTo>
                    <a:pt x="52627" y="50436"/>
                  </a:lnTo>
                  <a:lnTo>
                    <a:pt x="58714" y="40400"/>
                  </a:lnTo>
                  <a:lnTo>
                    <a:pt x="60209" y="34585"/>
                  </a:lnTo>
                  <a:lnTo>
                    <a:pt x="59939" y="28707"/>
                  </a:lnTo>
                  <a:lnTo>
                    <a:pt x="59596" y="20854"/>
                  </a:lnTo>
                  <a:lnTo>
                    <a:pt x="56148" y="13442"/>
                  </a:lnTo>
                  <a:lnTo>
                    <a:pt x="44536" y="2799"/>
                  </a:lnTo>
                  <a:lnTo>
                    <a:pt x="36861" y="0"/>
                  </a:lnTo>
                  <a:close/>
                </a:path>
              </a:pathLst>
            </a:custGeom>
            <a:solidFill>
              <a:srgbClr val="767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69490" y="5832601"/>
              <a:ext cx="368935" cy="395605"/>
            </a:xfrm>
            <a:custGeom>
              <a:avLst/>
              <a:gdLst/>
              <a:ahLst/>
              <a:cxnLst/>
              <a:rect l="l" t="t" r="r" b="b"/>
              <a:pathLst>
                <a:path w="368935" h="395604">
                  <a:moveTo>
                    <a:pt x="368350" y="130619"/>
                  </a:moveTo>
                  <a:lnTo>
                    <a:pt x="340080" y="77762"/>
                  </a:lnTo>
                  <a:lnTo>
                    <a:pt x="297078" y="35979"/>
                  </a:lnTo>
                  <a:lnTo>
                    <a:pt x="243420" y="9207"/>
                  </a:lnTo>
                  <a:lnTo>
                    <a:pt x="184175" y="0"/>
                  </a:lnTo>
                  <a:lnTo>
                    <a:pt x="154114" y="2324"/>
                  </a:lnTo>
                  <a:lnTo>
                    <a:pt x="97142" y="20472"/>
                  </a:lnTo>
                  <a:lnTo>
                    <a:pt x="48094" y="55257"/>
                  </a:lnTo>
                  <a:lnTo>
                    <a:pt x="12128" y="103009"/>
                  </a:lnTo>
                  <a:lnTo>
                    <a:pt x="0" y="130606"/>
                  </a:lnTo>
                  <a:lnTo>
                    <a:pt x="32816" y="101561"/>
                  </a:lnTo>
                  <a:lnTo>
                    <a:pt x="75907" y="79057"/>
                  </a:lnTo>
                  <a:lnTo>
                    <a:pt x="127101" y="64503"/>
                  </a:lnTo>
                  <a:lnTo>
                    <a:pt x="184213" y="59334"/>
                  </a:lnTo>
                  <a:lnTo>
                    <a:pt x="241325" y="64490"/>
                  </a:lnTo>
                  <a:lnTo>
                    <a:pt x="292493" y="79032"/>
                  </a:lnTo>
                  <a:lnTo>
                    <a:pt x="335572" y="101536"/>
                  </a:lnTo>
                  <a:lnTo>
                    <a:pt x="368350" y="130619"/>
                  </a:lnTo>
                  <a:close/>
                </a:path>
                <a:path w="368935" h="395604">
                  <a:moveTo>
                    <a:pt x="368452" y="264744"/>
                  </a:moveTo>
                  <a:lnTo>
                    <a:pt x="335622" y="293839"/>
                  </a:lnTo>
                  <a:lnTo>
                    <a:pt x="292531" y="316344"/>
                  </a:lnTo>
                  <a:lnTo>
                    <a:pt x="241338" y="330873"/>
                  </a:lnTo>
                  <a:lnTo>
                    <a:pt x="184226" y="336029"/>
                  </a:lnTo>
                  <a:lnTo>
                    <a:pt x="127114" y="330873"/>
                  </a:lnTo>
                  <a:lnTo>
                    <a:pt x="75946" y="316344"/>
                  </a:lnTo>
                  <a:lnTo>
                    <a:pt x="32880" y="293839"/>
                  </a:lnTo>
                  <a:lnTo>
                    <a:pt x="101" y="264744"/>
                  </a:lnTo>
                  <a:lnTo>
                    <a:pt x="12230" y="292354"/>
                  </a:lnTo>
                  <a:lnTo>
                    <a:pt x="48183" y="340106"/>
                  </a:lnTo>
                  <a:lnTo>
                    <a:pt x="97243" y="374891"/>
                  </a:lnTo>
                  <a:lnTo>
                    <a:pt x="154216" y="393026"/>
                  </a:lnTo>
                  <a:lnTo>
                    <a:pt x="184277" y="395363"/>
                  </a:lnTo>
                  <a:lnTo>
                    <a:pt x="214350" y="393026"/>
                  </a:lnTo>
                  <a:lnTo>
                    <a:pt x="271322" y="374891"/>
                  </a:lnTo>
                  <a:lnTo>
                    <a:pt x="320370" y="340106"/>
                  </a:lnTo>
                  <a:lnTo>
                    <a:pt x="356323" y="292354"/>
                  </a:lnTo>
                  <a:lnTo>
                    <a:pt x="368452" y="264744"/>
                  </a:lnTo>
                  <a:close/>
                </a:path>
              </a:pathLst>
            </a:custGeom>
            <a:solidFill>
              <a:srgbClr val="F377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69513" y="6215572"/>
              <a:ext cx="75893" cy="7554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99260" y="6533388"/>
              <a:ext cx="1694688" cy="79705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09062" y="6834010"/>
              <a:ext cx="162118" cy="24098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92766" y="6834010"/>
              <a:ext cx="162118" cy="20078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895373" y="6793853"/>
              <a:ext cx="101413" cy="24097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107409" y="6832899"/>
              <a:ext cx="166403" cy="24212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882171" y="6713506"/>
              <a:ext cx="446405" cy="441959"/>
            </a:xfrm>
            <a:custGeom>
              <a:avLst/>
              <a:gdLst/>
              <a:ahLst/>
              <a:cxnLst/>
              <a:rect l="l" t="t" r="r" b="b"/>
              <a:pathLst>
                <a:path w="446405" h="441959">
                  <a:moveTo>
                    <a:pt x="425565" y="0"/>
                  </a:moveTo>
                  <a:lnTo>
                    <a:pt x="20263" y="0"/>
                  </a:lnTo>
                  <a:lnTo>
                    <a:pt x="12375" y="1578"/>
                  </a:lnTo>
                  <a:lnTo>
                    <a:pt x="5934" y="5884"/>
                  </a:lnTo>
                  <a:lnTo>
                    <a:pt x="1592" y="12270"/>
                  </a:lnTo>
                  <a:lnTo>
                    <a:pt x="0" y="20089"/>
                  </a:lnTo>
                  <a:lnTo>
                    <a:pt x="0" y="421735"/>
                  </a:lnTo>
                  <a:lnTo>
                    <a:pt x="1592" y="429554"/>
                  </a:lnTo>
                  <a:lnTo>
                    <a:pt x="5934" y="435940"/>
                  </a:lnTo>
                  <a:lnTo>
                    <a:pt x="12375" y="440246"/>
                  </a:lnTo>
                  <a:lnTo>
                    <a:pt x="20264" y="441825"/>
                  </a:lnTo>
                  <a:lnTo>
                    <a:pt x="425565" y="441825"/>
                  </a:lnTo>
                  <a:lnTo>
                    <a:pt x="433453" y="440246"/>
                  </a:lnTo>
                  <a:lnTo>
                    <a:pt x="439893" y="435940"/>
                  </a:lnTo>
                  <a:lnTo>
                    <a:pt x="444234" y="429554"/>
                  </a:lnTo>
                  <a:lnTo>
                    <a:pt x="445826" y="421735"/>
                  </a:lnTo>
                  <a:lnTo>
                    <a:pt x="445826" y="20089"/>
                  </a:lnTo>
                  <a:lnTo>
                    <a:pt x="444234" y="12270"/>
                  </a:lnTo>
                  <a:lnTo>
                    <a:pt x="439893" y="5884"/>
                  </a:lnTo>
                  <a:lnTo>
                    <a:pt x="433453" y="1578"/>
                  </a:lnTo>
                  <a:lnTo>
                    <a:pt x="425565" y="0"/>
                  </a:lnTo>
                  <a:close/>
                </a:path>
              </a:pathLst>
            </a:custGeom>
            <a:solidFill>
              <a:srgbClr val="11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429000" y="7342644"/>
              <a:ext cx="1220724" cy="113079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509899" y="7368413"/>
              <a:ext cx="1118146" cy="1029335"/>
            </a:xfrm>
            <a:prstGeom prst="rect">
              <a:avLst/>
            </a:prstGeom>
          </p:spPr>
        </p:pic>
      </p:grp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7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2870835" cy="165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8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High</a:t>
            </a:r>
            <a:r>
              <a:rPr sz="1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Segoe UI"/>
              <a:cs typeface="Segoe UI"/>
            </a:endParaRPr>
          </a:p>
          <a:p>
            <a:pPr marL="670560" indent="-229235">
              <a:lnSpc>
                <a:spcPct val="100000"/>
              </a:lnSpc>
              <a:buClr>
                <a:srgbClr val="374045"/>
              </a:buClr>
              <a:buFont typeface="Calibri Light"/>
              <a:buAutoNum type="arabicPeriod" startAt="3"/>
              <a:tabLst>
                <a:tab pos="671195" algn="l"/>
              </a:tabLst>
            </a:pPr>
            <a:r>
              <a:rPr sz="2000" dirty="0">
                <a:solidFill>
                  <a:srgbClr val="374045"/>
                </a:solidFill>
                <a:latin typeface="Calibri Light"/>
                <a:cs typeface="Calibri Light"/>
              </a:rPr>
              <a:t>Design</a:t>
            </a:r>
            <a:r>
              <a:rPr sz="2000" spc="-60" dirty="0">
                <a:solidFill>
                  <a:srgbClr val="374045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374045"/>
                </a:solidFill>
                <a:latin typeface="Calibri Light"/>
                <a:cs typeface="Calibri Light"/>
              </a:rPr>
              <a:t>Details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374045"/>
              </a:buClr>
              <a:buFont typeface="Calibri Light"/>
              <a:buAutoNum type="arabicPeriod" startAt="3"/>
            </a:pPr>
            <a:endParaRPr sz="2900">
              <a:latin typeface="Calibri Light"/>
              <a:cs typeface="Calibri Light"/>
            </a:endParaRPr>
          </a:p>
          <a:p>
            <a:pPr marL="899160" lvl="1" indent="-457834">
              <a:lnSpc>
                <a:spcPct val="100000"/>
              </a:lnSpc>
              <a:buClr>
                <a:srgbClr val="374045"/>
              </a:buClr>
              <a:buFont typeface="Segoe UI"/>
              <a:buAutoNum type="arabicPeriod"/>
              <a:tabLst>
                <a:tab pos="899160" algn="l"/>
                <a:tab pos="899794" algn="l"/>
              </a:tabLst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Functional</a:t>
            </a:r>
            <a:r>
              <a:rPr sz="1400" b="1" spc="-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Architecture</a:t>
            </a:r>
            <a:endParaRPr sz="1400">
              <a:latin typeface="Segoe UI"/>
              <a:cs typeface="Segoe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2490215"/>
          <a:ext cx="5723889" cy="3250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3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26">
                <a:tc>
                  <a:txBody>
                    <a:bodyPr/>
                    <a:lstStyle/>
                    <a:p>
                      <a:pPr marL="252729">
                        <a:lnSpc>
                          <a:spcPts val="1895"/>
                        </a:lnSpc>
                        <a:spcBef>
                          <a:spcPts val="125"/>
                        </a:spcBef>
                      </a:pPr>
                      <a:r>
                        <a:rPr sz="1600" b="1" spc="-5" dirty="0">
                          <a:solidFill>
                            <a:srgbClr val="ECECEC"/>
                          </a:solidFill>
                          <a:latin typeface="Segoe UI"/>
                          <a:cs typeface="Segoe UI"/>
                        </a:rPr>
                        <a:t>STEP</a:t>
                      </a:r>
                      <a:r>
                        <a:rPr sz="1600" b="1" spc="-45" dirty="0">
                          <a:solidFill>
                            <a:srgbClr val="ECECE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ECECEC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1895"/>
                        </a:lnSpc>
                        <a:spcBef>
                          <a:spcPts val="125"/>
                        </a:spcBef>
                      </a:pPr>
                      <a:r>
                        <a:rPr sz="1600" b="1" spc="-5" dirty="0">
                          <a:solidFill>
                            <a:srgbClr val="ECECEC"/>
                          </a:solidFill>
                          <a:latin typeface="Segoe UI"/>
                          <a:cs typeface="Segoe UI"/>
                        </a:rPr>
                        <a:t>STEP</a:t>
                      </a:r>
                      <a:r>
                        <a:rPr sz="1600" b="1" spc="-45" dirty="0">
                          <a:solidFill>
                            <a:srgbClr val="ECECE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ECECEC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ts val="1895"/>
                        </a:lnSpc>
                        <a:spcBef>
                          <a:spcPts val="125"/>
                        </a:spcBef>
                      </a:pPr>
                      <a:r>
                        <a:rPr sz="1600" b="1" spc="-5" dirty="0">
                          <a:solidFill>
                            <a:srgbClr val="ECECEC"/>
                          </a:solidFill>
                          <a:latin typeface="Segoe UI"/>
                          <a:cs typeface="Segoe UI"/>
                        </a:rPr>
                        <a:t>STEP</a:t>
                      </a:r>
                      <a:r>
                        <a:rPr sz="1600" b="1" spc="-45" dirty="0">
                          <a:solidFill>
                            <a:srgbClr val="ECECE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ECECEC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ts val="1895"/>
                        </a:lnSpc>
                        <a:spcBef>
                          <a:spcPts val="125"/>
                        </a:spcBef>
                      </a:pPr>
                      <a:r>
                        <a:rPr sz="1600" b="1" spc="-5" dirty="0">
                          <a:solidFill>
                            <a:srgbClr val="ECECEC"/>
                          </a:solidFill>
                          <a:latin typeface="Segoe UI"/>
                          <a:cs typeface="Segoe UI"/>
                        </a:rPr>
                        <a:t>STEP</a:t>
                      </a:r>
                      <a:r>
                        <a:rPr sz="1600" b="1" spc="-45" dirty="0">
                          <a:solidFill>
                            <a:srgbClr val="ECECE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ECECEC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1895"/>
                        </a:lnSpc>
                        <a:spcBef>
                          <a:spcPts val="125"/>
                        </a:spcBef>
                      </a:pPr>
                      <a:r>
                        <a:rPr sz="1600" b="1" spc="-5" dirty="0">
                          <a:solidFill>
                            <a:srgbClr val="ECECEC"/>
                          </a:solidFill>
                          <a:latin typeface="Segoe UI"/>
                          <a:cs typeface="Segoe UI"/>
                        </a:rPr>
                        <a:t>STEP</a:t>
                      </a:r>
                      <a:r>
                        <a:rPr sz="1600" b="1" spc="-45" dirty="0">
                          <a:solidFill>
                            <a:srgbClr val="ECECE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ECECEC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3740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67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7155" marR="40640" indent="-1905" algn="ctr">
                        <a:lnSpc>
                          <a:spcPct val="110900"/>
                        </a:lnSpc>
                      </a:pP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Data from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source</a:t>
                      </a:r>
                      <a:r>
                        <a:rPr sz="1200" spc="-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system </a:t>
                      </a:r>
                      <a:r>
                        <a:rPr sz="1200" spc="-3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is integrated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and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loaded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into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 data </a:t>
                      </a:r>
                      <a:r>
                        <a:rPr sz="12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warehouse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sz="1200" spc="-3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another </a:t>
                      </a:r>
                      <a:r>
                        <a:rPr sz="12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analytics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repository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905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8270" marR="36195" indent="1905" algn="ctr">
                        <a:lnSpc>
                          <a:spcPct val="110900"/>
                        </a:lnSpc>
                      </a:pP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Data sets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are </a:t>
                      </a:r>
                      <a:r>
                        <a:rPr sz="12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organised into </a:t>
                      </a:r>
                      <a:r>
                        <a:rPr sz="1200" spc="-3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analytics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data </a:t>
                      </a:r>
                      <a:r>
                        <a:rPr sz="12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models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or </a:t>
                      </a:r>
                      <a:r>
                        <a:rPr sz="12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OLAP</a:t>
                      </a:r>
                      <a:r>
                        <a:rPr sz="1200" spc="-4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cubes</a:t>
                      </a:r>
                      <a:r>
                        <a:rPr sz="1200" spc="-4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to </a:t>
                      </a:r>
                      <a:r>
                        <a:rPr sz="1200" spc="-3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prepare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them </a:t>
                      </a:r>
                      <a:r>
                        <a:rPr sz="12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for</a:t>
                      </a:r>
                      <a:r>
                        <a:rPr sz="12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analysis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508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0650" marR="34290" indent="-3175" algn="ctr">
                        <a:lnSpc>
                          <a:spcPct val="110900"/>
                        </a:lnSpc>
                      </a:pP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BI analysts,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other</a:t>
                      </a:r>
                      <a:r>
                        <a:rPr sz="1200" spc="-6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analytics </a:t>
                      </a:r>
                      <a:r>
                        <a:rPr sz="1200" spc="-3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professionals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and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business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users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run </a:t>
                      </a:r>
                      <a:r>
                        <a:rPr sz="12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analytical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queries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against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sz="12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905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41605" marR="41275" indent="-2540" algn="ctr">
                        <a:lnSpc>
                          <a:spcPct val="110900"/>
                        </a:lnSpc>
                      </a:pP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query </a:t>
                      </a:r>
                      <a:r>
                        <a:rPr sz="12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results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are </a:t>
                      </a:r>
                      <a:r>
                        <a:rPr sz="12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built</a:t>
                      </a:r>
                      <a:r>
                        <a:rPr sz="1200" spc="-3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into</a:t>
                      </a:r>
                      <a:r>
                        <a:rPr sz="1200" spc="-3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data </a:t>
                      </a:r>
                      <a:r>
                        <a:rPr sz="1200" spc="-3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visualizations, </a:t>
                      </a:r>
                      <a:r>
                        <a:rPr sz="1200" spc="-31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dashboards,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Reports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sz="12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online</a:t>
                      </a:r>
                      <a:r>
                        <a:rPr sz="1200" spc="-5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portals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5080" marB="0"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9539" marR="73660" indent="635" algn="ctr">
                        <a:lnSpc>
                          <a:spcPct val="110900"/>
                        </a:lnSpc>
                      </a:pP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Business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executives</a:t>
                      </a:r>
                      <a:r>
                        <a:rPr sz="1200" spc="-7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sz="1200" spc="-3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workers use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the </a:t>
                      </a:r>
                      <a:r>
                        <a:rPr sz="12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information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for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decision-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making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sz="1200" spc="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strategic </a:t>
                      </a:r>
                      <a:r>
                        <a:rPr sz="120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planning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905" marB="0"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922019" y="2490215"/>
            <a:ext cx="1016635" cy="952500"/>
            <a:chOff x="922019" y="2490215"/>
            <a:chExt cx="1016635" cy="952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2019" y="2490215"/>
              <a:ext cx="1016520" cy="952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65149" y="2609227"/>
              <a:ext cx="790575" cy="678815"/>
            </a:xfrm>
            <a:custGeom>
              <a:avLst/>
              <a:gdLst/>
              <a:ahLst/>
              <a:cxnLst/>
              <a:rect l="l" t="t" r="r" b="b"/>
              <a:pathLst>
                <a:path w="790575" h="678814">
                  <a:moveTo>
                    <a:pt x="677456" y="398678"/>
                  </a:moveTo>
                  <a:lnTo>
                    <a:pt x="395185" y="130073"/>
                  </a:lnTo>
                  <a:lnTo>
                    <a:pt x="112915" y="398678"/>
                  </a:lnTo>
                  <a:lnTo>
                    <a:pt x="112915" y="678573"/>
                  </a:lnTo>
                  <a:lnTo>
                    <a:pt x="338721" y="678573"/>
                  </a:lnTo>
                  <a:lnTo>
                    <a:pt x="338721" y="442963"/>
                  </a:lnTo>
                  <a:lnTo>
                    <a:pt x="451637" y="442963"/>
                  </a:lnTo>
                  <a:lnTo>
                    <a:pt x="451637" y="678573"/>
                  </a:lnTo>
                  <a:lnTo>
                    <a:pt x="677456" y="678573"/>
                  </a:lnTo>
                  <a:lnTo>
                    <a:pt x="677456" y="398678"/>
                  </a:lnTo>
                  <a:close/>
                </a:path>
                <a:path w="790575" h="678814">
                  <a:moveTo>
                    <a:pt x="790346" y="376999"/>
                  </a:moveTo>
                  <a:lnTo>
                    <a:pt x="476211" y="77304"/>
                  </a:lnTo>
                  <a:lnTo>
                    <a:pt x="395185" y="0"/>
                  </a:lnTo>
                  <a:lnTo>
                    <a:pt x="0" y="376999"/>
                  </a:lnTo>
                  <a:lnTo>
                    <a:pt x="42341" y="412813"/>
                  </a:lnTo>
                  <a:lnTo>
                    <a:pt x="395185" y="77304"/>
                  </a:lnTo>
                  <a:lnTo>
                    <a:pt x="748004" y="412813"/>
                  </a:lnTo>
                  <a:lnTo>
                    <a:pt x="790346" y="376999"/>
                  </a:lnTo>
                  <a:close/>
                </a:path>
              </a:pathLst>
            </a:custGeom>
            <a:solidFill>
              <a:srgbClr val="3740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058923" y="2490215"/>
            <a:ext cx="1006475" cy="952500"/>
            <a:chOff x="2058923" y="2490215"/>
            <a:chExt cx="1006475" cy="9525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8923" y="2490215"/>
              <a:ext cx="1005852" cy="952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22728" y="2590380"/>
              <a:ext cx="527050" cy="716280"/>
            </a:xfrm>
            <a:custGeom>
              <a:avLst/>
              <a:gdLst/>
              <a:ahLst/>
              <a:cxnLst/>
              <a:rect l="l" t="t" r="r" b="b"/>
              <a:pathLst>
                <a:path w="527050" h="716279">
                  <a:moveTo>
                    <a:pt x="526910" y="490093"/>
                  </a:moveTo>
                  <a:lnTo>
                    <a:pt x="517461" y="510070"/>
                  </a:lnTo>
                  <a:lnTo>
                    <a:pt x="490804" y="528066"/>
                  </a:lnTo>
                  <a:lnTo>
                    <a:pt x="470458" y="535597"/>
                  </a:lnTo>
                  <a:lnTo>
                    <a:pt x="470458" y="622033"/>
                  </a:lnTo>
                  <a:lnTo>
                    <a:pt x="469099" y="629742"/>
                  </a:lnTo>
                  <a:lnTo>
                    <a:pt x="465277" y="635698"/>
                  </a:lnTo>
                  <a:lnTo>
                    <a:pt x="459346" y="639521"/>
                  </a:lnTo>
                  <a:lnTo>
                    <a:pt x="451637" y="640880"/>
                  </a:lnTo>
                  <a:lnTo>
                    <a:pt x="443928" y="639521"/>
                  </a:lnTo>
                  <a:lnTo>
                    <a:pt x="437997" y="635698"/>
                  </a:lnTo>
                  <a:lnTo>
                    <a:pt x="434174" y="629742"/>
                  </a:lnTo>
                  <a:lnTo>
                    <a:pt x="432816" y="622033"/>
                  </a:lnTo>
                  <a:lnTo>
                    <a:pt x="434174" y="614311"/>
                  </a:lnTo>
                  <a:lnTo>
                    <a:pt x="437997" y="608368"/>
                  </a:lnTo>
                  <a:lnTo>
                    <a:pt x="443928" y="604532"/>
                  </a:lnTo>
                  <a:lnTo>
                    <a:pt x="451637" y="603186"/>
                  </a:lnTo>
                  <a:lnTo>
                    <a:pt x="459346" y="604532"/>
                  </a:lnTo>
                  <a:lnTo>
                    <a:pt x="465277" y="608368"/>
                  </a:lnTo>
                  <a:lnTo>
                    <a:pt x="469099" y="614311"/>
                  </a:lnTo>
                  <a:lnTo>
                    <a:pt x="470458" y="622033"/>
                  </a:lnTo>
                  <a:lnTo>
                    <a:pt x="470458" y="535597"/>
                  </a:lnTo>
                  <a:lnTo>
                    <a:pt x="449516" y="543331"/>
                  </a:lnTo>
                  <a:lnTo>
                    <a:pt x="396163" y="555155"/>
                  </a:lnTo>
                  <a:lnTo>
                    <a:pt x="333286" y="562775"/>
                  </a:lnTo>
                  <a:lnTo>
                    <a:pt x="263461" y="565480"/>
                  </a:lnTo>
                  <a:lnTo>
                    <a:pt x="193624" y="562775"/>
                  </a:lnTo>
                  <a:lnTo>
                    <a:pt x="130759" y="555155"/>
                  </a:lnTo>
                  <a:lnTo>
                    <a:pt x="77393" y="543331"/>
                  </a:lnTo>
                  <a:lnTo>
                    <a:pt x="36106" y="528066"/>
                  </a:lnTo>
                  <a:lnTo>
                    <a:pt x="0" y="490093"/>
                  </a:lnTo>
                  <a:lnTo>
                    <a:pt x="0" y="640880"/>
                  </a:lnTo>
                  <a:lnTo>
                    <a:pt x="36106" y="678853"/>
                  </a:lnTo>
                  <a:lnTo>
                    <a:pt x="77393" y="694131"/>
                  </a:lnTo>
                  <a:lnTo>
                    <a:pt x="130759" y="705942"/>
                  </a:lnTo>
                  <a:lnTo>
                    <a:pt x="193624" y="713574"/>
                  </a:lnTo>
                  <a:lnTo>
                    <a:pt x="263461" y="716280"/>
                  </a:lnTo>
                  <a:lnTo>
                    <a:pt x="333286" y="713574"/>
                  </a:lnTo>
                  <a:lnTo>
                    <a:pt x="396163" y="705942"/>
                  </a:lnTo>
                  <a:lnTo>
                    <a:pt x="449516" y="694131"/>
                  </a:lnTo>
                  <a:lnTo>
                    <a:pt x="490804" y="678853"/>
                  </a:lnTo>
                  <a:lnTo>
                    <a:pt x="526910" y="640880"/>
                  </a:lnTo>
                  <a:lnTo>
                    <a:pt x="526910" y="603186"/>
                  </a:lnTo>
                  <a:lnTo>
                    <a:pt x="526910" y="565480"/>
                  </a:lnTo>
                  <a:lnTo>
                    <a:pt x="526910" y="490093"/>
                  </a:lnTo>
                  <a:close/>
                </a:path>
                <a:path w="527050" h="716279">
                  <a:moveTo>
                    <a:pt x="526910" y="301599"/>
                  </a:moveTo>
                  <a:lnTo>
                    <a:pt x="517461" y="321589"/>
                  </a:lnTo>
                  <a:lnTo>
                    <a:pt x="490804" y="339572"/>
                  </a:lnTo>
                  <a:lnTo>
                    <a:pt x="470458" y="347103"/>
                  </a:lnTo>
                  <a:lnTo>
                    <a:pt x="470458" y="433539"/>
                  </a:lnTo>
                  <a:lnTo>
                    <a:pt x="469099" y="441261"/>
                  </a:lnTo>
                  <a:lnTo>
                    <a:pt x="465277" y="447205"/>
                  </a:lnTo>
                  <a:lnTo>
                    <a:pt x="459346" y="451040"/>
                  </a:lnTo>
                  <a:lnTo>
                    <a:pt x="451637" y="452386"/>
                  </a:lnTo>
                  <a:lnTo>
                    <a:pt x="443928" y="451040"/>
                  </a:lnTo>
                  <a:lnTo>
                    <a:pt x="437997" y="447205"/>
                  </a:lnTo>
                  <a:lnTo>
                    <a:pt x="434174" y="441261"/>
                  </a:lnTo>
                  <a:lnTo>
                    <a:pt x="432816" y="433539"/>
                  </a:lnTo>
                  <a:lnTo>
                    <a:pt x="434174" y="425831"/>
                  </a:lnTo>
                  <a:lnTo>
                    <a:pt x="437997" y="419874"/>
                  </a:lnTo>
                  <a:lnTo>
                    <a:pt x="443928" y="416052"/>
                  </a:lnTo>
                  <a:lnTo>
                    <a:pt x="451637" y="414693"/>
                  </a:lnTo>
                  <a:lnTo>
                    <a:pt x="459346" y="416052"/>
                  </a:lnTo>
                  <a:lnTo>
                    <a:pt x="465277" y="419874"/>
                  </a:lnTo>
                  <a:lnTo>
                    <a:pt x="469099" y="425831"/>
                  </a:lnTo>
                  <a:lnTo>
                    <a:pt x="470458" y="433539"/>
                  </a:lnTo>
                  <a:lnTo>
                    <a:pt x="470458" y="347103"/>
                  </a:lnTo>
                  <a:lnTo>
                    <a:pt x="449516" y="354850"/>
                  </a:lnTo>
                  <a:lnTo>
                    <a:pt x="396163" y="366661"/>
                  </a:lnTo>
                  <a:lnTo>
                    <a:pt x="333286" y="374294"/>
                  </a:lnTo>
                  <a:lnTo>
                    <a:pt x="263461" y="376999"/>
                  </a:lnTo>
                  <a:lnTo>
                    <a:pt x="193624" y="374294"/>
                  </a:lnTo>
                  <a:lnTo>
                    <a:pt x="130759" y="366661"/>
                  </a:lnTo>
                  <a:lnTo>
                    <a:pt x="77393" y="354850"/>
                  </a:lnTo>
                  <a:lnTo>
                    <a:pt x="36106" y="339572"/>
                  </a:lnTo>
                  <a:lnTo>
                    <a:pt x="0" y="301599"/>
                  </a:lnTo>
                  <a:lnTo>
                    <a:pt x="0" y="452386"/>
                  </a:lnTo>
                  <a:lnTo>
                    <a:pt x="36106" y="490372"/>
                  </a:lnTo>
                  <a:lnTo>
                    <a:pt x="77393" y="505637"/>
                  </a:lnTo>
                  <a:lnTo>
                    <a:pt x="130759" y="517448"/>
                  </a:lnTo>
                  <a:lnTo>
                    <a:pt x="193624" y="525081"/>
                  </a:lnTo>
                  <a:lnTo>
                    <a:pt x="263461" y="527786"/>
                  </a:lnTo>
                  <a:lnTo>
                    <a:pt x="333286" y="525081"/>
                  </a:lnTo>
                  <a:lnTo>
                    <a:pt x="396163" y="517448"/>
                  </a:lnTo>
                  <a:lnTo>
                    <a:pt x="449516" y="505637"/>
                  </a:lnTo>
                  <a:lnTo>
                    <a:pt x="490804" y="490372"/>
                  </a:lnTo>
                  <a:lnTo>
                    <a:pt x="526910" y="452386"/>
                  </a:lnTo>
                  <a:lnTo>
                    <a:pt x="526910" y="414693"/>
                  </a:lnTo>
                  <a:lnTo>
                    <a:pt x="526910" y="376999"/>
                  </a:lnTo>
                  <a:lnTo>
                    <a:pt x="526910" y="301599"/>
                  </a:lnTo>
                  <a:close/>
                </a:path>
                <a:path w="527050" h="716279">
                  <a:moveTo>
                    <a:pt x="526910" y="113106"/>
                  </a:moveTo>
                  <a:lnTo>
                    <a:pt x="517461" y="133096"/>
                  </a:lnTo>
                  <a:lnTo>
                    <a:pt x="490804" y="151091"/>
                  </a:lnTo>
                  <a:lnTo>
                    <a:pt x="470458" y="158623"/>
                  </a:lnTo>
                  <a:lnTo>
                    <a:pt x="470458" y="245059"/>
                  </a:lnTo>
                  <a:lnTo>
                    <a:pt x="469099" y="252768"/>
                  </a:lnTo>
                  <a:lnTo>
                    <a:pt x="465277" y="258724"/>
                  </a:lnTo>
                  <a:lnTo>
                    <a:pt x="459333" y="262547"/>
                  </a:lnTo>
                  <a:lnTo>
                    <a:pt x="451637" y="263906"/>
                  </a:lnTo>
                  <a:lnTo>
                    <a:pt x="443928" y="262547"/>
                  </a:lnTo>
                  <a:lnTo>
                    <a:pt x="437997" y="258724"/>
                  </a:lnTo>
                  <a:lnTo>
                    <a:pt x="434174" y="252768"/>
                  </a:lnTo>
                  <a:lnTo>
                    <a:pt x="432816" y="245059"/>
                  </a:lnTo>
                  <a:lnTo>
                    <a:pt x="434174" y="237337"/>
                  </a:lnTo>
                  <a:lnTo>
                    <a:pt x="437997" y="231394"/>
                  </a:lnTo>
                  <a:lnTo>
                    <a:pt x="443928" y="227558"/>
                  </a:lnTo>
                  <a:lnTo>
                    <a:pt x="451637" y="226199"/>
                  </a:lnTo>
                  <a:lnTo>
                    <a:pt x="459333" y="227558"/>
                  </a:lnTo>
                  <a:lnTo>
                    <a:pt x="465277" y="231394"/>
                  </a:lnTo>
                  <a:lnTo>
                    <a:pt x="469099" y="237337"/>
                  </a:lnTo>
                  <a:lnTo>
                    <a:pt x="470458" y="245059"/>
                  </a:lnTo>
                  <a:lnTo>
                    <a:pt x="470458" y="158623"/>
                  </a:lnTo>
                  <a:lnTo>
                    <a:pt x="449516" y="166357"/>
                  </a:lnTo>
                  <a:lnTo>
                    <a:pt x="396163" y="178181"/>
                  </a:lnTo>
                  <a:lnTo>
                    <a:pt x="333286" y="185801"/>
                  </a:lnTo>
                  <a:lnTo>
                    <a:pt x="263461" y="188506"/>
                  </a:lnTo>
                  <a:lnTo>
                    <a:pt x="193624" y="185801"/>
                  </a:lnTo>
                  <a:lnTo>
                    <a:pt x="130759" y="178181"/>
                  </a:lnTo>
                  <a:lnTo>
                    <a:pt x="77393" y="166357"/>
                  </a:lnTo>
                  <a:lnTo>
                    <a:pt x="36106" y="151091"/>
                  </a:lnTo>
                  <a:lnTo>
                    <a:pt x="0" y="113106"/>
                  </a:lnTo>
                  <a:lnTo>
                    <a:pt x="0" y="263906"/>
                  </a:lnTo>
                  <a:lnTo>
                    <a:pt x="36106" y="301879"/>
                  </a:lnTo>
                  <a:lnTo>
                    <a:pt x="77393" y="317144"/>
                  </a:lnTo>
                  <a:lnTo>
                    <a:pt x="130759" y="328968"/>
                  </a:lnTo>
                  <a:lnTo>
                    <a:pt x="193624" y="336588"/>
                  </a:lnTo>
                  <a:lnTo>
                    <a:pt x="263461" y="339293"/>
                  </a:lnTo>
                  <a:lnTo>
                    <a:pt x="333286" y="336588"/>
                  </a:lnTo>
                  <a:lnTo>
                    <a:pt x="396163" y="328968"/>
                  </a:lnTo>
                  <a:lnTo>
                    <a:pt x="449516" y="317157"/>
                  </a:lnTo>
                  <a:lnTo>
                    <a:pt x="490804" y="301879"/>
                  </a:lnTo>
                  <a:lnTo>
                    <a:pt x="526910" y="263906"/>
                  </a:lnTo>
                  <a:lnTo>
                    <a:pt x="526910" y="226199"/>
                  </a:lnTo>
                  <a:lnTo>
                    <a:pt x="526910" y="188506"/>
                  </a:lnTo>
                  <a:lnTo>
                    <a:pt x="526910" y="113106"/>
                  </a:lnTo>
                  <a:close/>
                </a:path>
                <a:path w="527050" h="716279">
                  <a:moveTo>
                    <a:pt x="526910" y="75412"/>
                  </a:moveTo>
                  <a:lnTo>
                    <a:pt x="490943" y="37350"/>
                  </a:lnTo>
                  <a:lnTo>
                    <a:pt x="449745" y="22085"/>
                  </a:lnTo>
                  <a:lnTo>
                    <a:pt x="396430" y="10299"/>
                  </a:lnTo>
                  <a:lnTo>
                    <a:pt x="333489" y="2692"/>
                  </a:lnTo>
                  <a:lnTo>
                    <a:pt x="263461" y="0"/>
                  </a:lnTo>
                  <a:lnTo>
                    <a:pt x="193421" y="2692"/>
                  </a:lnTo>
                  <a:lnTo>
                    <a:pt x="130479" y="10299"/>
                  </a:lnTo>
                  <a:lnTo>
                    <a:pt x="77165" y="22085"/>
                  </a:lnTo>
                  <a:lnTo>
                    <a:pt x="35966" y="37350"/>
                  </a:lnTo>
                  <a:lnTo>
                    <a:pt x="0" y="75412"/>
                  </a:lnTo>
                  <a:lnTo>
                    <a:pt x="9410" y="95453"/>
                  </a:lnTo>
                  <a:lnTo>
                    <a:pt x="77165" y="128727"/>
                  </a:lnTo>
                  <a:lnTo>
                    <a:pt x="130479" y="140512"/>
                  </a:lnTo>
                  <a:lnTo>
                    <a:pt x="193421" y="148120"/>
                  </a:lnTo>
                  <a:lnTo>
                    <a:pt x="263461" y="150812"/>
                  </a:lnTo>
                  <a:lnTo>
                    <a:pt x="333489" y="148120"/>
                  </a:lnTo>
                  <a:lnTo>
                    <a:pt x="396430" y="140512"/>
                  </a:lnTo>
                  <a:lnTo>
                    <a:pt x="449745" y="128727"/>
                  </a:lnTo>
                  <a:lnTo>
                    <a:pt x="490943" y="113474"/>
                  </a:lnTo>
                  <a:lnTo>
                    <a:pt x="526910" y="75412"/>
                  </a:lnTo>
                  <a:close/>
                </a:path>
              </a:pathLst>
            </a:custGeom>
            <a:solidFill>
              <a:srgbClr val="3740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211067" y="2490215"/>
            <a:ext cx="1016635" cy="952500"/>
            <a:chOff x="3211067" y="2490215"/>
            <a:chExt cx="1016635" cy="9525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1067" y="2490215"/>
              <a:ext cx="1016520" cy="9525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371900" y="2574352"/>
              <a:ext cx="744855" cy="746760"/>
            </a:xfrm>
            <a:custGeom>
              <a:avLst/>
              <a:gdLst/>
              <a:ahLst/>
              <a:cxnLst/>
              <a:rect l="l" t="t" r="r" b="b"/>
              <a:pathLst>
                <a:path w="744854" h="746760">
                  <a:moveTo>
                    <a:pt x="487387" y="270510"/>
                  </a:moveTo>
                  <a:lnTo>
                    <a:pt x="486448" y="270510"/>
                  </a:lnTo>
                  <a:lnTo>
                    <a:pt x="432816" y="270510"/>
                  </a:lnTo>
                  <a:lnTo>
                    <a:pt x="428104" y="271449"/>
                  </a:lnTo>
                  <a:lnTo>
                    <a:pt x="423405" y="274281"/>
                  </a:lnTo>
                  <a:lnTo>
                    <a:pt x="420573" y="278041"/>
                  </a:lnTo>
                  <a:lnTo>
                    <a:pt x="384822" y="316687"/>
                  </a:lnTo>
                  <a:lnTo>
                    <a:pt x="354711" y="212077"/>
                  </a:lnTo>
                  <a:lnTo>
                    <a:pt x="351485" y="206336"/>
                  </a:lnTo>
                  <a:lnTo>
                    <a:pt x="346481" y="202184"/>
                  </a:lnTo>
                  <a:lnTo>
                    <a:pt x="340423" y="200152"/>
                  </a:lnTo>
                  <a:lnTo>
                    <a:pt x="334010" y="200761"/>
                  </a:lnTo>
                  <a:lnTo>
                    <a:pt x="329311" y="202653"/>
                  </a:lnTo>
                  <a:lnTo>
                    <a:pt x="324612" y="205473"/>
                  </a:lnTo>
                  <a:lnTo>
                    <a:pt x="266268" y="360984"/>
                  </a:lnTo>
                  <a:lnTo>
                    <a:pt x="225806" y="144221"/>
                  </a:lnTo>
                  <a:lnTo>
                    <a:pt x="217347" y="138569"/>
                  </a:lnTo>
                  <a:lnTo>
                    <a:pt x="203225" y="141389"/>
                  </a:lnTo>
                  <a:lnTo>
                    <a:pt x="198526" y="146100"/>
                  </a:lnTo>
                  <a:lnTo>
                    <a:pt x="195707" y="151752"/>
                  </a:lnTo>
                  <a:lnTo>
                    <a:pt x="155244" y="270510"/>
                  </a:lnTo>
                  <a:lnTo>
                    <a:pt x="81851" y="270510"/>
                  </a:lnTo>
                  <a:lnTo>
                    <a:pt x="81851" y="308203"/>
                  </a:lnTo>
                  <a:lnTo>
                    <a:pt x="167474" y="308203"/>
                  </a:lnTo>
                  <a:lnTo>
                    <a:pt x="175006" y="307263"/>
                  </a:lnTo>
                  <a:lnTo>
                    <a:pt x="181584" y="301612"/>
                  </a:lnTo>
                  <a:lnTo>
                    <a:pt x="183476" y="294068"/>
                  </a:lnTo>
                  <a:lnTo>
                    <a:pt x="206997" y="222440"/>
                  </a:lnTo>
                  <a:lnTo>
                    <a:pt x="244627" y="425069"/>
                  </a:lnTo>
                  <a:lnTo>
                    <a:pt x="245567" y="432600"/>
                  </a:lnTo>
                  <a:lnTo>
                    <a:pt x="252158" y="438264"/>
                  </a:lnTo>
                  <a:lnTo>
                    <a:pt x="268147" y="438264"/>
                  </a:lnTo>
                  <a:lnTo>
                    <a:pt x="274739" y="434492"/>
                  </a:lnTo>
                  <a:lnTo>
                    <a:pt x="337781" y="269557"/>
                  </a:lnTo>
                  <a:lnTo>
                    <a:pt x="362242" y="354380"/>
                  </a:lnTo>
                  <a:lnTo>
                    <a:pt x="365340" y="360121"/>
                  </a:lnTo>
                  <a:lnTo>
                    <a:pt x="370128" y="364274"/>
                  </a:lnTo>
                  <a:lnTo>
                    <a:pt x="376135" y="366306"/>
                  </a:lnTo>
                  <a:lnTo>
                    <a:pt x="382943" y="365696"/>
                  </a:lnTo>
                  <a:lnTo>
                    <a:pt x="385762" y="364744"/>
                  </a:lnTo>
                  <a:lnTo>
                    <a:pt x="390474" y="360984"/>
                  </a:lnTo>
                  <a:lnTo>
                    <a:pt x="441274" y="308203"/>
                  </a:lnTo>
                  <a:lnTo>
                    <a:pt x="487387" y="308203"/>
                  </a:lnTo>
                  <a:lnTo>
                    <a:pt x="487387" y="270510"/>
                  </a:lnTo>
                  <a:close/>
                </a:path>
                <a:path w="744854" h="746760">
                  <a:moveTo>
                    <a:pt x="744474" y="680935"/>
                  </a:moveTo>
                  <a:lnTo>
                    <a:pt x="725424" y="634288"/>
                  </a:lnTo>
                  <a:lnTo>
                    <a:pt x="608761" y="516483"/>
                  </a:lnTo>
                  <a:lnTo>
                    <a:pt x="573328" y="498576"/>
                  </a:lnTo>
                  <a:lnTo>
                    <a:pt x="566153" y="497268"/>
                  </a:lnTo>
                  <a:lnTo>
                    <a:pt x="550418" y="498576"/>
                  </a:lnTo>
                  <a:lnTo>
                    <a:pt x="508088" y="457111"/>
                  </a:lnTo>
                  <a:lnTo>
                    <a:pt x="533069" y="418376"/>
                  </a:lnTo>
                  <a:lnTo>
                    <a:pt x="551370" y="376301"/>
                  </a:lnTo>
                  <a:lnTo>
                    <a:pt x="562597" y="331736"/>
                  </a:lnTo>
                  <a:lnTo>
                    <a:pt x="566420" y="285584"/>
                  </a:lnTo>
                  <a:lnTo>
                    <a:pt x="562965" y="239369"/>
                  </a:lnTo>
                  <a:lnTo>
                    <a:pt x="552411" y="195541"/>
                  </a:lnTo>
                  <a:lnTo>
                    <a:pt x="535381" y="154673"/>
                  </a:lnTo>
                  <a:lnTo>
                    <a:pt x="512445" y="117335"/>
                  </a:lnTo>
                  <a:lnTo>
                    <a:pt x="509866" y="114312"/>
                  </a:lnTo>
                  <a:lnTo>
                    <a:pt x="509866" y="285584"/>
                  </a:lnTo>
                  <a:lnTo>
                    <a:pt x="505358" y="330073"/>
                  </a:lnTo>
                  <a:lnTo>
                    <a:pt x="492150" y="372465"/>
                  </a:lnTo>
                  <a:lnTo>
                    <a:pt x="471258" y="410883"/>
                  </a:lnTo>
                  <a:lnTo>
                    <a:pt x="443636" y="444385"/>
                  </a:lnTo>
                  <a:lnTo>
                    <a:pt x="410171" y="472059"/>
                  </a:lnTo>
                  <a:lnTo>
                    <a:pt x="371830" y="492975"/>
                  </a:lnTo>
                  <a:lnTo>
                    <a:pt x="329514" y="506209"/>
                  </a:lnTo>
                  <a:lnTo>
                    <a:pt x="284149" y="510832"/>
                  </a:lnTo>
                  <a:lnTo>
                    <a:pt x="238518" y="506247"/>
                  </a:lnTo>
                  <a:lnTo>
                    <a:pt x="196075" y="493115"/>
                  </a:lnTo>
                  <a:lnTo>
                    <a:pt x="157708" y="472313"/>
                  </a:lnTo>
                  <a:lnTo>
                    <a:pt x="124307" y="444741"/>
                  </a:lnTo>
                  <a:lnTo>
                    <a:pt x="96786" y="411289"/>
                  </a:lnTo>
                  <a:lnTo>
                    <a:pt x="76022" y="372859"/>
                  </a:lnTo>
                  <a:lnTo>
                    <a:pt x="62903" y="330352"/>
                  </a:lnTo>
                  <a:lnTo>
                    <a:pt x="58331" y="284645"/>
                  </a:lnTo>
                  <a:lnTo>
                    <a:pt x="62903" y="238937"/>
                  </a:lnTo>
                  <a:lnTo>
                    <a:pt x="76022" y="196418"/>
                  </a:lnTo>
                  <a:lnTo>
                    <a:pt x="96786" y="157988"/>
                  </a:lnTo>
                  <a:lnTo>
                    <a:pt x="124307" y="124548"/>
                  </a:lnTo>
                  <a:lnTo>
                    <a:pt x="157708" y="96977"/>
                  </a:lnTo>
                  <a:lnTo>
                    <a:pt x="196075" y="76174"/>
                  </a:lnTo>
                  <a:lnTo>
                    <a:pt x="238518" y="63030"/>
                  </a:lnTo>
                  <a:lnTo>
                    <a:pt x="284149" y="58458"/>
                  </a:lnTo>
                  <a:lnTo>
                    <a:pt x="329780" y="63030"/>
                  </a:lnTo>
                  <a:lnTo>
                    <a:pt x="372224" y="76174"/>
                  </a:lnTo>
                  <a:lnTo>
                    <a:pt x="410591" y="96977"/>
                  </a:lnTo>
                  <a:lnTo>
                    <a:pt x="443979" y="124548"/>
                  </a:lnTo>
                  <a:lnTo>
                    <a:pt x="471512" y="157988"/>
                  </a:lnTo>
                  <a:lnTo>
                    <a:pt x="492277" y="196418"/>
                  </a:lnTo>
                  <a:lnTo>
                    <a:pt x="505396" y="238937"/>
                  </a:lnTo>
                  <a:lnTo>
                    <a:pt x="509778" y="282752"/>
                  </a:lnTo>
                  <a:lnTo>
                    <a:pt x="509866" y="285584"/>
                  </a:lnTo>
                  <a:lnTo>
                    <a:pt x="509866" y="114312"/>
                  </a:lnTo>
                  <a:lnTo>
                    <a:pt x="484212" y="84124"/>
                  </a:lnTo>
                  <a:lnTo>
                    <a:pt x="454545" y="58458"/>
                  </a:lnTo>
                  <a:lnTo>
                    <a:pt x="451256" y="55600"/>
                  </a:lnTo>
                  <a:lnTo>
                    <a:pt x="414172" y="32359"/>
                  </a:lnTo>
                  <a:lnTo>
                    <a:pt x="373570" y="14960"/>
                  </a:lnTo>
                  <a:lnTo>
                    <a:pt x="330034" y="3975"/>
                  </a:lnTo>
                  <a:lnTo>
                    <a:pt x="284149" y="0"/>
                  </a:lnTo>
                  <a:lnTo>
                    <a:pt x="238264" y="3467"/>
                  </a:lnTo>
                  <a:lnTo>
                    <a:pt x="194703" y="14033"/>
                  </a:lnTo>
                  <a:lnTo>
                    <a:pt x="154063" y="31089"/>
                  </a:lnTo>
                  <a:lnTo>
                    <a:pt x="116928" y="54063"/>
                  </a:lnTo>
                  <a:lnTo>
                    <a:pt x="83858" y="82359"/>
                  </a:lnTo>
                  <a:lnTo>
                    <a:pt x="55435" y="115366"/>
                  </a:lnTo>
                  <a:lnTo>
                    <a:pt x="32270" y="152514"/>
                  </a:lnTo>
                  <a:lnTo>
                    <a:pt x="14909" y="193179"/>
                  </a:lnTo>
                  <a:lnTo>
                    <a:pt x="3962" y="236804"/>
                  </a:lnTo>
                  <a:lnTo>
                    <a:pt x="0" y="282752"/>
                  </a:lnTo>
                  <a:lnTo>
                    <a:pt x="3454" y="328714"/>
                  </a:lnTo>
                  <a:lnTo>
                    <a:pt x="13995" y="372338"/>
                  </a:lnTo>
                  <a:lnTo>
                    <a:pt x="31026" y="413054"/>
                  </a:lnTo>
                  <a:lnTo>
                    <a:pt x="53962" y="450253"/>
                  </a:lnTo>
                  <a:lnTo>
                    <a:pt x="82207" y="483374"/>
                  </a:lnTo>
                  <a:lnTo>
                    <a:pt x="115163" y="511835"/>
                  </a:lnTo>
                  <a:lnTo>
                    <a:pt x="152234" y="535051"/>
                  </a:lnTo>
                  <a:lnTo>
                    <a:pt x="192836" y="552437"/>
                  </a:lnTo>
                  <a:lnTo>
                    <a:pt x="236385" y="563397"/>
                  </a:lnTo>
                  <a:lnTo>
                    <a:pt x="282270" y="567372"/>
                  </a:lnTo>
                  <a:lnTo>
                    <a:pt x="328498" y="563549"/>
                  </a:lnTo>
                  <a:lnTo>
                    <a:pt x="373418" y="552297"/>
                  </a:lnTo>
                  <a:lnTo>
                    <a:pt x="416039" y="533971"/>
                  </a:lnTo>
                  <a:lnTo>
                    <a:pt x="452424" y="510832"/>
                  </a:lnTo>
                  <a:lnTo>
                    <a:pt x="455396" y="508939"/>
                  </a:lnTo>
                  <a:lnTo>
                    <a:pt x="496785" y="550405"/>
                  </a:lnTo>
                  <a:lnTo>
                    <a:pt x="504990" y="596798"/>
                  </a:lnTo>
                  <a:lnTo>
                    <a:pt x="632282" y="727595"/>
                  </a:lnTo>
                  <a:lnTo>
                    <a:pt x="678853" y="746671"/>
                  </a:lnTo>
                  <a:lnTo>
                    <a:pt x="703732" y="741895"/>
                  </a:lnTo>
                  <a:lnTo>
                    <a:pt x="725424" y="727595"/>
                  </a:lnTo>
                  <a:lnTo>
                    <a:pt x="739711" y="705853"/>
                  </a:lnTo>
                  <a:lnTo>
                    <a:pt x="744474" y="680935"/>
                  </a:lnTo>
                  <a:close/>
                </a:path>
              </a:pathLst>
            </a:custGeom>
            <a:solidFill>
              <a:srgbClr val="3740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49496" y="2490215"/>
            <a:ext cx="1004328" cy="95250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4556087" y="2628099"/>
            <a:ext cx="640080" cy="641350"/>
          </a:xfrm>
          <a:custGeom>
            <a:avLst/>
            <a:gdLst/>
            <a:ahLst/>
            <a:cxnLst/>
            <a:rect l="l" t="t" r="r" b="b"/>
            <a:pathLst>
              <a:path w="640079" h="641350">
                <a:moveTo>
                  <a:pt x="103505" y="358127"/>
                </a:moveTo>
                <a:lnTo>
                  <a:pt x="0" y="358127"/>
                </a:lnTo>
                <a:lnTo>
                  <a:pt x="0" y="527761"/>
                </a:lnTo>
                <a:lnTo>
                  <a:pt x="103505" y="527761"/>
                </a:lnTo>
                <a:lnTo>
                  <a:pt x="103505" y="358127"/>
                </a:lnTo>
                <a:close/>
              </a:path>
              <a:path w="640079" h="641350">
                <a:moveTo>
                  <a:pt x="244640" y="197916"/>
                </a:moveTo>
                <a:lnTo>
                  <a:pt x="141135" y="197904"/>
                </a:lnTo>
                <a:lnTo>
                  <a:pt x="141135" y="527761"/>
                </a:lnTo>
                <a:lnTo>
                  <a:pt x="244640" y="527761"/>
                </a:lnTo>
                <a:lnTo>
                  <a:pt x="244640" y="197916"/>
                </a:lnTo>
                <a:close/>
              </a:path>
              <a:path w="640079" h="641350">
                <a:moveTo>
                  <a:pt x="385775" y="0"/>
                </a:moveTo>
                <a:lnTo>
                  <a:pt x="282270" y="0"/>
                </a:lnTo>
                <a:lnTo>
                  <a:pt x="282270" y="527761"/>
                </a:lnTo>
                <a:lnTo>
                  <a:pt x="385775" y="527761"/>
                </a:lnTo>
                <a:lnTo>
                  <a:pt x="385775" y="0"/>
                </a:lnTo>
                <a:close/>
              </a:path>
              <a:path w="640079" h="641350">
                <a:moveTo>
                  <a:pt x="526910" y="197916"/>
                </a:moveTo>
                <a:lnTo>
                  <a:pt x="423405" y="197916"/>
                </a:lnTo>
                <a:lnTo>
                  <a:pt x="423405" y="527761"/>
                </a:lnTo>
                <a:lnTo>
                  <a:pt x="526910" y="527761"/>
                </a:lnTo>
                <a:lnTo>
                  <a:pt x="526910" y="197916"/>
                </a:lnTo>
                <a:close/>
              </a:path>
              <a:path w="640079" h="641350">
                <a:moveTo>
                  <a:pt x="639813" y="431"/>
                </a:moveTo>
                <a:lnTo>
                  <a:pt x="583361" y="431"/>
                </a:lnTo>
                <a:lnTo>
                  <a:pt x="583361" y="583831"/>
                </a:lnTo>
                <a:lnTo>
                  <a:pt x="0" y="583831"/>
                </a:lnTo>
                <a:lnTo>
                  <a:pt x="0" y="641032"/>
                </a:lnTo>
                <a:lnTo>
                  <a:pt x="639813" y="641032"/>
                </a:lnTo>
                <a:lnTo>
                  <a:pt x="639813" y="583831"/>
                </a:lnTo>
                <a:lnTo>
                  <a:pt x="639813" y="431"/>
                </a:lnTo>
                <a:close/>
              </a:path>
            </a:pathLst>
          </a:custGeom>
          <a:solidFill>
            <a:srgbClr val="374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5494020" y="2490215"/>
            <a:ext cx="1004569" cy="952500"/>
            <a:chOff x="5494020" y="2490215"/>
            <a:chExt cx="1004569" cy="95250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94020" y="2490215"/>
              <a:ext cx="1004328" cy="9525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644540" y="2571520"/>
              <a:ext cx="753110" cy="754380"/>
            </a:xfrm>
            <a:custGeom>
              <a:avLst/>
              <a:gdLst/>
              <a:ahLst/>
              <a:cxnLst/>
              <a:rect l="l" t="t" r="r" b="b"/>
              <a:pathLst>
                <a:path w="753110" h="754379">
                  <a:moveTo>
                    <a:pt x="225818" y="461822"/>
                  </a:moveTo>
                  <a:lnTo>
                    <a:pt x="0" y="461822"/>
                  </a:lnTo>
                  <a:lnTo>
                    <a:pt x="8902" y="483781"/>
                  </a:lnTo>
                  <a:lnTo>
                    <a:pt x="33159" y="501764"/>
                  </a:lnTo>
                  <a:lnTo>
                    <a:pt x="69062" y="513905"/>
                  </a:lnTo>
                  <a:lnTo>
                    <a:pt x="112903" y="518375"/>
                  </a:lnTo>
                  <a:lnTo>
                    <a:pt x="156743" y="513905"/>
                  </a:lnTo>
                  <a:lnTo>
                    <a:pt x="192646" y="501764"/>
                  </a:lnTo>
                  <a:lnTo>
                    <a:pt x="216903" y="483781"/>
                  </a:lnTo>
                  <a:lnTo>
                    <a:pt x="225818" y="461822"/>
                  </a:lnTo>
                  <a:close/>
                </a:path>
                <a:path w="753110" h="754379">
                  <a:moveTo>
                    <a:pt x="724484" y="433552"/>
                  </a:moveTo>
                  <a:lnTo>
                    <a:pt x="670483" y="218681"/>
                  </a:lnTo>
                  <a:lnTo>
                    <a:pt x="655802" y="160248"/>
                  </a:lnTo>
                  <a:lnTo>
                    <a:pt x="668032" y="160248"/>
                  </a:lnTo>
                  <a:lnTo>
                    <a:pt x="679196" y="158076"/>
                  </a:lnTo>
                  <a:lnTo>
                    <a:pt x="688149" y="152120"/>
                  </a:lnTo>
                  <a:lnTo>
                    <a:pt x="689013" y="150825"/>
                  </a:lnTo>
                  <a:lnTo>
                    <a:pt x="694105" y="143154"/>
                  </a:lnTo>
                  <a:lnTo>
                    <a:pt x="696264" y="131965"/>
                  </a:lnTo>
                  <a:lnTo>
                    <a:pt x="694105" y="120789"/>
                  </a:lnTo>
                  <a:lnTo>
                    <a:pt x="689013" y="113118"/>
                  </a:lnTo>
                  <a:lnTo>
                    <a:pt x="688149" y="111823"/>
                  </a:lnTo>
                  <a:lnTo>
                    <a:pt x="679196" y="105867"/>
                  </a:lnTo>
                  <a:lnTo>
                    <a:pt x="668032" y="103695"/>
                  </a:lnTo>
                  <a:lnTo>
                    <a:pt x="425284" y="103695"/>
                  </a:lnTo>
                  <a:lnTo>
                    <a:pt x="421259" y="97548"/>
                  </a:lnTo>
                  <a:lnTo>
                    <a:pt x="416344" y="91922"/>
                  </a:lnTo>
                  <a:lnTo>
                    <a:pt x="410730" y="86995"/>
                  </a:lnTo>
                  <a:lnTo>
                    <a:pt x="404583" y="82969"/>
                  </a:lnTo>
                  <a:lnTo>
                    <a:pt x="404583" y="28282"/>
                  </a:lnTo>
                  <a:lnTo>
                    <a:pt x="402424" y="17106"/>
                  </a:lnTo>
                  <a:lnTo>
                    <a:pt x="396468" y="8140"/>
                  </a:lnTo>
                  <a:lnTo>
                    <a:pt x="395173" y="7277"/>
                  </a:lnTo>
                  <a:lnTo>
                    <a:pt x="395173" y="131965"/>
                  </a:lnTo>
                  <a:lnTo>
                    <a:pt x="393687" y="139293"/>
                  </a:lnTo>
                  <a:lnTo>
                    <a:pt x="389648" y="145288"/>
                  </a:lnTo>
                  <a:lnTo>
                    <a:pt x="383667" y="149339"/>
                  </a:lnTo>
                  <a:lnTo>
                    <a:pt x="376364" y="150825"/>
                  </a:lnTo>
                  <a:lnTo>
                    <a:pt x="369049" y="149339"/>
                  </a:lnTo>
                  <a:lnTo>
                    <a:pt x="363067" y="145288"/>
                  </a:lnTo>
                  <a:lnTo>
                    <a:pt x="359029" y="139293"/>
                  </a:lnTo>
                  <a:lnTo>
                    <a:pt x="357543" y="131965"/>
                  </a:lnTo>
                  <a:lnTo>
                    <a:pt x="359029" y="124650"/>
                  </a:lnTo>
                  <a:lnTo>
                    <a:pt x="363067" y="118656"/>
                  </a:lnTo>
                  <a:lnTo>
                    <a:pt x="369049" y="114604"/>
                  </a:lnTo>
                  <a:lnTo>
                    <a:pt x="376364" y="113118"/>
                  </a:lnTo>
                  <a:lnTo>
                    <a:pt x="383667" y="114604"/>
                  </a:lnTo>
                  <a:lnTo>
                    <a:pt x="389648" y="118656"/>
                  </a:lnTo>
                  <a:lnTo>
                    <a:pt x="393687" y="124650"/>
                  </a:lnTo>
                  <a:lnTo>
                    <a:pt x="395173" y="131965"/>
                  </a:lnTo>
                  <a:lnTo>
                    <a:pt x="395173" y="7277"/>
                  </a:lnTo>
                  <a:lnTo>
                    <a:pt x="387515" y="2171"/>
                  </a:lnTo>
                  <a:lnTo>
                    <a:pt x="376364" y="0"/>
                  </a:lnTo>
                  <a:lnTo>
                    <a:pt x="365201" y="2171"/>
                  </a:lnTo>
                  <a:lnTo>
                    <a:pt x="356247" y="8140"/>
                  </a:lnTo>
                  <a:lnTo>
                    <a:pt x="350291" y="17106"/>
                  </a:lnTo>
                  <a:lnTo>
                    <a:pt x="348132" y="28282"/>
                  </a:lnTo>
                  <a:lnTo>
                    <a:pt x="348132" y="82969"/>
                  </a:lnTo>
                  <a:lnTo>
                    <a:pt x="341985" y="86995"/>
                  </a:lnTo>
                  <a:lnTo>
                    <a:pt x="336372" y="91922"/>
                  </a:lnTo>
                  <a:lnTo>
                    <a:pt x="331457" y="97548"/>
                  </a:lnTo>
                  <a:lnTo>
                    <a:pt x="327431" y="103695"/>
                  </a:lnTo>
                  <a:lnTo>
                    <a:pt x="84683" y="103695"/>
                  </a:lnTo>
                  <a:lnTo>
                    <a:pt x="73520" y="105867"/>
                  </a:lnTo>
                  <a:lnTo>
                    <a:pt x="64566" y="111823"/>
                  </a:lnTo>
                  <a:lnTo>
                    <a:pt x="58610" y="120789"/>
                  </a:lnTo>
                  <a:lnTo>
                    <a:pt x="56451" y="131965"/>
                  </a:lnTo>
                  <a:lnTo>
                    <a:pt x="58127" y="141541"/>
                  </a:lnTo>
                  <a:lnTo>
                    <a:pt x="62801" y="149872"/>
                  </a:lnTo>
                  <a:lnTo>
                    <a:pt x="69951" y="156095"/>
                  </a:lnTo>
                  <a:lnTo>
                    <a:pt x="79032" y="159296"/>
                  </a:lnTo>
                  <a:lnTo>
                    <a:pt x="25400" y="433552"/>
                  </a:lnTo>
                  <a:lnTo>
                    <a:pt x="63982" y="433552"/>
                  </a:lnTo>
                  <a:lnTo>
                    <a:pt x="105384" y="218681"/>
                  </a:lnTo>
                  <a:lnTo>
                    <a:pt x="159004" y="433552"/>
                  </a:lnTo>
                  <a:lnTo>
                    <a:pt x="197586" y="433552"/>
                  </a:lnTo>
                  <a:lnTo>
                    <a:pt x="143586" y="218681"/>
                  </a:lnTo>
                  <a:lnTo>
                    <a:pt x="128905" y="160248"/>
                  </a:lnTo>
                  <a:lnTo>
                    <a:pt x="326491" y="160248"/>
                  </a:lnTo>
                  <a:lnTo>
                    <a:pt x="330517" y="166395"/>
                  </a:lnTo>
                  <a:lnTo>
                    <a:pt x="335432" y="172021"/>
                  </a:lnTo>
                  <a:lnTo>
                    <a:pt x="341045" y="176949"/>
                  </a:lnTo>
                  <a:lnTo>
                    <a:pt x="347192" y="180975"/>
                  </a:lnTo>
                  <a:lnTo>
                    <a:pt x="347192" y="659739"/>
                  </a:lnTo>
                  <a:lnTo>
                    <a:pt x="281330" y="659739"/>
                  </a:lnTo>
                  <a:lnTo>
                    <a:pt x="274015" y="661225"/>
                  </a:lnTo>
                  <a:lnTo>
                    <a:pt x="268033" y="665276"/>
                  </a:lnTo>
                  <a:lnTo>
                    <a:pt x="263994" y="671271"/>
                  </a:lnTo>
                  <a:lnTo>
                    <a:pt x="262509" y="678586"/>
                  </a:lnTo>
                  <a:lnTo>
                    <a:pt x="262509" y="697433"/>
                  </a:lnTo>
                  <a:lnTo>
                    <a:pt x="150545" y="697433"/>
                  </a:lnTo>
                  <a:lnTo>
                    <a:pt x="150545" y="753973"/>
                  </a:lnTo>
                  <a:lnTo>
                    <a:pt x="602170" y="753986"/>
                  </a:lnTo>
                  <a:lnTo>
                    <a:pt x="602170" y="697433"/>
                  </a:lnTo>
                  <a:lnTo>
                    <a:pt x="489267" y="697433"/>
                  </a:lnTo>
                  <a:lnTo>
                    <a:pt x="489267" y="678586"/>
                  </a:lnTo>
                  <a:lnTo>
                    <a:pt x="487781" y="671271"/>
                  </a:lnTo>
                  <a:lnTo>
                    <a:pt x="483743" y="665276"/>
                  </a:lnTo>
                  <a:lnTo>
                    <a:pt x="477761" y="661225"/>
                  </a:lnTo>
                  <a:lnTo>
                    <a:pt x="470446" y="659739"/>
                  </a:lnTo>
                  <a:lnTo>
                    <a:pt x="404583" y="659739"/>
                  </a:lnTo>
                  <a:lnTo>
                    <a:pt x="404583" y="180975"/>
                  </a:lnTo>
                  <a:lnTo>
                    <a:pt x="410730" y="176949"/>
                  </a:lnTo>
                  <a:lnTo>
                    <a:pt x="416344" y="172021"/>
                  </a:lnTo>
                  <a:lnTo>
                    <a:pt x="421259" y="166395"/>
                  </a:lnTo>
                  <a:lnTo>
                    <a:pt x="425284" y="160248"/>
                  </a:lnTo>
                  <a:lnTo>
                    <a:pt x="605942" y="160248"/>
                  </a:lnTo>
                  <a:lnTo>
                    <a:pt x="553250" y="433552"/>
                  </a:lnTo>
                  <a:lnTo>
                    <a:pt x="591820" y="433552"/>
                  </a:lnTo>
                  <a:lnTo>
                    <a:pt x="633222" y="218681"/>
                  </a:lnTo>
                  <a:lnTo>
                    <a:pt x="685914" y="433552"/>
                  </a:lnTo>
                  <a:lnTo>
                    <a:pt x="724484" y="433552"/>
                  </a:lnTo>
                  <a:close/>
                </a:path>
                <a:path w="753110" h="754379">
                  <a:moveTo>
                    <a:pt x="752716" y="461822"/>
                  </a:moveTo>
                  <a:lnTo>
                    <a:pt x="526897" y="461822"/>
                  </a:lnTo>
                  <a:lnTo>
                    <a:pt x="535813" y="483781"/>
                  </a:lnTo>
                  <a:lnTo>
                    <a:pt x="560070" y="501764"/>
                  </a:lnTo>
                  <a:lnTo>
                    <a:pt x="595972" y="513905"/>
                  </a:lnTo>
                  <a:lnTo>
                    <a:pt x="639813" y="518375"/>
                  </a:lnTo>
                  <a:lnTo>
                    <a:pt x="683653" y="513905"/>
                  </a:lnTo>
                  <a:lnTo>
                    <a:pt x="719543" y="501764"/>
                  </a:lnTo>
                  <a:lnTo>
                    <a:pt x="743800" y="483781"/>
                  </a:lnTo>
                  <a:lnTo>
                    <a:pt x="752716" y="461822"/>
                  </a:lnTo>
                  <a:close/>
                </a:path>
              </a:pathLst>
            </a:custGeom>
            <a:solidFill>
              <a:srgbClr val="3740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8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7404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1574</Words>
  <Application>Microsoft Office PowerPoint</Application>
  <PresentationFormat>Custom</PresentationFormat>
  <Paragraphs>240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Segoe UI</vt:lpstr>
      <vt:lpstr>Symbol</vt:lpstr>
      <vt:lpstr>Times New Roman</vt:lpstr>
      <vt:lpstr>Wingdings</vt:lpstr>
      <vt:lpstr>Office Theme</vt:lpstr>
      <vt:lpstr>PowerPoint Presentation</vt:lpstr>
      <vt:lpstr>Document Version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Design</dc:title>
  <dc:subject>bUDGET SALES ANALYSIS</dc:subject>
  <dc:creator>Abhishek Doke</dc:creator>
  <cp:lastModifiedBy>AMAN PRATAP SINGH</cp:lastModifiedBy>
  <cp:revision>1</cp:revision>
  <dcterms:created xsi:type="dcterms:W3CDTF">2024-02-29T18:01:02Z</dcterms:created>
  <dcterms:modified xsi:type="dcterms:W3CDTF">2024-02-29T18:14:16Z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2022-09-02T00:00:00Z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2024-02-29T00:00:00Z</vt:filetime>
  </property>
</Properties>
</file>