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reactphp.org"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 Id="rId3" Type="http://schemas.openxmlformats.org/officeDocument/2006/relationships/hyperlink" Target="http://zephir-lang.com"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p>
            <a:pPr lvl="0">
              <a:defRPr sz="1800"/>
            </a:pPr>
            <a:r>
              <a:rPr sz="2400"/>
              <a:t>This is a brief talk about your ex - PHP.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Img"/>
          </p:nvPr>
        </p:nvSpPr>
        <p:spPr>
          <a:prstGeom prst="rect">
            <a:avLst/>
          </a:prstGeom>
        </p:spPr>
        <p:txBody>
          <a:bodyPr/>
          <a:lstStyle/>
          <a:p>
            <a:pPr lvl="0"/>
          </a:p>
        </p:txBody>
      </p:sp>
      <p:sp>
        <p:nvSpPr>
          <p:cNvPr id="83" name="Shape 83"/>
          <p:cNvSpPr/>
          <p:nvPr>
            <p:ph type="body" sz="quarter" idx="1"/>
          </p:nvPr>
        </p:nvSpPr>
        <p:spPr>
          <a:prstGeom prst="rect">
            <a:avLst/>
          </a:prstGeom>
        </p:spPr>
        <p:txBody>
          <a:bodyPr/>
          <a:lstStyle/>
          <a:p>
            <a:pPr lvl="0">
              <a:defRPr sz="1800"/>
            </a:pPr>
            <a:r>
              <a:rPr sz="2400"/>
              <a:t>Laughable right? “All PHP is bad PHP…” But like I said, if you only talk to PHP like a child, it’ll treat you like a child in return.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2400"/>
              <a:t>Enough already.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a:defRPr sz="1800"/>
            </a:pPr>
            <a:r>
              <a:rPr sz="2400"/>
              <a:t>If you install any packages with composer, it’ll automatically create and update an autoloader for you. Still uses require_once - but classes will be lazy-loaded as necessary when using PSR-0 style autoloading.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lvl="0"/>
          </a:p>
        </p:txBody>
      </p:sp>
      <p:sp>
        <p:nvSpPr>
          <p:cNvPr id="99" name="Shape 99"/>
          <p:cNvSpPr/>
          <p:nvPr>
            <p:ph type="body" sz="quarter" idx="1"/>
          </p:nvPr>
        </p:nvSpPr>
        <p:spPr>
          <a:prstGeom prst="rect">
            <a:avLst/>
          </a:prstGeom>
        </p:spPr>
        <p:txBody>
          <a:bodyPr/>
          <a:lstStyle/>
          <a:p>
            <a:pPr lvl="0">
              <a:defRPr sz="1800"/>
            </a:pPr>
            <a:r>
              <a:rPr sz="2400"/>
              <a:t>Composer is a little late to the game - but better late then never. PHP has badly needed a reasonable packaging system, and I think composer does this job well.</a:t>
            </a:r>
            <a:endParaRPr sz="2400"/>
          </a:p>
          <a:p>
            <a:pPr lvl="0">
              <a:defRPr sz="1800"/>
            </a:pPr>
            <a:r>
              <a:rPr sz="2400"/>
              <a:t>Composer supports repositories hosted on github, bitbucket, or private repositories. </a:t>
            </a:r>
            <a:endParaRPr sz="2400"/>
          </a:p>
          <a:p>
            <a:pPr lvl="0">
              <a:defRPr sz="1800"/>
            </a:pPr>
            <a:r>
              <a:rPr sz="2400"/>
              <a:t>Composer supports “require” versioning via tags or branches and installing from source or compressed “distribution” releases.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p>
            <a:pPr lvl="0">
              <a:defRPr sz="1800"/>
            </a:pPr>
            <a:r>
              <a:rPr sz="2400"/>
              <a:t>The object oriented design of php is very java-like. If you’re familiar with java it should come easy - PHP even has the ‘finally’ keyword now. Object-oriented code is being pushed as the standard, with all the PSR’s and code-sniffing rules that complain about not being a class or not belonging to a namespace. Nothing is worse than working with PHP 4 style code. Namespacing is good. You can “use” specific classes from namespaces as necessary. No more stepping on toes when using library code/packages.</a:t>
            </a:r>
            <a:endParaRPr sz="2400"/>
          </a:p>
          <a:p>
            <a:pPr lvl="0">
              <a:defRPr sz="1800"/>
            </a:pPr>
            <a:r>
              <a:rPr sz="2400"/>
              <a:t>Programming in a more functional manner is possible thanks to full support for anonymous functions, lambdas in python. PHP has full support for closures in any language construct that requires a callback function now.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lvl="0"/>
          </a:p>
        </p:txBody>
      </p:sp>
      <p:sp>
        <p:nvSpPr>
          <p:cNvPr id="108" name="Shape 108"/>
          <p:cNvSpPr/>
          <p:nvPr>
            <p:ph type="body" sz="quarter" idx="1"/>
          </p:nvPr>
        </p:nvSpPr>
        <p:spPr>
          <a:prstGeom prst="rect">
            <a:avLst/>
          </a:prstGeom>
        </p:spPr>
        <p:txBody>
          <a:bodyPr/>
          <a:lstStyle/>
          <a:p>
            <a:pPr lvl="0">
              <a:defRPr sz="1800"/>
            </a:pPr>
            <a:r>
              <a:rPr sz="2400"/>
              <a:t>Two identical lines will be printed out by this code. Many classes in the language still have procedural interfaces to them. You can use them if necessary.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lvl="0"/>
          </a:p>
        </p:txBody>
      </p:sp>
      <p:sp>
        <p:nvSpPr>
          <p:cNvPr id="113" name="Shape 113"/>
          <p:cNvSpPr/>
          <p:nvPr>
            <p:ph type="body" sz="quarter" idx="1"/>
          </p:nvPr>
        </p:nvSpPr>
        <p:spPr>
          <a:prstGeom prst="rect">
            <a:avLst/>
          </a:prstGeom>
        </p:spPr>
        <p:txBody>
          <a:bodyPr/>
          <a:lstStyle/>
          <a:p>
            <a:pPr lvl="0">
              <a:defRPr sz="1800"/>
            </a:pPr>
            <a:r>
              <a:rPr sz="2400"/>
              <a:t>Iterators are still a great way to proved a traversable interface to objects or data structures that otherwise would not be able to be traversed in the way that you would want them to be.</a:t>
            </a:r>
            <a:endParaRPr sz="2400"/>
          </a:p>
          <a:p>
            <a:pPr lvl="0">
              <a:defRPr sz="1800"/>
            </a:pPr>
            <a:r>
              <a:rPr sz="2400"/>
              <a:t>Generators take iterators a step further and automatically implement a bunch of the stateful details for you.</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defRPr sz="1800"/>
            </a:pPr>
            <a:r>
              <a:rPr sz="2400"/>
              <a:t>The above is a simple generator implementation that yields the current line of the file. Calling next, current, rewind, etc., are all implemented by the generator class internally. Upon calling this function, you’ll be given a generator instance and be able to use any of the generators internal methods to traverse. The biggest difference and use case for a generator, since it basically implements an iterator for you, is that it also handles your current iterator state without you having to manage it yourself if you implemented the iterator.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2400"/>
              <a:t>PHPUnit isn’t the only game anymore. Behat is a newish behavior driven development testing framework. Codeception is pretty excellent as it provides an easy way to get up and running with Acceptance testing via Selenium, Functional testing, and Unit tests without too much fuss setting it all up.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a:defRPr sz="1800"/>
            </a:pPr>
            <a:r>
              <a:rPr sz="2400"/>
              <a:t>React provides an easy way to write up an event-driven application in a language you already know. It integrates seamlessly with multiple event libraries, and can fall back to using the native PHP stream_select() call if you have to. There are a bunch of useful libraries and example applications, such as an evented non-blocking redis client, at </a:t>
            </a:r>
            <a:r>
              <a:rPr sz="2400" u="sng">
                <a:hlinkClick r:id="rId3" invalidUrl="" action="" tgtFrame="" tooltip="" history="1" highlightClick="0" endSnd="0"/>
              </a:rPr>
              <a:t>reactphp.org</a:t>
            </a:r>
            <a:r>
              <a:rPr sz="240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400"/>
              <a:t>First and foremost - I’m not trying to preach. I’m just trying to inform the public that it’s not that terrible and has a place amongst other web languages.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defRPr sz="1800"/>
            </a:pPr>
            <a:r>
              <a:rPr sz="2400"/>
              <a:t>React is pretty simple to use. Create a new loop, create a socket and pass it your loop, specify what to do on an event - in this case our event is “on connection” (with a closure), and tell it to run. This is a 9 line implementation of an echo server.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lvl="0"/>
          </a:p>
        </p:txBody>
      </p:sp>
      <p:sp>
        <p:nvSpPr>
          <p:cNvPr id="147" name="Shape 147"/>
          <p:cNvSpPr/>
          <p:nvPr>
            <p:ph type="body" sz="quarter" idx="1"/>
          </p:nvPr>
        </p:nvSpPr>
        <p:spPr>
          <a:prstGeom prst="rect">
            <a:avLst/>
          </a:prstGeom>
        </p:spPr>
        <p:txBody>
          <a:bodyPr/>
          <a:lstStyle/>
          <a:p>
            <a:pPr lvl="0">
              <a:defRPr sz="1800"/>
            </a:pPr>
            <a:r>
              <a:rPr sz="2400"/>
              <a:t>Empty can now evaluate function return values rather than just scalar values.</a:t>
            </a:r>
            <a:endParaRPr sz="2400"/>
          </a:p>
          <a:p>
            <a:pPr lvl="0">
              <a:defRPr sz="1800"/>
            </a:pPr>
            <a:r>
              <a:rPr sz="2400"/>
              <a:t>PHP has a development server now - php -S localhost:8888 -t ./</a:t>
            </a:r>
            <a:endParaRPr sz="2400"/>
          </a:p>
          <a:p>
            <a:pPr lvl="0">
              <a:defRPr sz="1800"/>
            </a:pPr>
            <a:r>
              <a:rPr sz="2400"/>
              <a:t>Zend Optimizer+ is now PHP OPCache. This became one of the silly parts of the PHP deployment story eventually. “Why does my wordpress suck?” “Did you enable opcache?” Which one do I choose? There were like 5 major competing opcaches - now we have one. It works pretty well, and there’s APCu for userland caching which the new OPCache actually lacks that most other caching implementations had.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lvl="0"/>
          </a:p>
        </p:txBody>
      </p:sp>
      <p:sp>
        <p:nvSpPr>
          <p:cNvPr id="152" name="Shape 152"/>
          <p:cNvSpPr/>
          <p:nvPr>
            <p:ph type="body" sz="quarter" idx="1"/>
          </p:nvPr>
        </p:nvSpPr>
        <p:spPr>
          <a:prstGeom prst="rect">
            <a:avLst/>
          </a:prstGeom>
        </p:spPr>
        <p:txBody>
          <a:bodyPr/>
          <a:lstStyle/>
          <a:p>
            <a:pPr lvl="0">
              <a:defRPr sz="1800"/>
            </a:pPr>
            <a:r>
              <a:rPr sz="2400"/>
              <a:t>Why HHVM? Very good performance. At worst, on par with PHP, at best 150-190% runtime speed.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lvl="0"/>
          </a:p>
        </p:txBody>
      </p:sp>
      <p:sp>
        <p:nvSpPr>
          <p:cNvPr id="163" name="Shape 163"/>
          <p:cNvSpPr/>
          <p:nvPr>
            <p:ph type="body" sz="quarter" idx="1"/>
          </p:nvPr>
        </p:nvSpPr>
        <p:spPr>
          <a:prstGeom prst="rect">
            <a:avLst/>
          </a:prstGeom>
        </p:spPr>
        <p:txBody>
          <a:bodyPr/>
          <a:lstStyle/>
          <a:p>
            <a:pPr lvl="0">
              <a:defRPr sz="1800"/>
            </a:pPr>
            <a:r>
              <a:rPr sz="2400"/>
              <a:t>Built-in bcrypt password hashing. Having a central password hashing function that can easily change with the times - ever increasing its difficulty or changing the algorithm as it becomes too weak is a welcome change to the language.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lvl="0"/>
          </a:p>
        </p:txBody>
      </p:sp>
      <p:sp>
        <p:nvSpPr>
          <p:cNvPr id="171" name="Shape 171"/>
          <p:cNvSpPr/>
          <p:nvPr>
            <p:ph type="body" sz="quarter" idx="1"/>
          </p:nvPr>
        </p:nvSpPr>
        <p:spPr>
          <a:prstGeom prst="rect">
            <a:avLst/>
          </a:prstGeom>
        </p:spPr>
        <p:txBody>
          <a:bodyPr/>
          <a:lstStyle/>
          <a:p>
            <a:pPr lvl="0">
              <a:defRPr sz="1800"/>
            </a:pPr>
            <a:r>
              <a:rPr sz="2400"/>
              <a:t>Most of the things people run to other languages for are available in PHP now. Rekindling an old friendship can make for a more comfortable experience. There’s a chance you’re already running PHP for something, why not use that server for other tasks rather than introducing an unknown in production - or something with a much more ridiculous deployment story for scaling. With Hack becoming available to fix many of PHP’s largest problems with type safety and performance, HHNI being available in HHVM to write native “extensions” in PHP and present them to the VM as an “extension”, and PHP learning new tricks it’s becoming harder to ignore.</a:t>
            </a:r>
            <a:endParaRPr sz="2400"/>
          </a:p>
          <a:p>
            <a:pPr lvl="0">
              <a:defRPr sz="1800"/>
            </a:pPr>
            <a:r>
              <a:rPr sz="2400"/>
              <a:t>PHP still powers over 240MM sites - there’s a good chance if you walk into any server you’ll run into it, so while you’re there chatting, you may as well have an adult conversation and be friends.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lvl="0"/>
          </a:p>
        </p:txBody>
      </p:sp>
      <p:sp>
        <p:nvSpPr>
          <p:cNvPr id="176" name="Shape 176"/>
          <p:cNvSpPr/>
          <p:nvPr>
            <p:ph type="body" sz="quarter" idx="1"/>
          </p:nvPr>
        </p:nvSpPr>
        <p:spPr>
          <a:prstGeom prst="rect">
            <a:avLst/>
          </a:prstGeom>
        </p:spPr>
        <p:txBody>
          <a:bodyPr/>
          <a:lstStyle/>
          <a:p>
            <a:pPr lvl="0">
              <a:defRPr sz="1800"/>
            </a:pPr>
            <a:r>
              <a:rPr sz="2400"/>
              <a:t>If time permits: </a:t>
            </a:r>
            <a:endParaRPr sz="2400"/>
          </a:p>
          <a:p>
            <a:pPr lvl="0">
              <a:defRPr sz="1800"/>
            </a:pPr>
            <a:r>
              <a:rPr sz="2400"/>
              <a:t>Frameworks - Yii &amp; Laravel.</a:t>
            </a:r>
            <a:endParaRPr sz="2400"/>
          </a:p>
          <a:p>
            <a:pPr lvl="0">
              <a:defRPr sz="1800"/>
            </a:pPr>
            <a:r>
              <a:rPr sz="2400"/>
              <a:t>Yii - conventions over configuration. Rails-like. Lazy-loading classes. Very speedy.</a:t>
            </a:r>
            <a:endParaRPr sz="2400"/>
          </a:p>
          <a:p>
            <a:pPr lvl="0">
              <a:defRPr sz="1800"/>
            </a:pPr>
            <a:r>
              <a:rPr sz="2400"/>
              <a:t>Laravel - awesome community. Lots of example code and tutorials/guides.</a:t>
            </a:r>
            <a:endParaRPr sz="2400"/>
          </a:p>
          <a:p>
            <a:pPr lvl="0">
              <a:defRPr sz="1800"/>
            </a:pPr>
            <a:r>
              <a:rPr sz="2400"/>
              <a:t>Other options available for writing extensions these days: </a:t>
            </a:r>
            <a:r>
              <a:rPr sz="2400" u="sng">
                <a:hlinkClick r:id="rId3" invalidUrl="" action="" tgtFrame="" tooltip="" history="1" highlightClick="0" endSnd="0"/>
              </a:rPr>
              <a:t>http://zephir-lang.com</a:t>
            </a:r>
            <a:r>
              <a:rPr sz="2400"/>
              <a:t> - PHP-esque code compiles to C extension. Syntax is a bit different - declared variables and types. Very fast execution.</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Img"/>
          </p:nvPr>
        </p:nvSpPr>
        <p:spPr>
          <a:prstGeom prst="rect">
            <a:avLst/>
          </a:prstGeom>
        </p:spPr>
        <p:txBody>
          <a:bodyPr/>
          <a:lstStyle/>
          <a:p>
            <a:pPr lvl="0"/>
          </a:p>
        </p:txBody>
      </p:sp>
      <p:sp>
        <p:nvSpPr>
          <p:cNvPr id="44" name="Shape 44"/>
          <p:cNvSpPr/>
          <p:nvPr>
            <p:ph type="body" sz="quarter" idx="1"/>
          </p:nvPr>
        </p:nvSpPr>
        <p:spPr>
          <a:prstGeom prst="rect">
            <a:avLst/>
          </a:prstGeom>
        </p:spPr>
        <p:txBody>
          <a:bodyPr/>
          <a:lstStyle/>
          <a:p>
            <a:pPr lvl="0">
              <a:defRPr sz="1800"/>
            </a:pPr>
            <a:r>
              <a:rPr sz="2400"/>
              <a:t>You’re at the bar with a few friends. Ruby, Python, even your weird friends Scala and Haskell showed up. They’re all here - and in walks PHP.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2400"/>
              <a:t>“Seriously - what is this clown doing here,” you hear someone ask. </a:t>
            </a:r>
            <a:endParaRPr sz="2400"/>
          </a:p>
          <a:p>
            <a:pPr lvl="0">
              <a:defRPr sz="1800"/>
            </a:pPr>
            <a:r>
              <a:rPr sz="2400"/>
              <a:t>You tentatively nod in agreement - but it’s been a while since you two were serious. What even drove you two apart in the first place?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lvl="0"/>
          </a:p>
        </p:txBody>
      </p:sp>
      <p:sp>
        <p:nvSpPr>
          <p:cNvPr id="63" name="Shape 63"/>
          <p:cNvSpPr/>
          <p:nvPr>
            <p:ph type="body" sz="quarter" idx="1"/>
          </p:nvPr>
        </p:nvSpPr>
        <p:spPr>
          <a:prstGeom prst="rect">
            <a:avLst/>
          </a:prstGeom>
        </p:spPr>
        <p:txBody>
          <a:bodyPr/>
          <a:lstStyle/>
          <a:p>
            <a:pPr lvl="0">
              <a:defRPr sz="1800"/>
            </a:pPr>
            <a:r>
              <a:rPr sz="2400"/>
              <a:t>This list doesn’t even start to touch the problems with PHP and naming of functions. Underscores vs no underscores. ‘i’ in the name to denote case insensitivity, and seemingly at random sometimes a whole new function name will be used to denote the same difference.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lvl="0"/>
          </a:p>
        </p:txBody>
      </p:sp>
      <p:sp>
        <p:nvSpPr>
          <p:cNvPr id="67" name="Shape 67"/>
          <p:cNvSpPr/>
          <p:nvPr>
            <p:ph type="body" sz="quarter" idx="1"/>
          </p:nvPr>
        </p:nvSpPr>
        <p:spPr>
          <a:prstGeom prst="rect">
            <a:avLst/>
          </a:prstGeom>
        </p:spPr>
        <p:txBody>
          <a:bodyPr/>
          <a:lstStyle/>
          <a:p>
            <a:pPr lvl="0">
              <a:defRPr sz="1800"/>
            </a:pPr>
            <a:r>
              <a:rPr sz="2400"/>
              <a:t>Regardless of why you split - you needed a change. You needed something more sane, something more testable, something less painful.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lvl="0"/>
          </a:p>
        </p:txBody>
      </p:sp>
      <p:sp>
        <p:nvSpPr>
          <p:cNvPr id="71" name="Shape 71"/>
          <p:cNvSpPr/>
          <p:nvPr>
            <p:ph type="body" sz="quarter" idx="1"/>
          </p:nvPr>
        </p:nvSpPr>
        <p:spPr>
          <a:prstGeom prst="rect">
            <a:avLst/>
          </a:prstGeom>
        </p:spPr>
        <p:txBody>
          <a:bodyPr/>
          <a:lstStyle/>
          <a:p>
            <a:pPr lvl="0">
              <a:defRPr sz="1800"/>
            </a:pPr>
            <a:r>
              <a:rPr sz="2400"/>
              <a:t>All parties are at fault. PHP has some terrible habits. Some have died, some will never die, and some will be refuted as faults at all. But just like an ex, if you keep talking to PHP and bringing up the past, that’s all you’ll ever have.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400"/>
              <a:t>You’ve got a new project you’re working on and it needs a simple web component. Maybe it’s just an API front-end for a database. Maybe you just need some data scraped and returned via json. PHP is all ears.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lvl="0"/>
          </a:p>
        </p:txBody>
      </p:sp>
      <p:sp>
        <p:nvSpPr>
          <p:cNvPr id="79" name="Shape 79"/>
          <p:cNvSpPr/>
          <p:nvPr>
            <p:ph type="body" sz="quarter" idx="1"/>
          </p:nvPr>
        </p:nvSpPr>
        <p:spPr>
          <a:prstGeom prst="rect">
            <a:avLst/>
          </a:prstGeom>
        </p:spPr>
        <p:txBody>
          <a:bodyPr/>
          <a:lstStyle/>
          <a:p>
            <a:pPr lvl="0">
              <a:defRPr sz="1800"/>
            </a:pPr>
            <a:r>
              <a:rPr sz="2400"/>
              <a:t>You need to check yourself. You don’t want to fall into old habits so quickly. You need to make sure PHP is ready for an adult relationship (open?).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getcomposer.org" TargetMode="External"/><Relationship Id="rId4" Type="http://schemas.openxmlformats.org/officeDocument/2006/relationships/hyperlink" Target="https://packagist.org"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behat.org" TargetMode="External"/><Relationship Id="rId4" Type="http://schemas.openxmlformats.org/officeDocument/2006/relationships/hyperlink" Target="http://codeception.com" TargetMode="Externa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reactphp.org" TargetMode="External"/><Relationship Id="rId4" Type="http://schemas.openxmlformats.org/officeDocument/2006/relationships/image" Target="../media/image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hhvm.co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PHP Misses You</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Or how I learned to stop hating the language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1270000" y="4218682"/>
            <a:ext cx="10464800" cy="1316236"/>
          </a:xfrm>
          <a:prstGeom prst="rect">
            <a:avLst/>
          </a:prstGeom>
        </p:spPr>
        <p:txBody>
          <a:bodyPr/>
          <a:lstStyle/>
          <a:p>
            <a:pPr lvl="0">
              <a:defRPr sz="1800">
                <a:solidFill>
                  <a:srgbClr val="000000"/>
                </a:solidFill>
              </a:defRPr>
            </a:pPr>
            <a:r>
              <a:rPr sz="8000">
                <a:solidFill>
                  <a:srgbClr val="FFFFFF"/>
                </a:solidFill>
              </a:rPr>
              <a:t>Who is at fault?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p>
            <a:pPr lvl="0">
              <a:defRPr sz="1800">
                <a:solidFill>
                  <a:srgbClr val="000000"/>
                </a:solidFill>
              </a:defRPr>
            </a:pPr>
            <a:r>
              <a:rPr sz="8000">
                <a:solidFill>
                  <a:srgbClr val="FFFFFF"/>
                </a:solidFill>
              </a:rPr>
              <a:t>You decide to talk</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9227" y="3225800"/>
            <a:ext cx="12986346" cy="3302000"/>
          </a:xfrm>
          <a:prstGeom prst="rect">
            <a:avLst/>
          </a:prstGeom>
        </p:spPr>
        <p:txBody>
          <a:bodyPr/>
          <a:lstStyle/>
          <a:p>
            <a:pPr lvl="0">
              <a:defRPr sz="1800">
                <a:solidFill>
                  <a:srgbClr val="000000"/>
                </a:solidFill>
              </a:defRPr>
            </a:pPr>
            <a:r>
              <a:rPr sz="8000">
                <a:solidFill>
                  <a:srgbClr val="FFFFFF"/>
                </a:solidFill>
              </a:rPr>
              <a:t>Before we go any further…</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xfrm>
            <a:off x="952500" y="3816350"/>
            <a:ext cx="11099800" cy="2120900"/>
          </a:xfrm>
          <a:prstGeom prst="rect">
            <a:avLst/>
          </a:prstGeom>
        </p:spPr>
        <p:txBody>
          <a:bodyPr/>
          <a:lstStyle>
            <a:lvl1pPr defTabSz="484886">
              <a:defRPr sz="6640"/>
            </a:lvl1pPr>
          </a:lstStyle>
          <a:p>
            <a:pPr lvl="0">
              <a:defRPr sz="1800">
                <a:solidFill>
                  <a:srgbClr val="000000"/>
                </a:solidFill>
              </a:defRPr>
            </a:pPr>
            <a:r>
              <a:rPr sz="6640">
                <a:solidFill>
                  <a:srgbClr val="FFFFFF"/>
                </a:solidFill>
              </a:rPr>
              <a:t>Time to stop writing bad PHP</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title"/>
          </p:nvPr>
        </p:nvSpPr>
        <p:spPr>
          <a:prstGeom prst="rect">
            <a:avLst/>
          </a:prstGeom>
        </p:spPr>
        <p:txBody>
          <a:bodyPr/>
          <a:lstStyle/>
          <a:p>
            <a:pPr lvl="0">
              <a:defRPr sz="1800">
                <a:solidFill>
                  <a:srgbClr val="000000"/>
                </a:solidFill>
              </a:defRPr>
            </a:pPr>
            <a:r>
              <a:rPr sz="8000">
                <a:solidFill>
                  <a:srgbClr val="FFFFFF"/>
                </a:solidFill>
              </a:rPr>
              <a:t>require_once is dead</a:t>
            </a:r>
          </a:p>
        </p:txBody>
      </p:sp>
      <p:sp>
        <p:nvSpPr>
          <p:cNvPr id="86" name="Shape 86"/>
          <p:cNvSpPr/>
          <p:nvPr/>
        </p:nvSpPr>
        <p:spPr>
          <a:xfrm>
            <a:off x="2155818" y="2387599"/>
            <a:ext cx="8693164" cy="670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"Class1.php"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"Class2.php"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"Class3.php"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"Class4.php"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7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"Class5.php"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8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"Class6.php"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9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"Class7.php"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10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"Class8.php"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11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"Class9.php"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12 </a:t>
            </a:r>
            <a:endParaRPr sz="3400">
              <a:latin typeface="Menlo Regular"/>
              <a:ea typeface="Menlo Regular"/>
              <a:cs typeface="Menlo Regular"/>
              <a:sym typeface="Menlo Regular"/>
            </a:endParaR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sz="1800">
                <a:solidFill>
                  <a:srgbClr val="000000"/>
                </a:solidFill>
              </a:defRPr>
            </a:pPr>
            <a:r>
              <a:rPr sz="8000">
                <a:solidFill>
                  <a:srgbClr val="FFFFFF"/>
                </a:solidFill>
              </a:rPr>
              <a:t>Long live autoloading</a:t>
            </a:r>
          </a:p>
        </p:txBody>
      </p:sp>
      <p:sp>
        <p:nvSpPr>
          <p:cNvPr id="91" name="Shape 91"/>
          <p:cNvSpPr/>
          <p:nvPr/>
        </p:nvSpPr>
        <p:spPr>
          <a:xfrm>
            <a:off x="985973" y="3810000"/>
            <a:ext cx="11032853" cy="213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require_once</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"vendor/autoload.php"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p:txBody>
      </p:sp>
      <p:sp>
        <p:nvSpPr>
          <p:cNvPr id="92" name="Shape 92"/>
          <p:cNvSpPr/>
          <p:nvPr/>
        </p:nvSpPr>
        <p:spPr>
          <a:xfrm>
            <a:off x="1880832" y="7226300"/>
            <a:ext cx="6042737"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457200" indent="-457200" algn="l">
              <a:buSzPct val="75000"/>
              <a:buChar char="•"/>
              <a:defRPr sz="1800">
                <a:solidFill>
                  <a:srgbClr val="000000"/>
                </a:solidFill>
              </a:defRPr>
            </a:pPr>
            <a:r>
              <a:rPr sz="3800">
                <a:solidFill>
                  <a:srgbClr val="FFFFFF"/>
                </a:solidFill>
              </a:rPr>
              <a:t>Included with composer.</a:t>
            </a:r>
            <a:endParaRPr sz="3800">
              <a:solidFill>
                <a:srgbClr val="FFFFFF"/>
              </a:solidFill>
            </a:endParaRPr>
          </a:p>
          <a:p>
            <a:pPr lvl="0" marL="457200" indent="-457200" algn="l">
              <a:buSzPct val="75000"/>
              <a:buChar char="•"/>
              <a:defRPr sz="1800">
                <a:solidFill>
                  <a:srgbClr val="000000"/>
                </a:solidFill>
              </a:defRPr>
            </a:pPr>
            <a:r>
              <a:rPr sz="3800">
                <a:solidFill>
                  <a:srgbClr val="FFFFFF"/>
                </a:solidFill>
              </a:rPr>
              <a:t>Check out php fig PSR-0.</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solidFill>
                  <a:srgbClr val="000000"/>
                </a:solidFill>
              </a:defRPr>
            </a:pPr>
            <a:r>
              <a:rPr sz="8000">
                <a:solidFill>
                  <a:srgbClr val="FFFFFF"/>
                </a:solidFill>
              </a:rPr>
              <a:t>Composer Who?</a:t>
            </a:r>
          </a:p>
        </p:txBody>
      </p:sp>
      <p:sp>
        <p:nvSpPr>
          <p:cNvPr id="97" name="Shape 97"/>
          <p:cNvSpPr/>
          <p:nvPr>
            <p:ph type="body" idx="1"/>
          </p:nvPr>
        </p:nvSpPr>
        <p:spPr>
          <a:prstGeom prst="rect">
            <a:avLst/>
          </a:prstGeom>
        </p:spPr>
        <p:txBody>
          <a:bodyPr/>
          <a:lstStyle/>
          <a:p>
            <a:pPr lvl="0">
              <a:defRPr sz="1800">
                <a:solidFill>
                  <a:srgbClr val="000000"/>
                </a:solidFill>
              </a:defRPr>
            </a:pPr>
            <a:r>
              <a:rPr sz="3800">
                <a:solidFill>
                  <a:srgbClr val="FFFFFF"/>
                </a:solidFill>
              </a:rPr>
              <a:t>PHP has a reasonable package manager now.</a:t>
            </a:r>
            <a:endParaRPr sz="3800">
              <a:solidFill>
                <a:srgbClr val="FFFFFF"/>
              </a:solidFill>
            </a:endParaRPr>
          </a:p>
          <a:p>
            <a:pPr lvl="0">
              <a:defRPr sz="1800">
                <a:solidFill>
                  <a:srgbClr val="000000"/>
                </a:solidFill>
              </a:defRPr>
            </a:pPr>
            <a:r>
              <a:rPr sz="3800" u="sng">
                <a:solidFill>
                  <a:srgbClr val="FFFFFF"/>
                </a:solidFill>
                <a:hlinkClick r:id="rId3" invalidUrl="" action="" tgtFrame="" tooltip="" history="1" highlightClick="0" endSnd="0"/>
              </a:rPr>
              <a:t>https://getcomposer.org</a:t>
            </a:r>
            <a:endParaRPr sz="3800">
              <a:solidFill>
                <a:srgbClr val="FFFFFF"/>
              </a:solidFill>
            </a:endParaRPr>
          </a:p>
          <a:p>
            <a:pPr lvl="0">
              <a:defRPr sz="1800">
                <a:solidFill>
                  <a:srgbClr val="000000"/>
                </a:solidFill>
              </a:defRPr>
            </a:pPr>
            <a:r>
              <a:rPr sz="3800">
                <a:solidFill>
                  <a:srgbClr val="FFFFFF"/>
                </a:solidFill>
              </a:rPr>
              <a:t>Packages searchable on </a:t>
            </a:r>
            <a:r>
              <a:rPr sz="3800" u="sng">
                <a:solidFill>
                  <a:srgbClr val="FFFFFF"/>
                </a:solidFill>
                <a:hlinkClick r:id="rId4" invalidUrl="" action="" tgtFrame="" tooltip="" history="1" highlightClick="0" endSnd="0"/>
              </a:rPr>
              <a:t>https://packagist.org</a:t>
            </a:r>
            <a:endParaRPr sz="3800">
              <a:solidFill>
                <a:srgbClr val="FFFFFF"/>
              </a:solidFill>
            </a:endParaRPr>
          </a:p>
          <a:p>
            <a:pPr lvl="0">
              <a:defRPr sz="1800">
                <a:solidFill>
                  <a:srgbClr val="000000"/>
                </a:solidFill>
              </a:defRPr>
            </a:pPr>
            <a:r>
              <a:rPr sz="3800">
                <a:solidFill>
                  <a:srgbClr val="FFFFFF"/>
                </a:solidFill>
              </a:rPr>
              <a:t>Installing new packages as simple as:</a:t>
            </a:r>
            <a:br>
              <a:rPr sz="3800">
                <a:solidFill>
                  <a:srgbClr val="FFFFFF"/>
                </a:solidFill>
              </a:rPr>
            </a:br>
            <a:r>
              <a:rPr sz="3800">
                <a:solidFill>
                  <a:srgbClr val="9F9F9F"/>
                </a:solidFill>
              </a:rPr>
              <a:t>$</a:t>
            </a:r>
            <a:r>
              <a:rPr sz="3800">
                <a:solidFill>
                  <a:srgbClr val="FFFFFF"/>
                </a:solidFill>
              </a:rPr>
              <a:t> </a:t>
            </a:r>
            <a:r>
              <a:rPr sz="3800">
                <a:solidFill>
                  <a:srgbClr val="FF9300"/>
                </a:solidFill>
              </a:rPr>
              <a:t>composer require monolog/monolog:1.9.*</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lvl1pPr defTabSz="484886">
              <a:defRPr sz="6640"/>
            </a:lvl1pPr>
          </a:lstStyle>
          <a:p>
            <a:pPr lvl="0">
              <a:defRPr sz="1800">
                <a:solidFill>
                  <a:srgbClr val="000000"/>
                </a:solidFill>
              </a:defRPr>
            </a:pPr>
            <a:r>
              <a:rPr sz="6640">
                <a:solidFill>
                  <a:srgbClr val="FFFFFF"/>
                </a:solidFill>
              </a:rPr>
              <a:t>Object Oriented, procedural, functional</a:t>
            </a:r>
          </a:p>
        </p:txBody>
      </p:sp>
      <p:sp>
        <p:nvSpPr>
          <p:cNvPr id="102" name="Shape 102"/>
          <p:cNvSpPr/>
          <p:nvPr>
            <p:ph type="body" idx="1"/>
          </p:nvPr>
        </p:nvSpPr>
        <p:spPr>
          <a:prstGeom prst="rect">
            <a:avLst/>
          </a:prstGeom>
        </p:spPr>
        <p:txBody>
          <a:bodyPr/>
          <a:lstStyle/>
          <a:p>
            <a:pPr lvl="0">
              <a:defRPr sz="1800">
                <a:solidFill>
                  <a:srgbClr val="000000"/>
                </a:solidFill>
              </a:defRPr>
            </a:pPr>
            <a:r>
              <a:rPr sz="3800">
                <a:solidFill>
                  <a:srgbClr val="FFFFFF"/>
                </a:solidFill>
              </a:rPr>
              <a:t>Decent Object-Oriented design</a:t>
            </a:r>
            <a:endParaRPr sz="3800">
              <a:solidFill>
                <a:srgbClr val="FFFFFF"/>
              </a:solidFill>
            </a:endParaRPr>
          </a:p>
          <a:p>
            <a:pPr lvl="0">
              <a:defRPr sz="1800">
                <a:solidFill>
                  <a:srgbClr val="000000"/>
                </a:solidFill>
              </a:defRPr>
            </a:pPr>
            <a:r>
              <a:rPr sz="3800">
                <a:solidFill>
                  <a:srgbClr val="FFFFFF"/>
                </a:solidFill>
              </a:rPr>
              <a:t>Namespaces</a:t>
            </a:r>
            <a:endParaRPr sz="3800">
              <a:solidFill>
                <a:srgbClr val="FFFFFF"/>
              </a:solidFill>
            </a:endParaRPr>
          </a:p>
          <a:p>
            <a:pPr lvl="0">
              <a:defRPr sz="1800">
                <a:solidFill>
                  <a:srgbClr val="000000"/>
                </a:solidFill>
              </a:defRPr>
            </a:pPr>
            <a:r>
              <a:rPr sz="3800">
                <a:solidFill>
                  <a:srgbClr val="FFFFFF"/>
                </a:solidFill>
              </a:rPr>
              <a:t>Anonymous functions - closures</a:t>
            </a:r>
            <a:endParaRPr sz="3800">
              <a:solidFill>
                <a:srgbClr val="FFFFFF"/>
              </a:solidFill>
            </a:endParaRPr>
          </a:p>
          <a:p>
            <a:pPr lvl="0">
              <a:defRPr sz="1800">
                <a:solidFill>
                  <a:srgbClr val="000000"/>
                </a:solidFill>
              </a:defRPr>
            </a:pPr>
            <a:r>
              <a:rPr sz="3800">
                <a:solidFill>
                  <a:srgbClr val="FFFFFF"/>
                </a:solidFill>
              </a:rPr>
              <a:t>Callbacks</a:t>
            </a:r>
            <a:endParaRPr sz="3800">
              <a:solidFill>
                <a:srgbClr val="FFFFFF"/>
              </a:solidFill>
            </a:endParaRPr>
          </a:p>
          <a:p>
            <a:pPr lvl="0">
              <a:defRPr sz="1800">
                <a:solidFill>
                  <a:srgbClr val="000000"/>
                </a:solidFill>
              </a:defRPr>
            </a:pPr>
            <a:r>
              <a:rPr sz="3800">
                <a:solidFill>
                  <a:srgbClr val="FFFFFF"/>
                </a:solidFill>
              </a:rPr>
              <a:t>Procedural still exists.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nvSpPr>
        <p:spPr>
          <a:xfrm>
            <a:off x="-394445" y="2794000"/>
            <a:ext cx="13793690" cy="416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$someDate</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new</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DateTime(</a:t>
            </a:r>
            <a:r>
              <a:rPr sz="3400">
                <a:solidFill>
                  <a:srgbClr val="E5493D"/>
                </a:solidFill>
                <a:latin typeface="Menlo Regular"/>
                <a:ea typeface="Menlo Regular"/>
                <a:cs typeface="Menlo Regular"/>
                <a:sym typeface="Menlo Regular"/>
              </a:rPr>
              <a:t>'2014-05-30'</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D7601B"/>
                </a:solidFill>
                <a:latin typeface="Menlo Regular"/>
                <a:ea typeface="Menlo Regular"/>
                <a:cs typeface="Menlo Regular"/>
                <a:sym typeface="Menlo Regular"/>
              </a:rPr>
              <a:t>echo</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$someDate</a:t>
            </a:r>
            <a:r>
              <a:rPr sz="3400">
                <a:solidFill>
                  <a:srgbClr val="A4B0B1"/>
                </a:solidFill>
                <a:latin typeface="Menlo Regular"/>
                <a:ea typeface="Menlo Regular"/>
                <a:cs typeface="Menlo Regular"/>
                <a:sym typeface="Menlo Regular"/>
              </a:rPr>
              <a:t>-&gt;format(</a:t>
            </a:r>
            <a:r>
              <a:rPr sz="3400">
                <a:solidFill>
                  <a:srgbClr val="E5493D"/>
                </a:solidFill>
                <a:latin typeface="Menlo Regular"/>
                <a:ea typeface="Menlo Regular"/>
                <a:cs typeface="Menlo Regular"/>
                <a:sym typeface="Menlo Regular"/>
              </a:rPr>
              <a:t>'m-d-Y'</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a:t>
            </a:r>
            <a:r>
              <a:rPr sz="3400">
                <a:solidFill>
                  <a:srgbClr val="7F87CF"/>
                </a:solidFill>
                <a:latin typeface="Menlo Regular"/>
                <a:ea typeface="Menlo Regular"/>
                <a:cs typeface="Menlo Regular"/>
                <a:sym typeface="Menlo Regular"/>
              </a:rPr>
              <a:t>\n</a:t>
            </a:r>
            <a:r>
              <a:rPr sz="3400">
                <a:solidFill>
                  <a:srgbClr val="E5493D"/>
                </a:solidFill>
                <a:latin typeface="Menlo Regular"/>
                <a:ea typeface="Menlo Regular"/>
                <a:cs typeface="Menlo Regular"/>
                <a:sym typeface="Menlo Regular"/>
              </a:rPr>
              <a:t>"</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solidFill>
                  <a:srgbClr val="D7601B"/>
                </a:solidFill>
                <a:latin typeface="Menlo Regular"/>
                <a:ea typeface="Menlo Regular"/>
                <a:cs typeface="Menlo Regular"/>
                <a:sym typeface="Menlo Regular"/>
              </a:rPr>
              <a:t>echo</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date_format(date_create(</a:t>
            </a:r>
            <a:r>
              <a:rPr sz="3400">
                <a:solidFill>
                  <a:srgbClr val="E5493D"/>
                </a:solidFill>
                <a:latin typeface="Menlo Regular"/>
                <a:ea typeface="Menlo Regular"/>
                <a:cs typeface="Menlo Regular"/>
                <a:sym typeface="Menlo Regular"/>
              </a:rPr>
              <a:t>'2014-05-30'</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'm-d-Y'</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a:t>
            </a:r>
            <a:r>
              <a:rPr sz="3400">
                <a:solidFill>
                  <a:srgbClr val="7F87CF"/>
                </a:solidFill>
                <a:latin typeface="Menlo Regular"/>
                <a:ea typeface="Menlo Regular"/>
                <a:cs typeface="Menlo Regular"/>
                <a:sym typeface="Menlo Regular"/>
              </a:rPr>
              <a:t>\n</a:t>
            </a:r>
            <a:r>
              <a:rPr sz="3400">
                <a:solidFill>
                  <a:srgbClr val="E5493D"/>
                </a:solidFill>
                <a:latin typeface="Menlo Regular"/>
                <a:ea typeface="Menlo Regular"/>
                <a:cs typeface="Menlo Regular"/>
                <a:sym typeface="Menlo Regular"/>
              </a:rPr>
              <a:t>"</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sz="1800">
                <a:solidFill>
                  <a:srgbClr val="000000"/>
                </a:solidFill>
              </a:defRPr>
            </a:pPr>
            <a:r>
              <a:rPr sz="8000">
                <a:solidFill>
                  <a:srgbClr val="FFFFFF"/>
                </a:solidFill>
              </a:rPr>
              <a:t>Generators &amp; Iterators</a:t>
            </a:r>
          </a:p>
        </p:txBody>
      </p:sp>
      <p:sp>
        <p:nvSpPr>
          <p:cNvPr id="111" name="Shape 111"/>
          <p:cNvSpPr/>
          <p:nvPr>
            <p:ph type="body" idx="1"/>
          </p:nvPr>
        </p:nvSpPr>
        <p:spPr>
          <a:prstGeom prst="rect">
            <a:avLst/>
          </a:prstGeom>
        </p:spPr>
        <p:txBody>
          <a:bodyPr/>
          <a:lstStyle/>
          <a:p>
            <a:pPr lvl="0">
              <a:defRPr sz="1800">
                <a:solidFill>
                  <a:srgbClr val="000000"/>
                </a:solidFill>
              </a:defRPr>
            </a:pPr>
            <a:r>
              <a:rPr sz="3800">
                <a:solidFill>
                  <a:srgbClr val="FFFFFF"/>
                </a:solidFill>
              </a:rPr>
              <a:t>Iterators are still useful</a:t>
            </a:r>
            <a:endParaRPr sz="3800">
              <a:solidFill>
                <a:srgbClr val="FFFFFF"/>
              </a:solidFill>
            </a:endParaRPr>
          </a:p>
          <a:p>
            <a:pPr lvl="0">
              <a:defRPr sz="1800">
                <a:solidFill>
                  <a:srgbClr val="000000"/>
                </a:solidFill>
              </a:defRPr>
            </a:pPr>
            <a:r>
              <a:rPr sz="3800">
                <a:solidFill>
                  <a:srgbClr val="FFFFFF"/>
                </a:solidFill>
              </a:rPr>
              <a:t>Generators are what most people want</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xfrm>
            <a:off x="952500" y="3816350"/>
            <a:ext cx="11099800" cy="2120900"/>
          </a:xfrm>
          <a:prstGeom prst="rect">
            <a:avLst/>
          </a:prstGeom>
        </p:spPr>
        <p:txBody>
          <a:bodyPr/>
          <a:lstStyle/>
          <a:p>
            <a:pPr lvl="0">
              <a:defRPr sz="1800">
                <a:solidFill>
                  <a:srgbClr val="000000"/>
                </a:solidFill>
              </a:defRPr>
            </a:pPr>
            <a:r>
              <a:rPr sz="8000">
                <a:solidFill>
                  <a:srgbClr val="FFFFFF"/>
                </a:solidFill>
              </a:rPr>
              <a:t>Your Choice</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solidFill>
                  <a:srgbClr val="000000"/>
                </a:solidFill>
              </a:defRPr>
            </a:pPr>
            <a:r>
              <a:rPr sz="8000">
                <a:solidFill>
                  <a:srgbClr val="FFFFFF"/>
                </a:solidFill>
              </a:rPr>
              <a:t>Generators</a:t>
            </a:r>
          </a:p>
        </p:txBody>
      </p:sp>
      <p:sp>
        <p:nvSpPr>
          <p:cNvPr id="116" name="Shape 116"/>
          <p:cNvSpPr/>
          <p:nvPr/>
        </p:nvSpPr>
        <p:spPr>
          <a:xfrm>
            <a:off x="985973" y="2641599"/>
            <a:ext cx="11032853"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public function</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getLine(</a:t>
            </a:r>
            <a:r>
              <a:rPr sz="3400">
                <a:solidFill>
                  <a:srgbClr val="D7601B"/>
                </a:solidFill>
                <a:latin typeface="Menlo Regular"/>
                <a:ea typeface="Menlo Regular"/>
                <a:cs typeface="Menlo Regular"/>
                <a:sym typeface="Menlo Regular"/>
              </a:rPr>
              <a:t>$file</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$f</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fopen(</a:t>
            </a:r>
            <a:r>
              <a:rPr sz="3400">
                <a:solidFill>
                  <a:srgbClr val="D7601B"/>
                </a:solidFill>
                <a:latin typeface="Menlo Regular"/>
                <a:ea typeface="Menlo Regular"/>
                <a:cs typeface="Menlo Regular"/>
                <a:sym typeface="Menlo Regular"/>
              </a:rPr>
              <a:t>$file</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'r'</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if</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D7601B"/>
                </a:solidFill>
                <a:latin typeface="Menlo Regular"/>
                <a:ea typeface="Menlo Regular"/>
                <a:cs typeface="Menlo Regular"/>
                <a:sym typeface="Menlo Regular"/>
              </a:rPr>
              <a:t>$f</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throw new</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Exception();</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7 </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while</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D7601B"/>
                </a:solidFill>
                <a:latin typeface="Menlo Regular"/>
                <a:ea typeface="Menlo Regular"/>
                <a:cs typeface="Menlo Regular"/>
                <a:sym typeface="Menlo Regular"/>
              </a:rPr>
              <a:t>$line</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fgets(</a:t>
            </a:r>
            <a:r>
              <a:rPr sz="3400">
                <a:solidFill>
                  <a:srgbClr val="D7601B"/>
                </a:solidFill>
                <a:latin typeface="Menlo Regular"/>
                <a:ea typeface="Menlo Regular"/>
                <a:cs typeface="Menlo Regular"/>
                <a:sym typeface="Menlo Regular"/>
              </a:rPr>
              <a:t>$f</a:t>
            </a:r>
            <a:r>
              <a:rPr sz="3400">
                <a:solidFill>
                  <a:srgbClr val="A4B0B1"/>
                </a:solidFill>
                <a:latin typeface="Menlo Regular"/>
                <a:ea typeface="Menlo Regular"/>
                <a:cs typeface="Menlo Regular"/>
                <a:sym typeface="Menlo Regular"/>
              </a:rPr>
              <a:t>))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8 </a:t>
            </a:r>
            <a:r>
              <a:rPr sz="3400">
                <a:solidFill>
                  <a:srgbClr val="95A5A7"/>
                </a:solidFill>
                <a:latin typeface="Menlo Regular"/>
                <a:ea typeface="Menlo Regular"/>
                <a:cs typeface="Menlo Regular"/>
                <a:sym typeface="Menlo Regular"/>
              </a:rPr>
              <a:t>        yield</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$line</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9 </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10 </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fclose(</a:t>
            </a:r>
            <a:r>
              <a:rPr sz="3400">
                <a:solidFill>
                  <a:srgbClr val="D7601B"/>
                </a:solidFill>
                <a:latin typeface="Menlo Regular"/>
                <a:ea typeface="Menlo Regular"/>
                <a:cs typeface="Menlo Regular"/>
                <a:sym typeface="Menlo Regular"/>
              </a:rPr>
              <a:t>$f</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11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nvSpPr>
        <p:spPr>
          <a:xfrm>
            <a:off x="1270000" y="6362700"/>
            <a:ext cx="10464800" cy="533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800">
                <a:latin typeface="Helvetica"/>
                <a:ea typeface="Helvetica"/>
                <a:cs typeface="Helvetica"/>
                <a:sym typeface="Helvetica"/>
              </a:defRPr>
            </a:lvl1pPr>
          </a:lstStyle>
          <a:p>
            <a:pPr lvl="0">
              <a:defRPr b="0" sz="1800">
                <a:solidFill>
                  <a:srgbClr val="000000"/>
                </a:solidFill>
              </a:defRPr>
            </a:pPr>
            <a:r>
              <a:rPr b="1" sz="2800">
                <a:solidFill>
                  <a:srgbClr val="FFFFFF"/>
                </a:solidFill>
              </a:rPr>
              <a:t>–Ruby</a:t>
            </a:r>
          </a:p>
        </p:txBody>
      </p:sp>
      <p:sp>
        <p:nvSpPr>
          <p:cNvPr id="121" name="Shape 121"/>
          <p:cNvSpPr/>
          <p:nvPr/>
        </p:nvSpPr>
        <p:spPr>
          <a:xfrm>
            <a:off x="1270000" y="4254500"/>
            <a:ext cx="10464800" cy="711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2400"/>
              </a:spcBef>
              <a:defRPr sz="4000"/>
            </a:lvl1pPr>
          </a:lstStyle>
          <a:p>
            <a:pPr lvl="0">
              <a:defRPr sz="1800">
                <a:solidFill>
                  <a:srgbClr val="000000"/>
                </a:solidFill>
              </a:defRPr>
            </a:pPr>
            <a:r>
              <a:rPr sz="4000">
                <a:solidFill>
                  <a:srgbClr val="FFFFFF"/>
                </a:solidFill>
              </a:rPr>
              <a:t>“What about testing?”</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lvl="0">
              <a:defRPr sz="1800">
                <a:solidFill>
                  <a:srgbClr val="000000"/>
                </a:solidFill>
              </a:defRPr>
            </a:pPr>
            <a:r>
              <a:rPr sz="8000">
                <a:solidFill>
                  <a:srgbClr val="FFFFFF"/>
                </a:solidFill>
              </a:rPr>
              <a:t>Testing</a:t>
            </a:r>
          </a:p>
        </p:txBody>
      </p:sp>
      <p:sp>
        <p:nvSpPr>
          <p:cNvPr id="124" name="Shape 124"/>
          <p:cNvSpPr/>
          <p:nvPr>
            <p:ph type="body" idx="1"/>
          </p:nvPr>
        </p:nvSpPr>
        <p:spPr>
          <a:prstGeom prst="rect">
            <a:avLst/>
          </a:prstGeom>
        </p:spPr>
        <p:txBody>
          <a:bodyPr/>
          <a:lstStyle/>
          <a:p>
            <a:pPr lvl="0">
              <a:defRPr sz="1800">
                <a:solidFill>
                  <a:srgbClr val="000000"/>
                </a:solidFill>
              </a:defRPr>
            </a:pPr>
            <a:r>
              <a:rPr sz="3800">
                <a:solidFill>
                  <a:srgbClr val="FFFFFF"/>
                </a:solidFill>
              </a:rPr>
              <a:t>PHPUnit isn’t the only game in town anymore</a:t>
            </a:r>
            <a:endParaRPr sz="3800">
              <a:solidFill>
                <a:srgbClr val="FFFFFF"/>
              </a:solidFill>
            </a:endParaRPr>
          </a:p>
          <a:p>
            <a:pPr lvl="0">
              <a:defRPr sz="1800">
                <a:solidFill>
                  <a:srgbClr val="000000"/>
                </a:solidFill>
              </a:defRPr>
            </a:pPr>
            <a:r>
              <a:rPr sz="3800">
                <a:solidFill>
                  <a:srgbClr val="FFFFFF"/>
                </a:solidFill>
              </a:rPr>
              <a:t>Behat - </a:t>
            </a:r>
            <a:r>
              <a:rPr sz="3800" u="sng">
                <a:solidFill>
                  <a:srgbClr val="FFFFFF"/>
                </a:solidFill>
                <a:hlinkClick r:id="rId3" invalidUrl="" action="" tgtFrame="" tooltip="" history="1" highlightClick="0" endSnd="0"/>
              </a:rPr>
              <a:t>http://behat.org</a:t>
            </a:r>
            <a:endParaRPr sz="3800">
              <a:solidFill>
                <a:srgbClr val="FFFFFF"/>
              </a:solidFill>
            </a:endParaRPr>
          </a:p>
          <a:p>
            <a:pPr lvl="0">
              <a:defRPr sz="1800">
                <a:solidFill>
                  <a:srgbClr val="000000"/>
                </a:solidFill>
              </a:defRPr>
            </a:pPr>
            <a:r>
              <a:rPr sz="3800">
                <a:solidFill>
                  <a:srgbClr val="FFFFFF"/>
                </a:solidFill>
              </a:rPr>
              <a:t>Codeception - </a:t>
            </a:r>
            <a:r>
              <a:rPr sz="3800" u="sng">
                <a:solidFill>
                  <a:srgbClr val="FFFFFF"/>
                </a:solidFill>
                <a:hlinkClick r:id="rId4" invalidUrl="" action="" tgtFrame="" tooltip="" history="1" highlightClick="0" endSnd="0"/>
              </a:rPr>
              <a:t>http://codeception.com</a:t>
            </a:r>
            <a:endParaRPr sz="3800">
              <a:solidFill>
                <a:srgbClr val="FFFFFF"/>
              </a:solidFill>
            </a:endParaRPr>
          </a:p>
          <a:p>
            <a:pPr lvl="0">
              <a:defRPr sz="1800">
                <a:solidFill>
                  <a:srgbClr val="000000"/>
                </a:solidFill>
              </a:defRPr>
            </a:pPr>
            <a:r>
              <a:rPr sz="3800">
                <a:solidFill>
                  <a:srgbClr val="FFFFFF"/>
                </a:solidFill>
              </a:rPr>
              <a:t>Selenium integration</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nvSpPr>
        <p:spPr>
          <a:xfrm>
            <a:off x="1270000" y="6362700"/>
            <a:ext cx="10464800" cy="533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800">
                <a:latin typeface="Helvetica"/>
                <a:ea typeface="Helvetica"/>
                <a:cs typeface="Helvetica"/>
                <a:sym typeface="Helvetica"/>
              </a:defRPr>
            </a:lvl1pPr>
          </a:lstStyle>
          <a:p>
            <a:pPr lvl="0">
              <a:defRPr b="0" sz="1800">
                <a:solidFill>
                  <a:srgbClr val="000000"/>
                </a:solidFill>
              </a:defRPr>
            </a:pPr>
            <a:r>
              <a:rPr b="1" sz="2800">
                <a:solidFill>
                  <a:srgbClr val="FFFFFF"/>
                </a:solidFill>
              </a:rPr>
              <a:t>–node.js</a:t>
            </a:r>
          </a:p>
        </p:txBody>
      </p:sp>
      <p:sp>
        <p:nvSpPr>
          <p:cNvPr id="129" name="Shape 129"/>
          <p:cNvSpPr/>
          <p:nvPr/>
        </p:nvSpPr>
        <p:spPr>
          <a:xfrm>
            <a:off x="1270000" y="4254500"/>
            <a:ext cx="10464800" cy="711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2400"/>
              </a:spcBef>
              <a:defRPr sz="4000"/>
            </a:lvl1pPr>
          </a:lstStyle>
          <a:p>
            <a:pPr lvl="0">
              <a:defRPr sz="1800">
                <a:solidFill>
                  <a:srgbClr val="000000"/>
                </a:solidFill>
              </a:defRPr>
            </a:pPr>
            <a:r>
              <a:rPr sz="4000">
                <a:solidFill>
                  <a:srgbClr val="FFFFFF"/>
                </a:solidFill>
              </a:rPr>
              <a:t>“Does PHP even event?”</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idx="1"/>
          </p:nvPr>
        </p:nvSpPr>
        <p:spPr>
          <a:prstGeom prst="rect">
            <a:avLst/>
          </a:prstGeom>
        </p:spPr>
        <p:txBody>
          <a:bodyPr/>
          <a:lstStyle/>
          <a:p>
            <a:pPr lvl="0">
              <a:defRPr sz="1800">
                <a:solidFill>
                  <a:srgbClr val="000000"/>
                </a:solidFill>
              </a:defRPr>
            </a:pPr>
            <a:r>
              <a:rPr sz="3800">
                <a:solidFill>
                  <a:srgbClr val="FFFFFF"/>
                </a:solidFill>
              </a:rPr>
              <a:t>Event-driven, non-blocking I/O</a:t>
            </a:r>
            <a:endParaRPr sz="3800">
              <a:solidFill>
                <a:srgbClr val="FFFFFF"/>
              </a:solidFill>
            </a:endParaRPr>
          </a:p>
          <a:p>
            <a:pPr lvl="0">
              <a:defRPr sz="1800">
                <a:solidFill>
                  <a:srgbClr val="000000"/>
                </a:solidFill>
              </a:defRPr>
            </a:pPr>
            <a:r>
              <a:rPr sz="3800">
                <a:solidFill>
                  <a:srgbClr val="FFFFFF"/>
                </a:solidFill>
              </a:rPr>
              <a:t>Ext-event, LibEv, LibEvent, stream_select()</a:t>
            </a:r>
            <a:endParaRPr sz="3800">
              <a:solidFill>
                <a:srgbClr val="FFFFFF"/>
              </a:solidFill>
            </a:endParaRPr>
          </a:p>
          <a:p>
            <a:pPr lvl="0">
              <a:defRPr sz="1800">
                <a:solidFill>
                  <a:srgbClr val="000000"/>
                </a:solidFill>
              </a:defRPr>
            </a:pPr>
            <a:r>
              <a:rPr sz="3800">
                <a:solidFill>
                  <a:srgbClr val="FFFFFF"/>
                </a:solidFill>
              </a:rPr>
              <a:t>Libraries and Examples at </a:t>
            </a:r>
            <a:r>
              <a:rPr sz="3800" u="sng">
                <a:solidFill>
                  <a:srgbClr val="FFFFFF"/>
                </a:solidFill>
                <a:hlinkClick r:id="rId3" invalidUrl="" action="" tgtFrame="" tooltip="" history="1" highlightClick="0" endSnd="0"/>
              </a:rPr>
              <a:t>http://reactphp.org</a:t>
            </a:r>
          </a:p>
        </p:txBody>
      </p:sp>
      <p:pic>
        <p:nvPicPr>
          <p:cNvPr id="132" name="logo.png"/>
          <p:cNvPicPr/>
          <p:nvPr/>
        </p:nvPicPr>
        <p:blipFill>
          <a:blip r:embed="rId4">
            <a:extLst/>
          </a:blip>
          <a:stretch>
            <a:fillRect/>
          </a:stretch>
        </p:blipFill>
        <p:spPr>
          <a:xfrm>
            <a:off x="2769430" y="715119"/>
            <a:ext cx="7465940" cy="1516162"/>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lvl="0">
              <a:defRPr sz="1800">
                <a:solidFill>
                  <a:srgbClr val="000000"/>
                </a:solidFill>
              </a:defRPr>
            </a:pPr>
            <a:r>
              <a:rPr sz="8000">
                <a:solidFill>
                  <a:srgbClr val="FFFFFF"/>
                </a:solidFill>
              </a:rPr>
              <a:t>React</a:t>
            </a:r>
          </a:p>
        </p:txBody>
      </p:sp>
      <p:sp>
        <p:nvSpPr>
          <p:cNvPr id="137" name="Shape 137"/>
          <p:cNvSpPr/>
          <p:nvPr/>
        </p:nvSpPr>
        <p:spPr>
          <a:xfrm>
            <a:off x="-25400" y="3149600"/>
            <a:ext cx="13055601" cy="518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D7601B"/>
                </a:solidFill>
                <a:latin typeface="Menlo Regular"/>
                <a:ea typeface="Menlo Regular"/>
                <a:cs typeface="Menlo Regular"/>
                <a:sym typeface="Menlo Regular"/>
              </a:rPr>
              <a:t>$loop</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React\EventLoop\Factory</a:t>
            </a:r>
            <a:r>
              <a:rPr sz="3400">
                <a:solidFill>
                  <a:srgbClr val="A4B0B1"/>
                </a:solidFill>
                <a:latin typeface="Menlo Regular"/>
                <a:ea typeface="Menlo Regular"/>
                <a:cs typeface="Menlo Regular"/>
                <a:sym typeface="Menlo Regular"/>
              </a:rPr>
              <a:t>::create();</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r>
              <a:rPr sz="3400">
                <a:solidFill>
                  <a:srgbClr val="D7601B"/>
                </a:solidFill>
                <a:latin typeface="Menlo Regular"/>
                <a:ea typeface="Menlo Regular"/>
                <a:cs typeface="Menlo Regular"/>
                <a:sym typeface="Menlo Regular"/>
              </a:rPr>
              <a:t>$socket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new</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React\Socket\</a:t>
            </a:r>
            <a:r>
              <a:rPr sz="3400">
                <a:solidFill>
                  <a:srgbClr val="A4B0B1"/>
                </a:solidFill>
                <a:latin typeface="Menlo Regular"/>
                <a:ea typeface="Menlo Regular"/>
                <a:cs typeface="Menlo Regular"/>
                <a:sym typeface="Menlo Regular"/>
              </a:rPr>
              <a:t>Server(</a:t>
            </a:r>
            <a:r>
              <a:rPr sz="3400">
                <a:solidFill>
                  <a:srgbClr val="D7601B"/>
                </a:solidFill>
                <a:latin typeface="Menlo Regular"/>
                <a:ea typeface="Menlo Regular"/>
                <a:cs typeface="Menlo Regular"/>
                <a:sym typeface="Menlo Regular"/>
              </a:rPr>
              <a:t>$loop</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D7601B"/>
                </a:solidFill>
                <a:latin typeface="Menlo Regular"/>
                <a:ea typeface="Menlo Regular"/>
                <a:cs typeface="Menlo Regular"/>
                <a:sym typeface="Menlo Regular"/>
              </a:rPr>
              <a:t>$socket</a:t>
            </a:r>
            <a:r>
              <a:rPr sz="3400">
                <a:solidFill>
                  <a:srgbClr val="A4B0B1"/>
                </a:solidFill>
                <a:latin typeface="Menlo Regular"/>
                <a:ea typeface="Menlo Regular"/>
                <a:cs typeface="Menlo Regular"/>
                <a:sym typeface="Menlo Regular"/>
              </a:rPr>
              <a:t>-&gt;on(</a:t>
            </a:r>
            <a:r>
              <a:rPr sz="3400">
                <a:solidFill>
                  <a:srgbClr val="E5493D"/>
                </a:solidFill>
                <a:latin typeface="Menlo Regular"/>
                <a:ea typeface="Menlo Regular"/>
                <a:cs typeface="Menlo Regular"/>
                <a:sym typeface="Menlo Regular"/>
              </a:rPr>
              <a:t>'connection'</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function</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D7601B"/>
                </a:solidFill>
                <a:latin typeface="Menlo Regular"/>
                <a:ea typeface="Menlo Regular"/>
                <a:cs typeface="Menlo Regular"/>
                <a:sym typeface="Menlo Regular"/>
              </a:rPr>
              <a:t>$conn</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$conn</a:t>
            </a:r>
            <a:r>
              <a:rPr sz="3400">
                <a:solidFill>
                  <a:srgbClr val="A4B0B1"/>
                </a:solidFill>
                <a:latin typeface="Menlo Regular"/>
                <a:ea typeface="Menlo Regular"/>
                <a:cs typeface="Menlo Regular"/>
                <a:sym typeface="Menlo Regular"/>
              </a:rPr>
              <a:t>-&gt;pipe(</a:t>
            </a:r>
            <a:r>
              <a:rPr sz="3400">
                <a:solidFill>
                  <a:srgbClr val="D7601B"/>
                </a:solidFill>
                <a:latin typeface="Menlo Regular"/>
                <a:ea typeface="Menlo Regular"/>
                <a:cs typeface="Menlo Regular"/>
                <a:sym typeface="Menlo Regular"/>
              </a:rPr>
              <a:t>$conn</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7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8 </a:t>
            </a:r>
            <a:r>
              <a:rPr sz="3400">
                <a:solidFill>
                  <a:srgbClr val="D7601B"/>
                </a:solidFill>
                <a:latin typeface="Menlo Regular"/>
                <a:ea typeface="Menlo Regular"/>
                <a:cs typeface="Menlo Regular"/>
                <a:sym typeface="Menlo Regular"/>
              </a:rPr>
              <a:t>$socket</a:t>
            </a:r>
            <a:r>
              <a:rPr sz="3400">
                <a:solidFill>
                  <a:srgbClr val="A4B0B1"/>
                </a:solidFill>
                <a:latin typeface="Menlo Regular"/>
                <a:ea typeface="Menlo Regular"/>
                <a:cs typeface="Menlo Regular"/>
                <a:sym typeface="Menlo Regular"/>
              </a:rPr>
              <a:t>-&gt;listen(</a:t>
            </a:r>
            <a:r>
              <a:rPr sz="3400">
                <a:solidFill>
                  <a:srgbClr val="E5493D"/>
                </a:solidFill>
                <a:latin typeface="Menlo Regular"/>
                <a:ea typeface="Menlo Regular"/>
                <a:cs typeface="Menlo Regular"/>
                <a:sym typeface="Menlo Regular"/>
              </a:rPr>
              <a:t>4000</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9 </a:t>
            </a:r>
            <a:r>
              <a:rPr sz="3400">
                <a:solidFill>
                  <a:srgbClr val="D7601B"/>
                </a:solidFill>
                <a:latin typeface="Menlo Regular"/>
                <a:ea typeface="Menlo Regular"/>
                <a:cs typeface="Menlo Regular"/>
                <a:sym typeface="Menlo Regular"/>
              </a:rPr>
              <a:t>$loop</a:t>
            </a:r>
            <a:r>
              <a:rPr sz="3400">
                <a:solidFill>
                  <a:srgbClr val="A4B0B1"/>
                </a:solidFill>
                <a:latin typeface="Menlo Regular"/>
                <a:ea typeface="Menlo Regular"/>
                <a:cs typeface="Menlo Regular"/>
                <a:sym typeface="Menlo Regular"/>
              </a:rPr>
              <a:t>-&gt;run();</a:t>
            </a:r>
            <a:endParaRPr sz="3400">
              <a:latin typeface="Menlo Regular"/>
              <a:ea typeface="Menlo Regular"/>
              <a:cs typeface="Menlo Regular"/>
              <a:sym typeface="Menlo Regular"/>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lvl="0">
              <a:defRPr sz="1800">
                <a:solidFill>
                  <a:srgbClr val="000000"/>
                </a:solidFill>
              </a:defRPr>
            </a:pPr>
            <a:r>
              <a:rPr sz="8000">
                <a:solidFill>
                  <a:srgbClr val="FFFFFF"/>
                </a:solidFill>
              </a:rPr>
              <a:t>So what else is new?</a:t>
            </a:r>
          </a:p>
        </p:txBody>
      </p:sp>
      <p:sp>
        <p:nvSpPr>
          <p:cNvPr id="142" name="Shape 142"/>
          <p:cNvSpPr/>
          <p:nvPr>
            <p:ph type="body" idx="1"/>
          </p:nvPr>
        </p:nvSpPr>
        <p:spPr>
          <a:prstGeom prst="rect">
            <a:avLst/>
          </a:prstGeom>
        </p:spPr>
        <p:txBody>
          <a:bodyPr/>
          <a:lstStyle/>
          <a:p>
            <a:pPr lvl="0">
              <a:defRPr sz="1800">
                <a:solidFill>
                  <a:srgbClr val="000000"/>
                </a:solidFill>
              </a:defRPr>
            </a:pPr>
            <a:r>
              <a:rPr sz="3200">
                <a:solidFill>
                  <a:srgbClr val="FFFFFF"/>
                </a:solidFill>
              </a:rPr>
              <a:t>(A lot)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lvl="0">
              <a:defRPr sz="1800">
                <a:solidFill>
                  <a:srgbClr val="000000"/>
                </a:solidFill>
              </a:defRPr>
            </a:pPr>
            <a:r>
              <a:rPr sz="8000">
                <a:solidFill>
                  <a:srgbClr val="FFFFFF"/>
                </a:solidFill>
              </a:rPr>
              <a:t>More New</a:t>
            </a:r>
          </a:p>
        </p:txBody>
      </p:sp>
      <p:sp>
        <p:nvSpPr>
          <p:cNvPr id="145" name="Shape 145"/>
          <p:cNvSpPr/>
          <p:nvPr>
            <p:ph type="body" idx="1"/>
          </p:nvPr>
        </p:nvSpPr>
        <p:spPr>
          <a:prstGeom prst="rect">
            <a:avLst/>
          </a:prstGeom>
        </p:spPr>
        <p:txBody>
          <a:bodyPr/>
          <a:lstStyle/>
          <a:p>
            <a:pPr lvl="0">
              <a:defRPr sz="1800">
                <a:solidFill>
                  <a:srgbClr val="000000"/>
                </a:solidFill>
              </a:defRPr>
            </a:pPr>
            <a:r>
              <a:rPr sz="3800">
                <a:solidFill>
                  <a:srgbClr val="FFFFFF"/>
                </a:solidFill>
              </a:rPr>
              <a:t>empty() has been enhanced.</a:t>
            </a:r>
            <a:endParaRPr sz="3800">
              <a:solidFill>
                <a:srgbClr val="FFFFFF"/>
              </a:solidFill>
            </a:endParaRPr>
          </a:p>
          <a:p>
            <a:pPr lvl="0">
              <a:defRPr sz="1800">
                <a:solidFill>
                  <a:srgbClr val="000000"/>
                </a:solidFill>
              </a:defRPr>
            </a:pPr>
            <a:r>
              <a:rPr sz="3800">
                <a:solidFill>
                  <a:srgbClr val="FFFFFF"/>
                </a:solidFill>
              </a:rPr>
              <a:t>php development server</a:t>
            </a:r>
            <a:endParaRPr sz="3800">
              <a:solidFill>
                <a:srgbClr val="FFFFFF"/>
              </a:solidFill>
            </a:endParaRPr>
          </a:p>
          <a:p>
            <a:pPr lvl="0">
              <a:defRPr sz="1800">
                <a:solidFill>
                  <a:srgbClr val="000000"/>
                </a:solidFill>
              </a:defRPr>
            </a:pPr>
            <a:r>
              <a:rPr sz="3800">
                <a:solidFill>
                  <a:srgbClr val="FFFFFF"/>
                </a:solidFill>
              </a:rPr>
              <a:t>OPCache is now in PHP</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lvl="0">
              <a:defRPr sz="1800">
                <a:solidFill>
                  <a:srgbClr val="000000"/>
                </a:solidFill>
              </a:defRPr>
            </a:pPr>
            <a:r>
              <a:rPr sz="8000">
                <a:solidFill>
                  <a:srgbClr val="FFFFFF"/>
                </a:solidFill>
              </a:rPr>
              <a:t>HHVM</a:t>
            </a:r>
          </a:p>
        </p:txBody>
      </p:sp>
      <p:sp>
        <p:nvSpPr>
          <p:cNvPr id="150" name="Shape 150"/>
          <p:cNvSpPr/>
          <p:nvPr>
            <p:ph type="body" idx="1"/>
          </p:nvPr>
        </p:nvSpPr>
        <p:spPr>
          <a:prstGeom prst="rect">
            <a:avLst/>
          </a:prstGeom>
        </p:spPr>
        <p:txBody>
          <a:bodyPr/>
          <a:lstStyle/>
          <a:p>
            <a:pPr lvl="0">
              <a:defRPr sz="1800">
                <a:solidFill>
                  <a:srgbClr val="000000"/>
                </a:solidFill>
              </a:defRPr>
            </a:pPr>
            <a:r>
              <a:rPr sz="3800">
                <a:solidFill>
                  <a:srgbClr val="FFFFFF"/>
                </a:solidFill>
              </a:rPr>
              <a:t>Great Performance</a:t>
            </a:r>
            <a:endParaRPr sz="3800">
              <a:solidFill>
                <a:srgbClr val="FFFFFF"/>
              </a:solidFill>
            </a:endParaRPr>
          </a:p>
          <a:p>
            <a:pPr lvl="0">
              <a:defRPr sz="1800">
                <a:solidFill>
                  <a:srgbClr val="000000"/>
                </a:solidFill>
              </a:defRPr>
            </a:pPr>
            <a:r>
              <a:rPr sz="3800">
                <a:solidFill>
                  <a:srgbClr val="FFFFFF"/>
                </a:solidFill>
              </a:rPr>
              <a:t>Easy to use</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lvl="0">
              <a:defRPr sz="1800">
                <a:solidFill>
                  <a:srgbClr val="000000"/>
                </a:solidFill>
              </a:defRPr>
            </a:pPr>
            <a:r>
              <a:rPr sz="8000">
                <a:solidFill>
                  <a:srgbClr val="FFFFFF"/>
                </a:solidFill>
              </a:rPr>
              <a:t>HHVM on Ubuntu 14.04</a:t>
            </a:r>
          </a:p>
        </p:txBody>
      </p:sp>
      <p:sp>
        <p:nvSpPr>
          <p:cNvPr id="155" name="Shape 155"/>
          <p:cNvSpPr/>
          <p:nvPr/>
        </p:nvSpPr>
        <p:spPr>
          <a:xfrm>
            <a:off x="-25400" y="3911599"/>
            <a:ext cx="13055601" cy="365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95A5A7"/>
                </a:solidFill>
                <a:latin typeface="Menlo Regular"/>
                <a:ea typeface="Menlo Regular"/>
                <a:cs typeface="Menlo Regular"/>
                <a:sym typeface="Menlo Regular"/>
              </a:rPr>
              <a:t>wget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O</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http</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dl.hhvm.com</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conf</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hhvm.gpg.key | sudo apt</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key add</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r>
              <a:rPr sz="3400">
                <a:solidFill>
                  <a:srgbClr val="96A700"/>
                </a:solidFill>
                <a:latin typeface="Menlo Regular"/>
                <a:ea typeface="Menlo Regular"/>
                <a:cs typeface="Menlo Regular"/>
                <a:sym typeface="Menlo Regular"/>
              </a:rPr>
              <a:t>echo</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deb http</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dl.hhvm.com</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ubuntu trusty main | sudo</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tee</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etc</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apt</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sources.list.d</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hhvm.list</a:t>
            </a:r>
            <a:endParaRPr sz="3400">
              <a:solidFill>
                <a:srgbClr val="95A5A7"/>
              </a:solidFill>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95A5A7"/>
                </a:solidFill>
                <a:latin typeface="Menlo Regular"/>
                <a:ea typeface="Menlo Regular"/>
                <a:cs typeface="Menlo Regular"/>
                <a:sym typeface="Menlo Regular"/>
              </a:rPr>
              <a:t>sudo apt</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get update</a:t>
            </a:r>
            <a:endParaRPr sz="3400">
              <a:solidFill>
                <a:srgbClr val="95A5A7"/>
              </a:solidFill>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95A5A7"/>
                </a:solidFill>
                <a:latin typeface="Menlo Regular"/>
                <a:ea typeface="Menlo Regular"/>
                <a:cs typeface="Menlo Regular"/>
                <a:sym typeface="Menlo Regular"/>
              </a:rPr>
              <a:t>sudo apt</a:t>
            </a:r>
            <a:r>
              <a:rPr sz="3400">
                <a:solidFill>
                  <a:srgbClr val="A4B0B1"/>
                </a:solidFill>
                <a:latin typeface="Menlo Regular"/>
                <a:ea typeface="Menlo Regular"/>
                <a:cs typeface="Menlo Regular"/>
                <a:sym typeface="Menlo Regular"/>
              </a:rPr>
              <a:t>-</a:t>
            </a:r>
            <a:r>
              <a:rPr sz="3400">
                <a:solidFill>
                  <a:srgbClr val="95A5A7"/>
                </a:solidFill>
                <a:latin typeface="Menlo Regular"/>
                <a:ea typeface="Menlo Regular"/>
                <a:cs typeface="Menlo Regular"/>
                <a:sym typeface="Menlo Regular"/>
              </a:rPr>
              <a:t>get</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install</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hhvm</a:t>
            </a:r>
            <a:endParaRPr sz="3400">
              <a:latin typeface="Menlo Regular"/>
              <a:ea typeface="Menlo Regular"/>
              <a:cs typeface="Menlo Regular"/>
              <a:sym typeface="Menlo Regular"/>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 name="bar.jpg"/>
          <p:cNvPicPr/>
          <p:nvPr/>
        </p:nvPicPr>
        <p:blipFill>
          <a:blip r:embed="rId3">
            <a:extLst/>
          </a:blip>
          <a:srcRect l="0" t="19740" r="0" b="19740"/>
          <a:stretch>
            <a:fillRect/>
          </a:stretch>
        </p:blipFill>
        <p:spPr>
          <a:xfrm>
            <a:off x="1600200" y="635000"/>
            <a:ext cx="9779000" cy="5918200"/>
          </a:xfrm>
          <a:prstGeom prst="rect">
            <a:avLst/>
          </a:prstGeom>
          <a:ln w="12700">
            <a:miter lim="400000"/>
          </a:ln>
        </p:spPr>
      </p:pic>
      <p:sp>
        <p:nvSpPr>
          <p:cNvPr id="42" name="Shape 42"/>
          <p:cNvSpPr/>
          <p:nvPr>
            <p:ph type="title"/>
          </p:nvPr>
        </p:nvSpPr>
        <p:spPr>
          <a:prstGeom prst="rect">
            <a:avLst/>
          </a:prstGeom>
        </p:spPr>
        <p:txBody>
          <a:bodyPr/>
          <a:lstStyle/>
          <a:p>
            <a:pPr lvl="0">
              <a:defRPr sz="1800">
                <a:solidFill>
                  <a:srgbClr val="000000"/>
                </a:solidFill>
              </a:defRPr>
            </a:pPr>
            <a:r>
              <a:rPr sz="8000">
                <a:solidFill>
                  <a:srgbClr val="FFFFFF"/>
                </a:solidFill>
              </a:rPr>
              <a:t>You’re at the Bar</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sz="1800">
                <a:solidFill>
                  <a:srgbClr val="000000"/>
                </a:solidFill>
              </a:defRPr>
            </a:pPr>
            <a:r>
              <a:rPr sz="8000">
                <a:solidFill>
                  <a:srgbClr val="FFFFFF"/>
                </a:solidFill>
              </a:rPr>
              <a:t>Running HHVM</a:t>
            </a:r>
          </a:p>
        </p:txBody>
      </p:sp>
      <p:sp>
        <p:nvSpPr>
          <p:cNvPr id="158" name="Shape 158"/>
          <p:cNvSpPr/>
          <p:nvPr>
            <p:ph type="body" idx="1"/>
          </p:nvPr>
        </p:nvSpPr>
        <p:spPr>
          <a:prstGeom prst="rect">
            <a:avLst/>
          </a:prstGeom>
        </p:spPr>
        <p:txBody>
          <a:bodyPr/>
          <a:lstStyle/>
          <a:p>
            <a:pPr lvl="0">
              <a:defRPr sz="1800">
                <a:solidFill>
                  <a:srgbClr val="000000"/>
                </a:solidFill>
              </a:defRPr>
            </a:pPr>
            <a:r>
              <a:rPr sz="3800">
                <a:solidFill>
                  <a:srgbClr val="FFFFFF"/>
                </a:solidFill>
              </a:rPr>
              <a:t>Run a file:</a:t>
            </a:r>
            <a:br>
              <a:rPr sz="3800">
                <a:solidFill>
                  <a:srgbClr val="FFFFFF"/>
                </a:solidFill>
              </a:rPr>
            </a:br>
            <a:r>
              <a:rPr sz="3800">
                <a:solidFill>
                  <a:srgbClr val="2C9EDB"/>
                </a:solidFill>
              </a:rPr>
              <a:t>    1 </a:t>
            </a:r>
            <a:r>
              <a:rPr sz="3800">
                <a:solidFill>
                  <a:srgbClr val="FFFFFF"/>
                </a:solidFill>
              </a:rPr>
              <a:t>hhvm hello.php</a:t>
            </a:r>
            <a:endParaRPr sz="3800"/>
          </a:p>
          <a:p>
            <a:pPr lvl="0">
              <a:defRPr sz="1800">
                <a:solidFill>
                  <a:srgbClr val="000000"/>
                </a:solidFill>
              </a:defRPr>
            </a:pPr>
            <a:r>
              <a:rPr sz="3800">
                <a:solidFill>
                  <a:srgbClr val="FFFFFF"/>
                </a:solidFill>
              </a:rPr>
              <a:t>Run a server in current directory:</a:t>
            </a:r>
            <a:br>
              <a:rPr sz="3800">
                <a:solidFill>
                  <a:srgbClr val="FFFFFF"/>
                </a:solidFill>
              </a:rPr>
            </a:br>
            <a:r>
              <a:rPr sz="3800">
                <a:solidFill>
                  <a:srgbClr val="2C9EDB"/>
                </a:solidFill>
              </a:rPr>
              <a:t>    1 </a:t>
            </a:r>
            <a:r>
              <a:rPr sz="3800">
                <a:solidFill>
                  <a:srgbClr val="FFFFFF"/>
                </a:solidFill>
              </a:rPr>
              <a:t>sudo hhvm</a:t>
            </a:r>
            <a:r>
              <a:rPr sz="3800"/>
              <a:t> </a:t>
            </a:r>
            <a:r>
              <a:rPr sz="3800">
                <a:solidFill>
                  <a:srgbClr val="A4B0B1"/>
                </a:solidFill>
              </a:rPr>
              <a:t>-</a:t>
            </a:r>
            <a:r>
              <a:rPr sz="3800">
                <a:solidFill>
                  <a:srgbClr val="FFFFFF"/>
                </a:solidFill>
              </a:rPr>
              <a:t>m server</a:t>
            </a:r>
            <a:endParaRPr sz="3800"/>
          </a:p>
          <a:p>
            <a:pPr lvl="0">
              <a:defRPr sz="1800">
                <a:solidFill>
                  <a:srgbClr val="000000"/>
                </a:solidFill>
              </a:defRPr>
            </a:pPr>
            <a:r>
              <a:rPr sz="3800">
                <a:solidFill>
                  <a:srgbClr val="FFFFFF"/>
                </a:solidFill>
              </a:rPr>
              <a:t>Runs in daemon mode as well - see </a:t>
            </a:r>
            <a:r>
              <a:rPr sz="3800" u="sng">
                <a:solidFill>
                  <a:srgbClr val="FFFFFF"/>
                </a:solidFill>
                <a:hlinkClick r:id="rId2" invalidUrl="" action="" tgtFrame="" tooltip="" history="1" highlightClick="0" endSnd="0"/>
              </a:rPr>
              <a:t>hhvm.com</a:t>
            </a:r>
            <a:r>
              <a:rPr sz="3800">
                <a:solidFill>
                  <a:srgbClr val="FFFFFF"/>
                </a:solidFill>
              </a:rPr>
              <a:t>’s “Getting Wordpress Running on HHVM”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solidFill>
                  <a:srgbClr val="000000"/>
                </a:solidFill>
              </a:defRPr>
            </a:pPr>
            <a:r>
              <a:rPr sz="8000">
                <a:solidFill>
                  <a:srgbClr val="FFFFFF"/>
                </a:solidFill>
              </a:rPr>
              <a:t>Password Hashing</a:t>
            </a:r>
          </a:p>
        </p:txBody>
      </p:sp>
      <p:sp>
        <p:nvSpPr>
          <p:cNvPr id="161" name="Shape 161"/>
          <p:cNvSpPr/>
          <p:nvPr/>
        </p:nvSpPr>
        <p:spPr>
          <a:xfrm>
            <a:off x="399095" y="2387599"/>
            <a:ext cx="12206611" cy="670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D7601B"/>
                </a:solidFill>
                <a:latin typeface="Menlo Regular"/>
                <a:ea typeface="Menlo Regular"/>
                <a:cs typeface="Menlo Regular"/>
                <a:sym typeface="Menlo Regular"/>
              </a:rPr>
              <a:t>$options</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'cost'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=&gt;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11</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'salt'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=&gt;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mcrypt_create_iv(</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22</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solidFill>
                  <a:srgbClr val="95A5A7"/>
                </a:solidFill>
                <a:latin typeface="Menlo Regular"/>
                <a:ea typeface="Menlo Regular"/>
                <a:cs typeface="Menlo Regular"/>
                <a:sym typeface="Menlo Regular"/>
              </a:rPr>
              <a:t>		               MCRYPT_DEV_URANDOM</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7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8 </a:t>
            </a:r>
            <a:r>
              <a:rPr sz="3400">
                <a:solidFill>
                  <a:srgbClr val="D7601B"/>
                </a:solidFill>
                <a:latin typeface="Menlo Regular"/>
                <a:ea typeface="Menlo Regular"/>
                <a:cs typeface="Menlo Regular"/>
                <a:sym typeface="Menlo Regular"/>
              </a:rPr>
              <a:t>echo</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password_hash(</a:t>
            </a:r>
            <a:endParaRPr sz="3400">
              <a:solidFill>
                <a:srgbClr val="A4B0B1"/>
              </a:solidFill>
              <a:latin typeface="Menlo Regular"/>
              <a:ea typeface="Menlo Regular"/>
              <a:cs typeface="Menlo Regular"/>
              <a:sym typeface="Menlo Regular"/>
            </a:endParaRPr>
          </a:p>
          <a:p>
            <a:pPr lvl="0" algn="l" defTabSz="457200">
              <a:defRPr sz="1800">
                <a:solidFill>
                  <a:srgbClr val="000000"/>
                </a:solidFill>
              </a:defRPr>
            </a:pPr>
            <a:r>
              <a:rPr sz="3400">
                <a:solidFill>
                  <a:srgbClr val="A4B0B1"/>
                </a:solidFill>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“self.conf"</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PASSWORD_BCRYPT</a:t>
            </a:r>
            <a:r>
              <a:rPr sz="3400">
                <a:solidFill>
                  <a:srgbClr val="A4B0B1"/>
                </a:solidFill>
                <a:latin typeface="Menlo Regular"/>
                <a:ea typeface="Menlo Regular"/>
                <a:cs typeface="Menlo Regular"/>
                <a:sym typeface="Menlo Regular"/>
              </a:rPr>
              <a:t>,</a:t>
            </a:r>
            <a:endParaRPr sz="3400">
              <a:solidFill>
                <a:srgbClr val="A4B0B1"/>
              </a:solidFill>
              <a:latin typeface="Menlo Regular"/>
              <a:ea typeface="Menlo Regular"/>
              <a:cs typeface="Menlo Regular"/>
              <a:sym typeface="Menlo Regular"/>
            </a:endParaRPr>
          </a:p>
          <a:p>
            <a:pPr lvl="0" algn="l" defTabSz="457200">
              <a:defRPr sz="1800">
                <a:solidFill>
                  <a:srgbClr val="000000"/>
                </a:solidFill>
              </a:defRPr>
            </a:pPr>
            <a:r>
              <a:rPr sz="3400">
                <a:solidFill>
                  <a:srgbClr val="A4B0B1"/>
                </a:solidFill>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$options</a:t>
            </a:r>
            <a:endParaRPr sz="3400">
              <a:solidFill>
                <a:srgbClr val="D7601B"/>
              </a:solidFill>
              <a:latin typeface="Menlo Regular"/>
              <a:ea typeface="Menlo Regular"/>
              <a:cs typeface="Menlo Regular"/>
              <a:sym typeface="Menlo Regular"/>
            </a:endParaRPr>
          </a:p>
          <a:p>
            <a:pPr lvl="0" algn="l" defTabSz="457200">
              <a:defRPr sz="1800">
                <a:solidFill>
                  <a:srgbClr val="000000"/>
                </a:solidFill>
              </a:defRPr>
            </a:pPr>
            <a:r>
              <a:rPr sz="3400">
                <a:solidFill>
                  <a:srgbClr val="D7601B"/>
                </a:solidFill>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E5493D"/>
                </a:solidFill>
                <a:latin typeface="Menlo Regular"/>
                <a:ea typeface="Menlo Regular"/>
                <a:cs typeface="Menlo Regular"/>
                <a:sym typeface="Menlo Regular"/>
              </a:rPr>
              <a:t>"</a:t>
            </a:r>
            <a:r>
              <a:rPr sz="3400">
                <a:solidFill>
                  <a:srgbClr val="7F87CF"/>
                </a:solidFill>
                <a:latin typeface="Menlo Regular"/>
                <a:ea typeface="Menlo Regular"/>
                <a:cs typeface="Menlo Regular"/>
                <a:sym typeface="Menlo Regular"/>
              </a:rPr>
              <a:t>\n</a:t>
            </a:r>
            <a:r>
              <a:rPr sz="3400">
                <a:solidFill>
                  <a:srgbClr val="E5493D"/>
                </a:solidFill>
                <a:latin typeface="Menlo Regular"/>
                <a:ea typeface="Menlo Regular"/>
                <a:cs typeface="Menlo Regular"/>
                <a:sym typeface="Menlo Regular"/>
              </a:rPr>
              <a:t>"</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solidFill>
                  <a:srgbClr val="000000"/>
                </a:solidFill>
              </a:defRPr>
            </a:pPr>
            <a:r>
              <a:rPr sz="8000">
                <a:solidFill>
                  <a:srgbClr val="FFFFFF"/>
                </a:solidFill>
              </a:rPr>
              <a:t>Much more</a:t>
            </a:r>
          </a:p>
        </p:txBody>
      </p:sp>
      <p:sp>
        <p:nvSpPr>
          <p:cNvPr id="166" name="Shape 166"/>
          <p:cNvSpPr/>
          <p:nvPr>
            <p:ph type="body" idx="1"/>
          </p:nvPr>
        </p:nvSpPr>
        <p:spPr>
          <a:prstGeom prst="rect">
            <a:avLst/>
          </a:prstGeom>
        </p:spPr>
        <p:txBody>
          <a:bodyPr/>
          <a:lstStyle/>
          <a:p>
            <a:pPr lvl="0">
              <a:defRPr sz="1800">
                <a:solidFill>
                  <a:srgbClr val="000000"/>
                </a:solidFill>
              </a:defRPr>
            </a:pPr>
            <a:r>
              <a:rPr sz="3800">
                <a:solidFill>
                  <a:srgbClr val="FFFFFF"/>
                </a:solidFill>
              </a:rPr>
              <a:t>Array And String literal dereferencing (“Yo!”[1] === “o”)</a:t>
            </a:r>
            <a:endParaRPr sz="3800">
              <a:solidFill>
                <a:srgbClr val="FFFFFF"/>
              </a:solidFill>
            </a:endParaRPr>
          </a:p>
          <a:p>
            <a:pPr lvl="0">
              <a:defRPr sz="1800">
                <a:solidFill>
                  <a:srgbClr val="000000"/>
                </a:solidFill>
              </a:defRPr>
            </a:pPr>
            <a:r>
              <a:rPr sz="3800">
                <a:solidFill>
                  <a:srgbClr val="FFFFFF"/>
                </a:solidFill>
              </a:rPr>
              <a:t>static keyword for late static bindings</a:t>
            </a:r>
            <a:endParaRPr sz="3800">
              <a:solidFill>
                <a:srgbClr val="FFFFFF"/>
              </a:solidFill>
            </a:endParaRPr>
          </a:p>
          <a:p>
            <a:pPr lvl="0">
              <a:defRPr sz="1800">
                <a:solidFill>
                  <a:srgbClr val="000000"/>
                </a:solidFill>
              </a:defRPr>
            </a:pPr>
            <a:r>
              <a:rPr sz="3800">
                <a:solidFill>
                  <a:srgbClr val="FFFFFF"/>
                </a:solidFill>
              </a:rPr>
              <a:t>foreach supports non-scalar keys</a:t>
            </a:r>
            <a:endParaRPr sz="3800">
              <a:solidFill>
                <a:srgbClr val="FFFFFF"/>
              </a:solidFill>
            </a:endParaRPr>
          </a:p>
          <a:p>
            <a:pPr lvl="0">
              <a:defRPr sz="1800">
                <a:solidFill>
                  <a:srgbClr val="000000"/>
                </a:solidFill>
              </a:defRPr>
            </a:pPr>
            <a:r>
              <a:rPr sz="3800">
                <a:solidFill>
                  <a:srgbClr val="FFFFFF"/>
                </a:solidFill>
              </a:rPr>
              <a:t>etc</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lvl="0">
              <a:defRPr sz="1800">
                <a:solidFill>
                  <a:srgbClr val="000000"/>
                </a:solidFill>
              </a:defRPr>
            </a:pPr>
            <a:r>
              <a:rPr sz="8000">
                <a:solidFill>
                  <a:srgbClr val="FFFFFF"/>
                </a:solidFill>
              </a:rPr>
              <a:t>So why bother?</a:t>
            </a:r>
          </a:p>
        </p:txBody>
      </p:sp>
      <p:sp>
        <p:nvSpPr>
          <p:cNvPr id="169" name="Shape 169"/>
          <p:cNvSpPr/>
          <p:nvPr>
            <p:ph type="body" idx="1"/>
          </p:nvPr>
        </p:nvSpPr>
        <p:spPr>
          <a:prstGeom prst="rect">
            <a:avLst/>
          </a:prstGeom>
        </p:spPr>
        <p:txBody>
          <a:bodyPr/>
          <a:lstStyle/>
          <a:p>
            <a:pPr lvl="0">
              <a:defRPr sz="1800">
                <a:solidFill>
                  <a:srgbClr val="000000"/>
                </a:solidFill>
              </a:defRPr>
            </a:pPr>
            <a:r>
              <a:rPr sz="3800">
                <a:solidFill>
                  <a:srgbClr val="FFFFFF"/>
                </a:solidFill>
              </a:rPr>
              <a:t>Rekindling an old relationship</a:t>
            </a:r>
            <a:endParaRPr sz="3800">
              <a:solidFill>
                <a:srgbClr val="FFFFFF"/>
              </a:solidFill>
            </a:endParaRPr>
          </a:p>
          <a:p>
            <a:pPr lvl="0">
              <a:defRPr sz="1800">
                <a:solidFill>
                  <a:srgbClr val="000000"/>
                </a:solidFill>
              </a:defRPr>
            </a:pPr>
            <a:r>
              <a:rPr sz="3800">
                <a:solidFill>
                  <a:srgbClr val="FFFFFF"/>
                </a:solidFill>
              </a:rPr>
              <a:t>Maintenance</a:t>
            </a:r>
            <a:endParaRPr sz="3800">
              <a:solidFill>
                <a:srgbClr val="FFFFFF"/>
              </a:solidFill>
            </a:endParaRPr>
          </a:p>
          <a:p>
            <a:pPr lvl="0">
              <a:defRPr sz="1800">
                <a:solidFill>
                  <a:srgbClr val="000000"/>
                </a:solidFill>
              </a:defRPr>
            </a:pPr>
            <a:r>
              <a:rPr sz="3800">
                <a:solidFill>
                  <a:srgbClr val="FFFFFF"/>
                </a:solidFill>
              </a:rPr>
              <a:t>Servers</a:t>
            </a:r>
            <a:endParaRPr sz="3800">
              <a:solidFill>
                <a:srgbClr val="FFFFFF"/>
              </a:solidFill>
            </a:endParaRPr>
          </a:p>
          <a:p>
            <a:pPr lvl="0">
              <a:defRPr sz="1800">
                <a:solidFill>
                  <a:srgbClr val="000000"/>
                </a:solidFill>
              </a:defRPr>
            </a:pPr>
            <a:r>
              <a:rPr sz="3800">
                <a:solidFill>
                  <a:srgbClr val="FFFFFF"/>
                </a:solidFill>
              </a:rPr>
              <a:t>Speed</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defRPr sz="1800">
                <a:solidFill>
                  <a:srgbClr val="000000"/>
                </a:solidFill>
              </a:defRPr>
            </a:pPr>
            <a:r>
              <a:rPr sz="8000">
                <a:solidFill>
                  <a:srgbClr val="FFFFFF"/>
                </a:solidFill>
              </a:rPr>
              <a:t>PHP misses you</a:t>
            </a:r>
          </a:p>
        </p:txBody>
      </p:sp>
      <p:sp>
        <p:nvSpPr>
          <p:cNvPr id="174" name="Shape 174"/>
          <p:cNvSpPr/>
          <p:nvPr>
            <p:ph type="body" idx="1"/>
          </p:nvPr>
        </p:nvSpPr>
        <p:spPr>
          <a:prstGeom prst="rect">
            <a:avLst/>
          </a:prstGeom>
        </p:spPr>
        <p:txBody>
          <a:bodyPr/>
          <a:lstStyle/>
          <a:p>
            <a:pPr lvl="0">
              <a:defRPr sz="1800">
                <a:solidFill>
                  <a:srgbClr val="000000"/>
                </a:solidFill>
              </a:defRPr>
            </a:pPr>
            <a:r>
              <a:rPr sz="3200">
                <a:solidFill>
                  <a:srgbClr val="FFFFFF"/>
                </a:solidFill>
              </a:rPr>
              <a:t>But it’s doing fine, thanks for asking.</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lvl="0">
              <a:defRPr sz="1800">
                <a:solidFill>
                  <a:srgbClr val="000000"/>
                </a:solidFill>
              </a:defRPr>
            </a:pPr>
            <a:r>
              <a:rPr sz="8000">
                <a:solidFill>
                  <a:srgbClr val="FFFFFF"/>
                </a:solidFill>
              </a:rPr>
              <a:t>Thank you!</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6" name="elephpant_2000_1370.png"/>
          <p:cNvPicPr/>
          <p:nvPr/>
        </p:nvPicPr>
        <p:blipFill>
          <a:blip r:embed="rId3">
            <a:extLst/>
          </a:blip>
          <a:srcRect l="4333" t="0" r="4333" b="0"/>
          <a:stretch>
            <a:fillRect/>
          </a:stretch>
        </p:blipFill>
        <p:spPr>
          <a:xfrm>
            <a:off x="0" y="0"/>
            <a:ext cx="13004800" cy="97536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solidFill>
                  <a:srgbClr val="000000"/>
                </a:solidFill>
              </a:defRPr>
            </a:pPr>
            <a:r>
              <a:rPr sz="8000">
                <a:solidFill>
                  <a:srgbClr val="FFFFFF"/>
                </a:solidFill>
              </a:rPr>
              <a:t>Ternary Statements?</a:t>
            </a:r>
          </a:p>
        </p:txBody>
      </p:sp>
      <p:sp>
        <p:nvSpPr>
          <p:cNvPr id="51" name="Shape 51"/>
          <p:cNvSpPr/>
          <p:nvPr/>
        </p:nvSpPr>
        <p:spPr>
          <a:xfrm>
            <a:off x="0" y="3301999"/>
            <a:ext cx="13004801"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$test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1</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D7601B"/>
                </a:solidFill>
                <a:latin typeface="Menlo Regular"/>
                <a:ea typeface="Menlo Regular"/>
                <a:cs typeface="Menlo Regular"/>
                <a:sym typeface="Menlo Regular"/>
              </a:rPr>
              <a:t>echo</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solidFill>
                  <a:srgbClr val="D7601B"/>
                </a:solidFill>
                <a:latin typeface="Menlo Regular"/>
                <a:ea typeface="Menlo Regular"/>
                <a:cs typeface="Menlo Regular"/>
                <a:sym typeface="Menlo Regular"/>
              </a:rPr>
              <a:t>$test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1</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"one"</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solidFill>
                  <a:srgbClr val="A4B0B1"/>
                </a:solidFill>
                <a:latin typeface="Menlo Regular"/>
                <a:ea typeface="Menlo Regular"/>
                <a:cs typeface="Menlo Regular"/>
                <a:sym typeface="Menlo Regular"/>
              </a:rPr>
              <a:t>(</a:t>
            </a:r>
            <a:r>
              <a:rPr sz="3400">
                <a:solidFill>
                  <a:srgbClr val="D7601B"/>
                </a:solidFill>
                <a:latin typeface="Menlo Regular"/>
                <a:ea typeface="Menlo Regular"/>
                <a:cs typeface="Menlo Regular"/>
                <a:sym typeface="Menlo Regular"/>
              </a:rPr>
              <a:t>$test</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2</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"two"</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"three"</a:t>
            </a:r>
            <a:r>
              <a:rPr sz="3400">
                <a:solidFill>
                  <a:srgbClr val="A4B0B1"/>
                </a:solidFill>
                <a:latin typeface="Menlo Regular"/>
                <a:ea typeface="Menlo Regular"/>
                <a:cs typeface="Menlo Regular"/>
                <a:sym typeface="Menlo Regular"/>
              </a:rPr>
              <a:t>,</a:t>
            </a:r>
            <a:r>
              <a:rPr sz="3400">
                <a:latin typeface="Menlo Regular"/>
                <a:ea typeface="Menlo Regular"/>
                <a:cs typeface="Menlo Regular"/>
                <a:sym typeface="Menlo Regular"/>
              </a:rPr>
              <a:t> </a:t>
            </a:r>
            <a:r>
              <a:rPr sz="3400">
                <a:solidFill>
                  <a:srgbClr val="E5493D"/>
                </a:solidFill>
                <a:latin typeface="Menlo Regular"/>
                <a:ea typeface="Menlo Regular"/>
                <a:cs typeface="Menlo Regular"/>
                <a:sym typeface="Menlo Regular"/>
              </a:rPr>
              <a:t>"</a:t>
            </a:r>
            <a:r>
              <a:rPr sz="3400">
                <a:solidFill>
                  <a:srgbClr val="7F87CF"/>
                </a:solidFill>
                <a:latin typeface="Menlo Regular"/>
                <a:ea typeface="Menlo Regular"/>
                <a:cs typeface="Menlo Regular"/>
                <a:sym typeface="Menlo Regular"/>
              </a:rPr>
              <a:t>\n</a:t>
            </a:r>
            <a:r>
              <a:rPr sz="3400">
                <a:solidFill>
                  <a:srgbClr val="E5493D"/>
                </a:solidFill>
                <a:latin typeface="Menlo Regular"/>
                <a:ea typeface="Menlo Regular"/>
                <a:cs typeface="Menlo Regular"/>
                <a:sym typeface="Menlo Regular"/>
              </a:rPr>
              <a:t>"</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p>
        </p:txBody>
      </p:sp>
      <p:sp>
        <p:nvSpPr>
          <p:cNvPr id="52" name="Shape 52"/>
          <p:cNvSpPr/>
          <p:nvPr/>
        </p:nvSpPr>
        <p:spPr>
          <a:xfrm>
            <a:off x="5931458" y="7480300"/>
            <a:ext cx="1141884"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200">
                <a:solidFill>
                  <a:srgbClr val="FF2600"/>
                </a:solidFill>
              </a:defRPr>
            </a:lvl1pPr>
          </a:lstStyle>
          <a:p>
            <a:pPr lvl="0">
              <a:defRPr sz="1800">
                <a:solidFill>
                  <a:srgbClr val="000000"/>
                </a:solidFill>
              </a:defRPr>
            </a:pPr>
            <a:r>
              <a:rPr sz="5200">
                <a:solidFill>
                  <a:srgbClr val="FF2600"/>
                </a:solidFill>
              </a:rPr>
              <a:t>two</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52">
                                            <p:bg/>
                                          </p:spTgt>
                                        </p:tgtEl>
                                        <p:attrNameLst>
                                          <p:attrName>style.visibility</p:attrName>
                                        </p:attrNameLst>
                                      </p:cBhvr>
                                      <p:to>
                                        <p:strVal val="visible"/>
                                      </p:to>
                                    </p:set>
                                  </p:childTnLst>
                                </p:cTn>
                              </p:par>
                              <p:par>
                                <p:cTn id="15" presetClass="entr" presetSubtype="0" presetID="1" grpId="3" fill="hold">
                                  <p:stCondLst>
                                    <p:cond delay="0"/>
                                  </p:stCondLst>
                                  <p:iterate type="el" backwards="0">
                                    <p:tmAbs val="0"/>
                                  </p:iterate>
                                  <p:childTnLst>
                                    <p:set>
                                      <p:cBhvr>
                                        <p:cTn id="16" fill="hold"/>
                                        <p:tgtEl>
                                          <p:spTgt spid="52">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2" grpId="3"/>
      <p:bldP build="whole" bldLvl="1" animBg="1" rev="0" advAuto="0" spid="50" grpId="1"/>
      <p:bldP build="whole" bldLvl="1" animBg="1" rev="0" advAuto="0" spid="51" grpId="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lvl="0">
              <a:defRPr sz="1800">
                <a:solidFill>
                  <a:srgbClr val="000000"/>
                </a:solidFill>
              </a:defRPr>
            </a:pPr>
            <a:r>
              <a:rPr sz="8000">
                <a:solidFill>
                  <a:srgbClr val="FFFFFF"/>
                </a:solidFill>
              </a:rPr>
              <a:t>empty()</a:t>
            </a:r>
          </a:p>
        </p:txBody>
      </p:sp>
      <p:sp>
        <p:nvSpPr>
          <p:cNvPr id="55" name="Shape 55"/>
          <p:cNvSpPr/>
          <p:nvPr/>
        </p:nvSpPr>
        <p:spPr>
          <a:xfrm>
            <a:off x="952500" y="2358517"/>
            <a:ext cx="11099800" cy="67637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solidFill>
                  <a:srgbClr val="000000"/>
                </a:solidFill>
              </a:defRPr>
            </a:pPr>
            <a:r>
              <a:rPr sz="3400">
                <a:solidFill>
                  <a:srgbClr val="2C9EDB"/>
                </a:solidFill>
                <a:latin typeface="Menlo Regular"/>
                <a:ea typeface="Menlo Regular"/>
                <a:cs typeface="Menlo Regular"/>
                <a:sym typeface="Menlo Regular"/>
              </a:rPr>
              <a:t>    1 </a:t>
            </a:r>
            <a:r>
              <a:rPr sz="3400">
                <a:solidFill>
                  <a:srgbClr val="A4B0B1"/>
                </a:solidFill>
                <a:latin typeface="Menlo Regular"/>
                <a:ea typeface="Menlo Regular"/>
                <a:cs typeface="Menlo Regular"/>
                <a:sym typeface="Menlo Regular"/>
              </a:rPr>
              <a:t>&lt;</a:t>
            </a:r>
            <a:r>
              <a:rPr sz="3400">
                <a:solidFill>
                  <a:srgbClr val="95A5A7"/>
                </a:solidFill>
                <a:latin typeface="Menlo Regular"/>
                <a:ea typeface="Menlo Regular"/>
                <a:cs typeface="Menlo Regular"/>
                <a:sym typeface="Menlo Regular"/>
              </a:rPr>
              <a:t>?php</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2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3 </a:t>
            </a:r>
            <a:r>
              <a:rPr sz="3400">
                <a:solidFill>
                  <a:srgbClr val="D7601B"/>
                </a:solidFill>
                <a:latin typeface="Menlo Regular"/>
                <a:ea typeface="Menlo Regular"/>
                <a:cs typeface="Menlo Regular"/>
                <a:sym typeface="Menlo Regular"/>
              </a:rPr>
              <a:t>function</a:t>
            </a:r>
            <a:r>
              <a:rPr sz="3400">
                <a:latin typeface="Menlo Regular"/>
                <a:ea typeface="Menlo Regular"/>
                <a:cs typeface="Menlo Regular"/>
                <a:sym typeface="Menlo Regular"/>
              </a:rPr>
              <a:t> </a:t>
            </a:r>
            <a:r>
              <a:rPr sz="3400">
                <a:solidFill>
                  <a:srgbClr val="A4B0B1"/>
                </a:solidFill>
                <a:latin typeface="Menlo Regular"/>
                <a:ea typeface="Menlo Regular"/>
                <a:cs typeface="Menlo Regular"/>
                <a:sym typeface="Menlo Regular"/>
              </a:rPr>
              <a:t>test()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4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5 </a:t>
            </a:r>
            <a:r>
              <a:rPr sz="3400">
                <a:latin typeface="Menlo Regular"/>
                <a:ea typeface="Menlo Regular"/>
                <a:cs typeface="Menlo Regular"/>
                <a:sym typeface="Menlo Regular"/>
              </a:rPr>
              <a:t>    </a:t>
            </a:r>
            <a:r>
              <a:rPr sz="3400">
                <a:solidFill>
                  <a:srgbClr val="D7601B"/>
                </a:solidFill>
                <a:latin typeface="Menlo Regular"/>
                <a:ea typeface="Menlo Regular"/>
                <a:cs typeface="Menlo Regular"/>
                <a:sym typeface="Menlo Regular"/>
              </a:rPr>
              <a:t>return</a:t>
            </a:r>
            <a:r>
              <a:rPr sz="3400">
                <a:latin typeface="Menlo Regular"/>
                <a:ea typeface="Menlo Regular"/>
                <a:cs typeface="Menlo Regular"/>
                <a:sym typeface="Menlo Regular"/>
              </a:rPr>
              <a:t> </a:t>
            </a:r>
            <a:r>
              <a:rPr sz="3400">
                <a:solidFill>
                  <a:srgbClr val="95A5A7"/>
                </a:solidFill>
                <a:latin typeface="Menlo Regular"/>
                <a:ea typeface="Menlo Regular"/>
                <a:cs typeface="Menlo Regular"/>
                <a:sym typeface="Menlo Regular"/>
              </a:rPr>
              <a:t>true</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6 </a:t>
            </a:r>
            <a:r>
              <a:rPr sz="3400">
                <a:solidFill>
                  <a:srgbClr val="A4B0B1"/>
                </a:solidFill>
                <a:latin typeface="Menlo Regular"/>
                <a:ea typeface="Menlo Regular"/>
                <a:cs typeface="Menlo Regular"/>
                <a:sym typeface="Menlo Regular"/>
              </a:rPr>
              <a: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7 </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8 </a:t>
            </a:r>
            <a:r>
              <a:rPr sz="3400">
                <a:solidFill>
                  <a:srgbClr val="A4B0B1"/>
                </a:solidFill>
                <a:latin typeface="Menlo Regular"/>
                <a:ea typeface="Menlo Regular"/>
                <a:cs typeface="Menlo Regular"/>
                <a:sym typeface="Menlo Regular"/>
              </a:rPr>
              <a:t>var_dump(</a:t>
            </a:r>
            <a:r>
              <a:rPr sz="3400">
                <a:solidFill>
                  <a:srgbClr val="D7601B"/>
                </a:solidFill>
                <a:latin typeface="Menlo Regular"/>
                <a:ea typeface="Menlo Regular"/>
                <a:cs typeface="Menlo Regular"/>
                <a:sym typeface="Menlo Regular"/>
              </a:rPr>
              <a:t>empty</a:t>
            </a:r>
            <a:r>
              <a:rPr sz="3400">
                <a:solidFill>
                  <a:srgbClr val="A4B0B1"/>
                </a:solidFill>
                <a:latin typeface="Menlo Regular"/>
                <a:ea typeface="Menlo Regular"/>
                <a:cs typeface="Menlo Regular"/>
                <a:sym typeface="Menlo Regular"/>
              </a:rPr>
              <a:t>(test()));</a:t>
            </a:r>
            <a:endParaRPr sz="3400">
              <a:latin typeface="Menlo Regular"/>
              <a:ea typeface="Menlo Regular"/>
              <a:cs typeface="Menlo Regular"/>
              <a:sym typeface="Menlo Regular"/>
            </a:endParaRPr>
          </a:p>
          <a:p>
            <a:pPr lvl="0" algn="l" defTabSz="457200">
              <a:defRPr sz="1800">
                <a:solidFill>
                  <a:srgbClr val="000000"/>
                </a:solidFill>
              </a:defRPr>
            </a:pPr>
            <a:r>
              <a:rPr sz="3400">
                <a:solidFill>
                  <a:srgbClr val="2C9EDB"/>
                </a:solidFill>
                <a:latin typeface="Menlo Regular"/>
                <a:ea typeface="Menlo Regular"/>
                <a:cs typeface="Menlo Regular"/>
                <a:sym typeface="Menlo Regular"/>
              </a:rPr>
              <a:t>    9 </a:t>
            </a:r>
            <a:endParaRPr sz="3400">
              <a:latin typeface="Menlo Regular"/>
              <a:ea typeface="Menlo Regular"/>
              <a:cs typeface="Menlo Regular"/>
              <a:sym typeface="Menlo Regular"/>
            </a:endParaRPr>
          </a:p>
          <a:p>
            <a:pPr lvl="0" algn="l">
              <a:defRPr sz="1800">
                <a:solidFill>
                  <a:srgbClr val="000000"/>
                </a:solidFill>
              </a:defRPr>
            </a:pPr>
            <a:endParaRPr sz="3800">
              <a:solidFill>
                <a:srgbClr val="FFFFFF"/>
              </a:solidFill>
              <a:latin typeface="Inconsolata"/>
              <a:ea typeface="Inconsolata"/>
              <a:cs typeface="Inconsolata"/>
              <a:sym typeface="Inconsolata"/>
            </a:endParaRPr>
          </a:p>
          <a:p>
            <a:pPr lvl="0" algn="l">
              <a:defRPr sz="1800">
                <a:solidFill>
                  <a:srgbClr val="000000"/>
                </a:solidFill>
              </a:defRPr>
            </a:pPr>
            <a:r>
              <a:rPr sz="3800">
                <a:solidFill>
                  <a:srgbClr val="FF2600"/>
                </a:solidFill>
                <a:latin typeface="Inconsolata"/>
                <a:ea typeface="Inconsolata"/>
                <a:cs typeface="Inconsolata"/>
                <a:sym typeface="Inconsolata"/>
              </a:rPr>
              <a:t>Fatal error: Can't use function return value in write context in php shell code on line #</a:t>
            </a:r>
            <a:endParaRPr sz="3800">
              <a:solidFill>
                <a:srgbClr val="FF2600"/>
              </a:solidFill>
              <a:latin typeface="Inconsolata"/>
              <a:ea typeface="Inconsolata"/>
              <a:cs typeface="Inconsolata"/>
              <a:sym typeface="Inconsolata"/>
            </a:endParaR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lvl="0">
              <a:defRPr sz="1800">
                <a:solidFill>
                  <a:srgbClr val="000000"/>
                </a:solidFill>
              </a:defRPr>
            </a:pPr>
            <a:r>
              <a:rPr sz="8000">
                <a:solidFill>
                  <a:srgbClr val="FFFFFF"/>
                </a:solidFill>
              </a:rPr>
              <a:t>Naming?</a:t>
            </a:r>
          </a:p>
        </p:txBody>
      </p:sp>
      <p:sp>
        <p:nvSpPr>
          <p:cNvPr id="58" name="Shape 58"/>
          <p:cNvSpPr/>
          <p:nvPr>
            <p:ph type="body" idx="1"/>
          </p:nvPr>
        </p:nvSpPr>
        <p:spPr>
          <a:prstGeom prst="rect">
            <a:avLst/>
          </a:prstGeom>
        </p:spPr>
        <p:txBody>
          <a:bodyPr/>
          <a:lstStyle/>
          <a:p>
            <a:pPr lvl="0">
              <a:defRPr sz="1800">
                <a:solidFill>
                  <a:srgbClr val="000000"/>
                </a:solidFill>
              </a:defRPr>
            </a:pPr>
            <a:r>
              <a:rPr sz="3800">
                <a:solidFill>
                  <a:srgbClr val="FFFFFF"/>
                </a:solidFill>
              </a:rPr>
              <a:t>strcmp()</a:t>
            </a:r>
            <a:endParaRPr sz="3800">
              <a:solidFill>
                <a:srgbClr val="FFFFFF"/>
              </a:solidFill>
            </a:endParaRPr>
          </a:p>
          <a:p>
            <a:pPr lvl="0">
              <a:defRPr sz="1800">
                <a:solidFill>
                  <a:srgbClr val="000000"/>
                </a:solidFill>
              </a:defRPr>
            </a:pPr>
            <a:r>
              <a:rPr sz="3800">
                <a:solidFill>
                  <a:srgbClr val="FFFFFF"/>
                </a:solidFill>
              </a:rPr>
              <a:t>strcasecmp()</a:t>
            </a:r>
            <a:endParaRPr sz="3800">
              <a:solidFill>
                <a:srgbClr val="FFFFFF"/>
              </a:solidFill>
            </a:endParaRPr>
          </a:p>
          <a:p>
            <a:pPr lvl="0">
              <a:defRPr sz="1800">
                <a:solidFill>
                  <a:srgbClr val="000000"/>
                </a:solidFill>
              </a:defRPr>
            </a:pPr>
            <a:r>
              <a:rPr sz="3800">
                <a:solidFill>
                  <a:srgbClr val="FFFFFF"/>
                </a:solidFill>
              </a:rPr>
              <a:t>is_object()</a:t>
            </a:r>
            <a:endParaRPr sz="3800">
              <a:solidFill>
                <a:srgbClr val="FFFFFF"/>
              </a:solidFill>
            </a:endParaRPr>
          </a:p>
          <a:p>
            <a:pPr lvl="0">
              <a:defRPr sz="1800">
                <a:solidFill>
                  <a:srgbClr val="000000"/>
                </a:solidFill>
              </a:defRPr>
            </a:pPr>
            <a:r>
              <a:rPr sz="3800">
                <a:solidFill>
                  <a:srgbClr val="FFFFFF"/>
                </a:solidFill>
              </a:rPr>
              <a:t>isset()</a:t>
            </a:r>
            <a:endParaRPr sz="3800">
              <a:solidFill>
                <a:srgbClr val="FFFFFF"/>
              </a:solidFill>
            </a:endParaRPr>
          </a:p>
          <a:p>
            <a:pPr lvl="0">
              <a:defRPr sz="1800">
                <a:solidFill>
                  <a:srgbClr val="000000"/>
                </a:solidFill>
              </a:defRPr>
            </a:pPr>
            <a:r>
              <a:rPr sz="3800">
                <a:solidFill>
                  <a:srgbClr val="FFFFFF"/>
                </a:solidFill>
              </a:rPr>
              <a:t>base64_encode()</a:t>
            </a:r>
            <a:endParaRPr sz="3800">
              <a:solidFill>
                <a:srgbClr val="FFFFFF"/>
              </a:solidFill>
            </a:endParaRPr>
          </a:p>
          <a:p>
            <a:pPr lvl="0">
              <a:defRPr sz="1800">
                <a:solidFill>
                  <a:srgbClr val="000000"/>
                </a:solidFill>
              </a:defRPr>
            </a:pPr>
            <a:r>
              <a:rPr sz="3800">
                <a:solidFill>
                  <a:srgbClr val="FFFFFF"/>
                </a:solidFill>
              </a:rPr>
              <a:t>urlencode()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5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5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5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5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0" name="rageguy.png"/>
          <p:cNvPicPr/>
          <p:nvPr/>
        </p:nvPicPr>
        <p:blipFill>
          <a:blip r:embed="rId3">
            <a:extLst/>
          </a:blip>
          <a:srcRect l="0" t="10143" r="0" b="10143"/>
          <a:stretch>
            <a:fillRect/>
          </a:stretch>
        </p:blipFill>
        <p:spPr>
          <a:xfrm>
            <a:off x="1600200" y="635000"/>
            <a:ext cx="9779000" cy="5918200"/>
          </a:xfrm>
          <a:prstGeom prst="rect">
            <a:avLst/>
          </a:prstGeom>
          <a:ln w="12700">
            <a:miter lim="400000"/>
          </a:ln>
        </p:spPr>
      </p:pic>
      <p:sp>
        <p:nvSpPr>
          <p:cNvPr id="61" name="Shape 61"/>
          <p:cNvSpPr/>
          <p:nvPr>
            <p:ph type="title"/>
          </p:nvPr>
        </p:nvSpPr>
        <p:spPr>
          <a:prstGeom prst="rect">
            <a:avLst/>
          </a:prstGeom>
        </p:spPr>
        <p:txBody>
          <a:bodyPr/>
          <a:lstStyle/>
          <a:p>
            <a:pPr lvl="0">
              <a:defRPr sz="1800">
                <a:solidFill>
                  <a:srgbClr val="000000"/>
                </a:solidFill>
              </a:defRPr>
            </a:pPr>
            <a:r>
              <a:rPr sz="8000">
                <a:solidFill>
                  <a:srgbClr val="FFFFFF"/>
                </a:solidFill>
              </a:rPr>
              <a:t>The list goes on…</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solidFill>
                  <a:srgbClr val="000000"/>
                </a:solidFill>
              </a:defRPr>
            </a:pPr>
            <a:r>
              <a:rPr sz="8000">
                <a:solidFill>
                  <a:srgbClr val="FFFFFF"/>
                </a:solidFill>
              </a:rPr>
              <a:t>Time for a change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