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8" r:id="rId10"/>
    <p:sldId id="263" r:id="rId11"/>
  </p:sldIdLst>
  <p:sldSz cx="14630400" cy="8229600"/>
  <p:notesSz cx="8229600" cy="14630400"/>
  <p:embeddedFontLst>
    <p:embeddedFont>
      <p:font typeface="Inter" panose="020B0604020202020204" charset="0"/>
      <p:regular r:id="rId13"/>
    </p:embeddedFont>
  </p:embeddedFontLst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77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2247-AAA1-B66E-81BC-981F19A0A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671D3-F302-99BE-C28D-35250F33B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8CAE-B057-7002-9963-059D59848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D8F3-BF73-A443-077A-04B02ADA8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BCBA4-3260-519D-D6D2-E65621133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43D22-6C29-E7BB-B7FF-B3CB6A7CD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248B5-675E-D97E-F652-9E7176A56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200A-1FFF-2C71-2D32-CDA3B8EF5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7BB78-51DD-5D4B-CBEA-CFACA1EC3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D9B14-449D-37BE-9049-8F20F6AAC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00AE1-1518-0FD9-D787-1C97C1AB6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7CE05-9D4D-F6FC-D212-AF546A7EF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69194"/>
            <a:ext cx="7556421" cy="3118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Présentation Méthodologique: Analyse des Comportements d'Achat</a:t>
            </a:r>
            <a:endParaRPr lang="en-US" sz="4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8116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Recommandations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6280190" y="2800945"/>
            <a:ext cx="3664863" cy="2162889"/>
          </a:xfrm>
          <a:prstGeom prst="roundRect">
            <a:avLst>
              <a:gd name="adj" fmla="val 440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sp>
        <p:nvSpPr>
          <p:cNvPr id="5" name="Text 2"/>
          <p:cNvSpPr/>
          <p:nvPr/>
        </p:nvSpPr>
        <p:spPr>
          <a:xfrm>
            <a:off x="6514624" y="3035379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Marketing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6514624" y="3561398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DeepSeek-CJK-patch"/>
              </a:rPr>
              <a:t>Créer un coffret "Collection Complete Regency" (Rose+Pink+Green)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DeepSeek-CJK-patch"/>
              </a:rPr>
              <a:t>Prix spécial pour l'ensemble (-15% vs achat séparé</a:t>
            </a:r>
            <a:r>
              <a:rPr lang="fr-FR" sz="1600" b="0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</p:txBody>
      </p:sp>
      <p:sp>
        <p:nvSpPr>
          <p:cNvPr id="7" name="Shape 4"/>
          <p:cNvSpPr/>
          <p:nvPr/>
        </p:nvSpPr>
        <p:spPr>
          <a:xfrm>
            <a:off x="10171867" y="2800945"/>
            <a:ext cx="3664863" cy="2162889"/>
          </a:xfrm>
          <a:prstGeom prst="roundRect">
            <a:avLst>
              <a:gd name="adj" fmla="val 440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fr-FR" dirty="0">
              <a:solidFill>
                <a:srgbClr val="F8FAFF"/>
              </a:solidFill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Regrouper physiquement ces 3 références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Mise en avant sur la page d'accueil du site</a:t>
            </a:r>
          </a:p>
        </p:txBody>
      </p:sp>
      <p:sp>
        <p:nvSpPr>
          <p:cNvPr id="8" name="Text 5"/>
          <p:cNvSpPr/>
          <p:nvPr/>
        </p:nvSpPr>
        <p:spPr>
          <a:xfrm>
            <a:off x="10406301" y="3035379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Placement Produit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10406301" y="3561398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406301" y="436649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5190649"/>
            <a:ext cx="7556421" cy="1357789"/>
          </a:xfrm>
          <a:prstGeom prst="roundRect">
            <a:avLst>
              <a:gd name="adj" fmla="val 701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sp>
        <p:nvSpPr>
          <p:cNvPr id="12" name="Text 9"/>
          <p:cNvSpPr/>
          <p:nvPr/>
        </p:nvSpPr>
        <p:spPr>
          <a:xfrm>
            <a:off x="6514624" y="542508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Recommandations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6514624" y="595110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DeepSeek-CJK-patch"/>
              </a:rPr>
              <a:t>Les clients ayant acheté 2 taches ont aussi acheté..." (upselling)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DeepSeek-CJK-patch"/>
              </a:rPr>
              <a:t>Email ciblé : "Il vous manque la Pink pour compléter votre collection!"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8733"/>
            <a:ext cx="9294257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Collecte et Nettoyage des Données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359533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Étapes Clés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2120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Chargement des données depuis Excel.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542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Suppression des données incomplètes.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964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Filtrage des transactions invalides.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386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 du montant total par ligne.</a:t>
            </a:r>
            <a:endParaRPr lang="en-US" sz="1750" dirty="0"/>
          </a:p>
        </p:txBody>
      </p:sp>
      <p:pic>
        <p:nvPicPr>
          <p:cNvPr id="12" name="Image 11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09E2B4BD-002B-4951-299B-033FDA0C0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288846"/>
            <a:ext cx="6430272" cy="1152525"/>
          </a:xfrm>
          <a:prstGeom prst="rect">
            <a:avLst/>
          </a:prstGeom>
        </p:spPr>
      </p:pic>
      <p:pic>
        <p:nvPicPr>
          <p:cNvPr id="14" name="Image 13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1393F6F0-6BCF-3437-0CB2-1AA4884D0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316" y="4581263"/>
            <a:ext cx="6431155" cy="23093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51215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Analyse Exploratoire des Données (EDA)</a:t>
            </a:r>
            <a:endParaRPr lang="en-US" sz="4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09026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3050619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Top Produits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1587579" y="3576638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Identification des produits les plus vendus.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5963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87579" y="4619982"/>
            <a:ext cx="3578900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Répartition Géographique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1587579" y="5146000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Analyse des pays les plus actifs.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22899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87579" y="6189345"/>
            <a:ext cx="3628430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Distribution des Montants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1587579" y="6715363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Observation de la distribution (skewed à droite).</a:t>
            </a:r>
            <a:endParaRPr lang="en-US" sz="1750" dirty="0"/>
          </a:p>
        </p:txBody>
      </p:sp>
      <p:pic>
        <p:nvPicPr>
          <p:cNvPr id="14" name="Image 13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28A1E0BB-569B-BFA5-6048-66BB3F880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78" y="3932650"/>
            <a:ext cx="5931608" cy="4867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5F84BF5-D124-89E7-4668-04C2F16FF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0766" y="5749097"/>
            <a:ext cx="5219648" cy="259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0F48C-5633-1EA9-9711-533C75158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7F6CB070-B8AA-D064-26E6-5B9364D7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8" y="653143"/>
            <a:ext cx="5061857" cy="6017079"/>
          </a:xfrm>
          <a:prstGeom prst="rect">
            <a:avLst/>
          </a:prstGeom>
        </p:spPr>
      </p:pic>
      <p:pic>
        <p:nvPicPr>
          <p:cNvPr id="11" name="Image 10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007CFCE7-A5F7-D749-68AE-6E5C4503E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6" y="653143"/>
            <a:ext cx="8358526" cy="69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34528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Modélisation RFM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6280190" y="33094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sp>
        <p:nvSpPr>
          <p:cNvPr id="5" name="Text 2"/>
          <p:cNvSpPr/>
          <p:nvPr/>
        </p:nvSpPr>
        <p:spPr>
          <a:xfrm>
            <a:off x="7017306" y="3309461"/>
            <a:ext cx="2927747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Calcul des Métriques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7017306" y="383547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Recency (récence), Frequency (fréquence), Monetary (montant).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3094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sp>
        <p:nvSpPr>
          <p:cNvPr id="8" name="Text 5"/>
          <p:cNvSpPr/>
          <p:nvPr/>
        </p:nvSpPr>
        <p:spPr>
          <a:xfrm>
            <a:off x="10908983" y="3309461"/>
            <a:ext cx="2927747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Normalisation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10908983" y="383547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Utilisation de StandardScaler pour normaliser les données.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61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sp>
        <p:nvSpPr>
          <p:cNvPr id="11" name="Text 8"/>
          <p:cNvSpPr/>
          <p:nvPr/>
        </p:nvSpPr>
        <p:spPr>
          <a:xfrm>
            <a:off x="7017306" y="5406152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Objectif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7017306" y="59321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Préparer les données pour la segmentation par clustering.</a:t>
            </a:r>
            <a:endParaRPr lang="en-US" sz="1750" dirty="0"/>
          </a:p>
        </p:txBody>
      </p:sp>
      <p:pic>
        <p:nvPicPr>
          <p:cNvPr id="14" name="Image 1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901AA725-AD4F-B1F7-66DB-5AE5D49C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179" y="6391394"/>
            <a:ext cx="6127194" cy="1838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23712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Segmentation par Clustering</a:t>
            </a:r>
            <a:endParaRPr lang="en-US" sz="4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02311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24993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Méthode du Coude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2268022" y="377594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Détermination du nombre optimal de clusters.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38400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61081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Résultat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2268022" y="513683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Choix de 4 clusters (point d'inflexion).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744885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971699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Visualisation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2268022" y="649771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Visualisation 3D des segments.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13029-F2B4-3A7E-0AAA-39ECB4B0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36F7E58E-2FC1-9DFC-FF7B-564BB9DF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76457" cy="5210902"/>
          </a:xfrm>
          <a:prstGeom prst="rect">
            <a:avLst/>
          </a:prstGeom>
        </p:spPr>
      </p:pic>
      <p:pic>
        <p:nvPicPr>
          <p:cNvPr id="16" name="Image 15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A0E0C248-D6E3-A801-9E0E-505BE41A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7" y="236995"/>
            <a:ext cx="7053943" cy="4973908"/>
          </a:xfrm>
          <a:prstGeom prst="rect">
            <a:avLst/>
          </a:prstGeom>
        </p:spPr>
      </p:pic>
      <p:sp>
        <p:nvSpPr>
          <p:cNvPr id="25" name="Text 1">
            <a:extLst>
              <a:ext uri="{FF2B5EF4-FFF2-40B4-BE49-F238E27FC236}">
                <a16:creationId xmlns:a16="http://schemas.microsoft.com/office/drawing/2014/main" id="{7BF7DFFA-C87C-2A06-576F-C67553A60921}"/>
              </a:ext>
            </a:extLst>
          </p:cNvPr>
          <p:cNvSpPr/>
          <p:nvPr/>
        </p:nvSpPr>
        <p:spPr>
          <a:xfrm>
            <a:off x="161636" y="538897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Clients VIP(Jaune/VERT):</a:t>
            </a:r>
          </a:p>
          <a:p>
            <a:pPr marL="0" indent="0" algn="l">
              <a:lnSpc>
                <a:spcPts val="3050"/>
              </a:lnSpc>
              <a:buNone/>
            </a:pPr>
            <a:endParaRPr lang="en-US" sz="2450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E3546512-B727-F092-C7C8-029FC38E156D}"/>
              </a:ext>
            </a:extLst>
          </p:cNvPr>
          <p:cNvSpPr/>
          <p:nvPr/>
        </p:nvSpPr>
        <p:spPr>
          <a:xfrm>
            <a:off x="0" y="595697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DeepSeek-CJK-patch"/>
              </a:rPr>
              <a:t>À gauche (récence faible : 0-50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DeepSeek-CJK-patch"/>
              </a:rPr>
              <a:t>Profond (fréquence élevée : &gt;80 transactions)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DeepSeek-CJK-patch"/>
              </a:rPr>
              <a:t>Haut (montant élevé : &gt;200k)</a:t>
            </a:r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2D9BF0EC-F0D9-BB6C-1DB7-6796B8794F36}"/>
              </a:ext>
            </a:extLst>
          </p:cNvPr>
          <p:cNvSpPr/>
          <p:nvPr/>
        </p:nvSpPr>
        <p:spPr>
          <a:xfrm>
            <a:off x="5032993" y="537123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Clients Fidéles (Probablement Violet):</a:t>
            </a:r>
          </a:p>
          <a:p>
            <a:pPr marL="0" indent="0" algn="l">
              <a:lnSpc>
                <a:spcPts val="3050"/>
              </a:lnSpc>
              <a:buNone/>
            </a:pPr>
            <a:endParaRPr lang="en-US" sz="245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2CAB516-8AE8-126E-7B79-AA34F7D1BED1}"/>
              </a:ext>
            </a:extLst>
          </p:cNvPr>
          <p:cNvSpPr txBox="1"/>
          <p:nvPr/>
        </p:nvSpPr>
        <p:spPr>
          <a:xfrm>
            <a:off x="-114300" y="6734326"/>
            <a:ext cx="737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Stratégie</a:t>
            </a:r>
            <a:r>
              <a:rPr lang="fr-FR" b="0" i="0" dirty="0">
                <a:effectLst/>
                <a:latin typeface="DeepSeek-CJK-patch"/>
              </a:rPr>
              <a:t> : Programmes exclusifs, services premium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0FDA638-3AC3-8508-5755-3B88F84EE54D}"/>
              </a:ext>
            </a:extLst>
          </p:cNvPr>
          <p:cNvSpPr txBox="1"/>
          <p:nvPr/>
        </p:nvSpPr>
        <p:spPr>
          <a:xfrm>
            <a:off x="4849792" y="5743744"/>
            <a:ext cx="7396842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Achat régulier mais pas récent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Dépenses constantes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A29E363-287E-E6C6-4B97-3D09CE0CC77B}"/>
              </a:ext>
            </a:extLst>
          </p:cNvPr>
          <p:cNvSpPr txBox="1"/>
          <p:nvPr/>
        </p:nvSpPr>
        <p:spPr>
          <a:xfrm>
            <a:off x="4849792" y="6347482"/>
            <a:ext cx="7396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Stratégie</a:t>
            </a:r>
            <a:r>
              <a:rPr lang="fr-FR" b="0" i="0" dirty="0">
                <a:effectLst/>
                <a:latin typeface="DeepSeek-CJK-patch"/>
              </a:rPr>
              <a:t> : Fidélisation (points, offres personnalisées)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9E809C2-DC22-4692-9AD8-9A5F292D861B}"/>
              </a:ext>
            </a:extLst>
          </p:cNvPr>
          <p:cNvSpPr txBox="1"/>
          <p:nvPr/>
        </p:nvSpPr>
        <p:spPr>
          <a:xfrm>
            <a:off x="10058606" y="5280842"/>
            <a:ext cx="507797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300" b="1" i="0" dirty="0">
                <a:effectLst/>
                <a:latin typeface="DeepSeek-CJK-patch"/>
              </a:rPr>
              <a:t>Nouveaux Clients (Probablement </a:t>
            </a:r>
            <a:r>
              <a:rPr lang="fr-FR" sz="2300" b="1" dirty="0">
                <a:latin typeface="DeepSeek-CJK-patch"/>
              </a:rPr>
              <a:t>violet/bleu</a:t>
            </a:r>
            <a:r>
              <a:rPr lang="fr-FR" sz="2300" b="1" i="0" dirty="0">
                <a:effectLst/>
                <a:latin typeface="DeepSeek-CJK-patch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5050C24-C4AE-331D-4CF4-5E501C570532}"/>
              </a:ext>
            </a:extLst>
          </p:cNvPr>
          <p:cNvSpPr txBox="1"/>
          <p:nvPr/>
        </p:nvSpPr>
        <p:spPr>
          <a:xfrm>
            <a:off x="9670596" y="5739602"/>
            <a:ext cx="7649936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Extrême gauche (récence 0-30 jours)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Bas/moyen (montant &lt;50k)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Fréquence variable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9DB562C-FCF8-666A-D973-AAF8878F8913}"/>
              </a:ext>
            </a:extLst>
          </p:cNvPr>
          <p:cNvSpPr txBox="1"/>
          <p:nvPr/>
        </p:nvSpPr>
        <p:spPr>
          <a:xfrm>
            <a:off x="10075141" y="7055046"/>
            <a:ext cx="4670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Stratégie</a:t>
            </a:r>
            <a:r>
              <a:rPr lang="fr-FR" b="0" i="0" dirty="0">
                <a:effectLst/>
                <a:latin typeface="DeepSeek-CJK-patch"/>
              </a:rPr>
              <a:t> : Email de bienvenue, enquête satisfaction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CC22250-D044-0026-06BF-EB54C4792705}"/>
              </a:ext>
            </a:extLst>
          </p:cNvPr>
          <p:cNvSpPr txBox="1"/>
          <p:nvPr/>
        </p:nvSpPr>
        <p:spPr>
          <a:xfrm>
            <a:off x="-114300" y="7148775"/>
            <a:ext cx="874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DeepSeek-CJK-patch"/>
              </a:rPr>
              <a:t>Clients Inactifs (Probablement Bleu</a:t>
            </a:r>
            <a:r>
              <a:rPr lang="fr-FR" b="1" dirty="0">
                <a:latin typeface="DeepSeek-CJK-patch"/>
              </a:rPr>
              <a:t>)</a:t>
            </a:r>
          </a:p>
          <a:p>
            <a:pPr algn="l"/>
            <a:endParaRPr lang="fr-FR" b="1" i="0" dirty="0">
              <a:effectLst/>
              <a:latin typeface="DeepSeek-CJK-patch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E4078E5-7913-4CD8-86AF-58D71486C7A4}"/>
              </a:ext>
            </a:extLst>
          </p:cNvPr>
          <p:cNvSpPr txBox="1"/>
          <p:nvPr/>
        </p:nvSpPr>
        <p:spPr>
          <a:xfrm>
            <a:off x="0" y="7411367"/>
            <a:ext cx="421685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N'ont pas acheté depuis longtemps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Petit historique d'achat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927FF50-A181-F79E-462E-165C6CF69701}"/>
              </a:ext>
            </a:extLst>
          </p:cNvPr>
          <p:cNvSpPr txBox="1"/>
          <p:nvPr/>
        </p:nvSpPr>
        <p:spPr>
          <a:xfrm>
            <a:off x="2886075" y="7730157"/>
            <a:ext cx="874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Stratégie</a:t>
            </a:r>
            <a:r>
              <a:rPr lang="fr-FR" b="0" i="0" dirty="0">
                <a:effectLst/>
                <a:latin typeface="DeepSeek-CJK-patch"/>
              </a:rPr>
              <a:t> : Campagnes de rappel</a:t>
            </a:r>
          </a:p>
        </p:txBody>
      </p:sp>
    </p:spTree>
    <p:extLst>
      <p:ext uri="{BB962C8B-B14F-4D97-AF65-F5344CB8AC3E}">
        <p14:creationId xmlns:p14="http://schemas.microsoft.com/office/powerpoint/2010/main" val="223948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100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Règles d'Association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2604254"/>
            <a:ext cx="2173724" cy="1342549"/>
          </a:xfrm>
          <a:prstGeom prst="roundRect">
            <a:avLst>
              <a:gd name="adj" fmla="val 709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115985"/>
            <a:ext cx="318968" cy="3189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3106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Préparation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3194328" y="3357086"/>
            <a:ext cx="38820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Conversion en booléen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31563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fr-TN"/>
          </a:p>
        </p:txBody>
      </p:sp>
      <p:sp>
        <p:nvSpPr>
          <p:cNvPr id="8" name="Shape 5"/>
          <p:cNvSpPr/>
          <p:nvPr/>
        </p:nvSpPr>
        <p:spPr>
          <a:xfrm>
            <a:off x="793790" y="4060150"/>
            <a:ext cx="4347567" cy="1342549"/>
          </a:xfrm>
          <a:prstGeom prst="roundRect">
            <a:avLst>
              <a:gd name="adj" fmla="val 709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571881"/>
            <a:ext cx="318968" cy="31896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8696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Apriori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5368171" y="4812983"/>
            <a:ext cx="35435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de l'algorithme Apriori.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87459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fr-TN"/>
          </a:p>
        </p:txBody>
      </p:sp>
      <p:sp>
        <p:nvSpPr>
          <p:cNvPr id="13" name="Shape 9"/>
          <p:cNvSpPr/>
          <p:nvPr/>
        </p:nvSpPr>
        <p:spPr>
          <a:xfrm>
            <a:off x="793790" y="5516047"/>
            <a:ext cx="6521410" cy="1342549"/>
          </a:xfrm>
          <a:prstGeom prst="roundRect">
            <a:avLst>
              <a:gd name="adj" fmla="val 709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fr-TN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8801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74286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Analyse</a:t>
            </a:r>
            <a:endParaRPr lang="en-US" sz="2450" dirty="0"/>
          </a:p>
        </p:txBody>
      </p:sp>
      <p:sp>
        <p:nvSpPr>
          <p:cNvPr id="16" name="Text 11"/>
          <p:cNvSpPr/>
          <p:nvPr/>
        </p:nvSpPr>
        <p:spPr>
          <a:xfrm>
            <a:off x="7542014" y="6268879"/>
            <a:ext cx="39368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Identification des règles d'association.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3ED1-70B1-4715-A43D-6D6B0B7C0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4F56F2C-61D0-73E1-DB90-BFC20915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849"/>
            <a:ext cx="8264679" cy="653022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86F0AFF-33E9-B369-A0AD-B247F8653566}"/>
              </a:ext>
            </a:extLst>
          </p:cNvPr>
          <p:cNvSpPr txBox="1"/>
          <p:nvPr/>
        </p:nvSpPr>
        <p:spPr>
          <a:xfrm>
            <a:off x="8264679" y="82849"/>
            <a:ext cx="731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dirty="0">
                <a:effectLst/>
                <a:latin typeface="DeepSeek-CJK-patch"/>
              </a:rPr>
              <a:t>70</a:t>
            </a:r>
          </a:p>
          <a:p>
            <a:pPr algn="l">
              <a:buNone/>
            </a:pPr>
            <a:r>
              <a:rPr lang="fr-FR" b="1" i="0" dirty="0">
                <a:effectLst/>
                <a:latin typeface="DeepSeek-CJK-patch"/>
              </a:rPr>
              <a:t>Signification</a:t>
            </a:r>
          </a:p>
          <a:p>
            <a:pPr algn="l">
              <a:buNone/>
            </a:pPr>
            <a:r>
              <a:rPr lang="fr-FR" b="0" i="0" dirty="0">
                <a:effectLst/>
                <a:latin typeface="DeepSeek-CJK-patch"/>
              </a:rPr>
              <a:t>Quand un client achète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La tasse/soucoupe </a:t>
            </a:r>
            <a:r>
              <a:rPr lang="fr-FR" b="1" i="0" dirty="0">
                <a:effectLst/>
                <a:latin typeface="DeepSeek-CJK-patch"/>
              </a:rPr>
              <a:t>Rose</a:t>
            </a:r>
            <a:r>
              <a:rPr lang="fr-FR" b="0" i="0" dirty="0">
                <a:effectLst/>
                <a:latin typeface="DeepSeek-CJK-patch"/>
              </a:rPr>
              <a:t> Regency </a:t>
            </a:r>
            <a:r>
              <a:rPr lang="fr-FR" b="1" i="0" dirty="0">
                <a:effectLst/>
                <a:latin typeface="DeepSeek-CJK-patch"/>
              </a:rPr>
              <a:t>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La tasse/soucoupe </a:t>
            </a:r>
            <a:r>
              <a:rPr lang="fr-FR" b="1" i="0" dirty="0">
                <a:effectLst/>
                <a:latin typeface="DeepSeek-CJK-patch"/>
              </a:rPr>
              <a:t>Pink</a:t>
            </a:r>
            <a:r>
              <a:rPr lang="fr-FR" b="0" i="0" dirty="0">
                <a:effectLst/>
                <a:latin typeface="DeepSeek-CJK-patch"/>
              </a:rPr>
              <a:t> Regency</a:t>
            </a:r>
          </a:p>
          <a:p>
            <a:pPr algn="l">
              <a:buNone/>
            </a:pPr>
            <a:r>
              <a:rPr lang="fr-FR" b="0" i="0" dirty="0">
                <a:effectLst/>
                <a:latin typeface="DeepSeek-CJK-patch"/>
              </a:rPr>
              <a:t>Il y a </a:t>
            </a:r>
            <a:r>
              <a:rPr lang="fr-FR" b="1" i="0" dirty="0">
                <a:effectLst/>
                <a:latin typeface="DeepSeek-CJK-patch"/>
              </a:rPr>
              <a:t>89.4% de chance</a:t>
            </a:r>
            <a:r>
              <a:rPr lang="fr-FR" b="0" i="0" dirty="0">
                <a:effectLst/>
                <a:latin typeface="DeepSeek-CJK-patch"/>
              </a:rPr>
              <a:t> qu'il achète aussi </a:t>
            </a:r>
            <a:r>
              <a:rPr lang="fr-FR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DeepSeek-CJK-patch"/>
              </a:rPr>
              <a:t>La tasse/soucoupe </a:t>
            </a:r>
            <a:r>
              <a:rPr lang="fr-FR" b="1" i="0" dirty="0">
                <a:effectLst/>
                <a:latin typeface="DeepSeek-CJK-patch"/>
              </a:rPr>
              <a:t>Green</a:t>
            </a:r>
            <a:r>
              <a:rPr lang="fr-FR" b="0" i="0" dirty="0">
                <a:effectLst/>
                <a:latin typeface="DeepSeek-CJK-patch"/>
              </a:rPr>
              <a:t> Regency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4F11AB-64BA-92D3-2D2B-AFAA470E54EA}"/>
              </a:ext>
            </a:extLst>
          </p:cNvPr>
          <p:cNvSpPr txBox="1"/>
          <p:nvPr/>
        </p:nvSpPr>
        <p:spPr>
          <a:xfrm>
            <a:off x="8264679" y="2044697"/>
            <a:ext cx="561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Promotion</a:t>
            </a:r>
            <a:r>
              <a:rPr lang="fr-FR" b="0" i="0" dirty="0">
                <a:effectLst/>
                <a:latin typeface="DeepSeek-CJK-patch"/>
              </a:rPr>
              <a:t> : "Achetez Rose+Pink, obtenez Green à -20%"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D1A49A-CB12-9D6F-CAA9-A381D98AA06B}"/>
              </a:ext>
            </a:extLst>
          </p:cNvPr>
          <p:cNvSpPr txBox="1"/>
          <p:nvPr/>
        </p:nvSpPr>
        <p:spPr>
          <a:xfrm>
            <a:off x="8264679" y="2662960"/>
            <a:ext cx="77887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dirty="0">
                <a:effectLst/>
                <a:latin typeface="DeepSeek-CJK-patch"/>
              </a:rPr>
              <a:t>72:</a:t>
            </a:r>
          </a:p>
          <a:p>
            <a:pPr algn="l">
              <a:buNone/>
            </a:pPr>
            <a:r>
              <a:rPr lang="fr-FR" b="1" i="0" dirty="0">
                <a:effectLst/>
                <a:latin typeface="DeepSeek-CJK-patch"/>
              </a:rPr>
              <a:t>Signification </a:t>
            </a:r>
            <a:r>
              <a:rPr lang="fr-FR" b="0" i="0" dirty="0">
                <a:effectLst/>
                <a:latin typeface="DeepSeek-CJK-patch"/>
              </a:rPr>
              <a:t>Avec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Pink</a:t>
            </a:r>
            <a:r>
              <a:rPr lang="fr-FR" b="0" i="0" dirty="0">
                <a:effectLst/>
                <a:latin typeface="DeepSeek-CJK-patch"/>
              </a:rPr>
              <a:t> + </a:t>
            </a:r>
            <a:r>
              <a:rPr lang="fr-FR" b="1" i="0" dirty="0">
                <a:effectLst/>
                <a:latin typeface="DeepSeek-CJK-patch"/>
              </a:rPr>
              <a:t>Green</a:t>
            </a:r>
            <a:r>
              <a:rPr lang="fr-FR" b="0" i="0" dirty="0">
                <a:effectLst/>
                <a:latin typeface="DeepSeek-CJK-patch"/>
              </a:rPr>
              <a:t> dans le panier</a:t>
            </a:r>
          </a:p>
          <a:p>
            <a:pPr algn="l">
              <a:buNone/>
            </a:pPr>
            <a:r>
              <a:rPr lang="fr-FR" b="0" i="0" dirty="0">
                <a:effectLst/>
                <a:latin typeface="DeepSeek-CJK-patch"/>
              </a:rPr>
              <a:t>Il y a </a:t>
            </a:r>
            <a:r>
              <a:rPr lang="fr-FR" b="1" i="0" dirty="0">
                <a:effectLst/>
                <a:latin typeface="DeepSeek-CJK-patch"/>
              </a:rPr>
              <a:t>84.8% de chance</a:t>
            </a:r>
            <a:r>
              <a:rPr lang="fr-FR" b="0" i="0" dirty="0">
                <a:effectLst/>
                <a:latin typeface="DeepSeek-CJK-patch"/>
              </a:rPr>
              <a:t> d'avoir aussi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Rose</a:t>
            </a:r>
            <a:r>
              <a:rPr lang="fr-FR" b="0" i="0" dirty="0">
                <a:effectLst/>
                <a:latin typeface="DeepSeek-CJK-patch"/>
              </a:rPr>
              <a:t> dans la commande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Placement en magasin</a:t>
            </a:r>
            <a:r>
              <a:rPr lang="fr-FR" b="0" i="0" dirty="0">
                <a:effectLst/>
                <a:latin typeface="DeepSeek-CJK-patch"/>
              </a:rPr>
              <a:t> : Ranger ces 3 produits côte à côte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C080802-656A-11A6-70D7-B0658ED4C87B}"/>
              </a:ext>
            </a:extLst>
          </p:cNvPr>
          <p:cNvSpPr txBox="1"/>
          <p:nvPr/>
        </p:nvSpPr>
        <p:spPr>
          <a:xfrm>
            <a:off x="8264679" y="4621770"/>
            <a:ext cx="80254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dirty="0">
                <a:effectLst/>
                <a:latin typeface="DeepSeek-CJK-patch"/>
              </a:rPr>
              <a:t>71:</a:t>
            </a:r>
          </a:p>
          <a:p>
            <a:pPr algn="l">
              <a:buNone/>
            </a:pPr>
            <a:r>
              <a:rPr lang="fr-FR" b="1" i="0" dirty="0">
                <a:effectLst/>
                <a:latin typeface="DeepSeek-CJK-patch"/>
              </a:rPr>
              <a:t>Signification</a:t>
            </a:r>
          </a:p>
          <a:p>
            <a:pPr algn="l">
              <a:buNone/>
            </a:pPr>
            <a:r>
              <a:rPr lang="fr-FR" b="0" i="0" dirty="0">
                <a:effectLst/>
                <a:latin typeface="DeepSeek-CJK-patch"/>
              </a:rPr>
              <a:t>Avec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Rose</a:t>
            </a:r>
            <a:r>
              <a:rPr lang="fr-FR" b="0" i="0" dirty="0">
                <a:effectLst/>
                <a:latin typeface="DeepSeek-CJK-patch"/>
              </a:rPr>
              <a:t> + </a:t>
            </a:r>
            <a:r>
              <a:rPr lang="fr-FR" b="1" i="0" dirty="0">
                <a:effectLst/>
                <a:latin typeface="DeepSeek-CJK-patch"/>
              </a:rPr>
              <a:t>Green</a:t>
            </a:r>
            <a:r>
              <a:rPr lang="fr-FR" b="0" i="0" dirty="0">
                <a:effectLst/>
                <a:latin typeface="DeepSeek-CJK-patch"/>
              </a:rPr>
              <a:t> dans le panier</a:t>
            </a:r>
          </a:p>
          <a:p>
            <a:pPr algn="l">
              <a:buNone/>
            </a:pPr>
            <a:r>
              <a:rPr lang="fr-FR" b="0" i="0" dirty="0">
                <a:effectLst/>
                <a:latin typeface="DeepSeek-CJK-patch"/>
              </a:rPr>
              <a:t>Il y a </a:t>
            </a:r>
            <a:r>
              <a:rPr lang="fr-FR" b="1" i="0" dirty="0">
                <a:effectLst/>
                <a:latin typeface="DeepSeek-CJK-patch"/>
              </a:rPr>
              <a:t>72.1% de chance</a:t>
            </a:r>
            <a:r>
              <a:rPr lang="fr-FR" b="0" i="0" dirty="0">
                <a:effectLst/>
                <a:latin typeface="DeepSeek-CJK-patch"/>
              </a:rPr>
              <a:t> d'ajouter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DeepSeek-CJK-patch"/>
              </a:rPr>
              <a:t>Pink</a:t>
            </a:r>
            <a:endParaRPr lang="fr-FR" b="0" i="0" dirty="0"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12244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459</Words>
  <Application>Microsoft Office PowerPoint</Application>
  <PresentationFormat>Personnalisé</PresentationFormat>
  <Paragraphs>97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Petrona Bold</vt:lpstr>
      <vt:lpstr>DeepSeek-CJK-patch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selim riahi</cp:lastModifiedBy>
  <cp:revision>2</cp:revision>
  <dcterms:created xsi:type="dcterms:W3CDTF">2025-04-15T19:29:07Z</dcterms:created>
  <dcterms:modified xsi:type="dcterms:W3CDTF">2025-04-15T21:05:31Z</dcterms:modified>
</cp:coreProperties>
</file>