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2" r:id="rId3"/>
    <p:sldId id="259" r:id="rId4"/>
    <p:sldId id="257" r:id="rId5"/>
    <p:sldId id="260" r:id="rId6"/>
    <p:sldId id="258"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FCF91A5D-47F7-4DE7-83FB-E44D0795CF37}" type="datetimeFigureOut">
              <a:rPr lang="tr-TR" smtClean="0"/>
              <a:t>9.05.2021</a:t>
            </a:fld>
            <a:endParaRPr lang="tr-TR"/>
          </a:p>
        </p:txBody>
      </p:sp>
      <p:sp>
        <p:nvSpPr>
          <p:cNvPr id="9" name="Footer Placeholder 8"/>
          <p:cNvSpPr>
            <a:spLocks noGrp="1"/>
          </p:cNvSpPr>
          <p:nvPr>
            <p:ph type="ftr" sz="quarter" idx="11"/>
          </p:nvPr>
        </p:nvSpPr>
        <p:spPr/>
        <p:txBody>
          <a:bodyPr/>
          <a:lstStyle/>
          <a:p>
            <a:endParaRPr lang="tr-TR"/>
          </a:p>
        </p:txBody>
      </p:sp>
      <p:sp>
        <p:nvSpPr>
          <p:cNvPr id="10" name="Slide Number Placeholder 9"/>
          <p:cNvSpPr>
            <a:spLocks noGrp="1"/>
          </p:cNvSpPr>
          <p:nvPr>
            <p:ph type="sldNum" sz="quarter" idx="12"/>
          </p:nvPr>
        </p:nvSpPr>
        <p:spPr/>
        <p:txBody>
          <a:bodyPr/>
          <a:lstStyle/>
          <a:p>
            <a:fld id="{1F665687-ABCF-456D-9111-720A98274E29}" type="slidenum">
              <a:rPr lang="tr-TR" smtClean="0"/>
              <a:t>‹#›</a:t>
            </a:fld>
            <a:endParaRPr lang="tr-TR"/>
          </a:p>
        </p:txBody>
      </p:sp>
    </p:spTree>
    <p:extLst>
      <p:ext uri="{BB962C8B-B14F-4D97-AF65-F5344CB8AC3E}">
        <p14:creationId xmlns:p14="http://schemas.microsoft.com/office/powerpoint/2010/main" val="83571164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CF91A5D-47F7-4DE7-83FB-E44D0795CF37}" type="datetimeFigureOut">
              <a:rPr lang="tr-TR" smtClean="0"/>
              <a:t>9.05.2021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F665687-ABCF-456D-9111-720A98274E29}" type="slidenum">
              <a:rPr lang="tr-TR" smtClean="0"/>
              <a:t>‹#›</a:t>
            </a:fld>
            <a:endParaRPr lang="tr-TR"/>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82369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CF91A5D-47F7-4DE7-83FB-E44D0795CF37}" type="datetimeFigureOut">
              <a:rPr lang="tr-TR" smtClean="0"/>
              <a:t>9.05.2021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F665687-ABCF-456D-9111-720A98274E29}" type="slidenum">
              <a:rPr lang="tr-TR" smtClean="0"/>
              <a:t>‹#›</a:t>
            </a:fld>
            <a:endParaRPr lang="tr-TR"/>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97215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CF91A5D-47F7-4DE7-83FB-E44D0795CF37}" type="datetimeFigureOut">
              <a:rPr lang="tr-TR" smtClean="0"/>
              <a:t>9.05.2021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F665687-ABCF-456D-9111-720A98274E29}" type="slidenum">
              <a:rPr lang="tr-TR" smtClean="0"/>
              <a:t>‹#›</a:t>
            </a:fld>
            <a:endParaRPr lang="tr-TR"/>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200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CF91A5D-47F7-4DE7-83FB-E44D0795CF37}" type="datetimeFigureOut">
              <a:rPr lang="tr-TR" smtClean="0"/>
              <a:t>9.05.2021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F665687-ABCF-456D-9111-720A98274E29}" type="slidenum">
              <a:rPr lang="tr-TR" smtClean="0"/>
              <a:t>‹#›</a:t>
            </a:fld>
            <a:endParaRPr lang="tr-TR"/>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1561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FCF91A5D-47F7-4DE7-83FB-E44D0795CF37}" type="datetimeFigureOut">
              <a:rPr lang="tr-TR" smtClean="0"/>
              <a:t>9.05.2021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F665687-ABCF-456D-9111-720A98274E29}" type="slidenum">
              <a:rPr lang="tr-TR" smtClean="0"/>
              <a:t>‹#›</a:t>
            </a:fld>
            <a:endParaRPr lang="tr-TR"/>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23282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tr-TR"/>
              <a:t>Asıl metin stillerini düzenlemek için tıklayın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FCF91A5D-47F7-4DE7-83FB-E44D0795CF37}" type="datetimeFigureOut">
              <a:rPr lang="tr-TR" smtClean="0"/>
              <a:t>9.05.2021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F665687-ABCF-456D-9111-720A98274E29}" type="slidenum">
              <a:rPr lang="tr-TR" smtClean="0"/>
              <a:t>‹#›</a:t>
            </a:fld>
            <a:endParaRPr lang="tr-TR"/>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69017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FCF91A5D-47F7-4DE7-83FB-E44D0795CF37}" type="datetimeFigureOut">
              <a:rPr lang="tr-TR" smtClean="0"/>
              <a:t>9.05.2021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F665687-ABCF-456D-9111-720A98274E29}" type="slidenum">
              <a:rPr lang="tr-TR" smtClean="0"/>
              <a:t>‹#›</a:t>
            </a:fld>
            <a:endParaRPr lang="tr-TR"/>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0844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F91A5D-47F7-4DE7-83FB-E44D0795CF37}" type="datetimeFigureOut">
              <a:rPr lang="tr-TR" smtClean="0"/>
              <a:t>9.05.2021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F665687-ABCF-456D-9111-720A98274E29}" type="slidenum">
              <a:rPr lang="tr-TR" smtClean="0"/>
              <a:t>‹#›</a:t>
            </a:fld>
            <a:endParaRPr lang="tr-TR"/>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7252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tr-TR"/>
              <a:t>Asıl başlık stilini düzenlemek için tıklayın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CF91A5D-47F7-4DE7-83FB-E44D0795CF37}" type="datetimeFigureOut">
              <a:rPr lang="tr-TR" smtClean="0"/>
              <a:t>9.05.2021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F665687-ABCF-456D-9111-720A98274E29}" type="slidenum">
              <a:rPr lang="tr-TR" smtClean="0"/>
              <a:t>‹#›</a:t>
            </a:fld>
            <a:endParaRPr lang="tr-TR"/>
          </a:p>
        </p:txBody>
      </p:sp>
    </p:spTree>
    <p:extLst>
      <p:ext uri="{BB962C8B-B14F-4D97-AF65-F5344CB8AC3E}">
        <p14:creationId xmlns:p14="http://schemas.microsoft.com/office/powerpoint/2010/main" val="1888972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CF91A5D-47F7-4DE7-83FB-E44D0795CF37}" type="datetimeFigureOut">
              <a:rPr lang="tr-TR" smtClean="0"/>
              <a:t>9.05.2021</a:t>
            </a:fld>
            <a:endParaRPr lang="tr-T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665687-ABCF-456D-9111-720A98274E29}" type="slidenum">
              <a:rPr lang="tr-TR" smtClean="0"/>
              <a:t>‹#›</a:t>
            </a:fld>
            <a:endParaRPr lang="tr-TR"/>
          </a:p>
        </p:txBody>
      </p:sp>
    </p:spTree>
    <p:extLst>
      <p:ext uri="{BB962C8B-B14F-4D97-AF65-F5344CB8AC3E}">
        <p14:creationId xmlns:p14="http://schemas.microsoft.com/office/powerpoint/2010/main" val="2487139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FCF91A5D-47F7-4DE7-83FB-E44D0795CF37}" type="datetimeFigureOut">
              <a:rPr lang="tr-TR" smtClean="0"/>
              <a:t>9.05.2021</a:t>
            </a:fld>
            <a:endParaRPr lang="tr-TR"/>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tr-T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1F665687-ABCF-456D-9111-720A98274E29}" type="slidenum">
              <a:rPr lang="tr-TR" smtClean="0"/>
              <a:t>‹#›</a:t>
            </a:fld>
            <a:endParaRPr lang="tr-TR"/>
          </a:p>
        </p:txBody>
      </p:sp>
    </p:spTree>
    <p:extLst>
      <p:ext uri="{BB962C8B-B14F-4D97-AF65-F5344CB8AC3E}">
        <p14:creationId xmlns:p14="http://schemas.microsoft.com/office/powerpoint/2010/main" val="95973577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Koyu bir arka plan üzerinde aydınlatılan teknoloji ağı">
            <a:extLst>
              <a:ext uri="{FF2B5EF4-FFF2-40B4-BE49-F238E27FC236}">
                <a16:creationId xmlns:a16="http://schemas.microsoft.com/office/drawing/2014/main" id="{D3100331-7682-4C92-BE11-9D010416D351}"/>
              </a:ext>
            </a:extLst>
          </p:cNvPr>
          <p:cNvPicPr>
            <a:picLocks noChangeAspect="1"/>
          </p:cNvPicPr>
          <p:nvPr/>
        </p:nvPicPr>
        <p:blipFill rotWithShape="1">
          <a:blip r:embed="rId2">
            <a:duotone>
              <a:prstClr val="black"/>
              <a:schemeClr val="tx2">
                <a:tint val="45000"/>
                <a:satMod val="400000"/>
              </a:schemeClr>
            </a:duotone>
            <a:alphaModFix amt="25000"/>
          </a:blip>
          <a:srcRect/>
          <a:stretch/>
        </p:blipFill>
        <p:spPr>
          <a:xfrm>
            <a:off x="0" y="10"/>
            <a:ext cx="12191980" cy="6857990"/>
          </a:xfrm>
          <a:prstGeom prst="rect">
            <a:avLst/>
          </a:prstGeom>
        </p:spPr>
      </p:pic>
      <p:sp>
        <p:nvSpPr>
          <p:cNvPr id="2" name="Başlık 1">
            <a:extLst>
              <a:ext uri="{FF2B5EF4-FFF2-40B4-BE49-F238E27FC236}">
                <a16:creationId xmlns:a16="http://schemas.microsoft.com/office/drawing/2014/main" id="{2D3C824B-D782-4CE8-9193-3B14DF05ADB4}"/>
              </a:ext>
            </a:extLst>
          </p:cNvPr>
          <p:cNvSpPr>
            <a:spLocks noGrp="1"/>
          </p:cNvSpPr>
          <p:nvPr>
            <p:ph type="ctrTitle"/>
          </p:nvPr>
        </p:nvSpPr>
        <p:spPr/>
        <p:txBody>
          <a:bodyPr>
            <a:normAutofit/>
          </a:bodyPr>
          <a:lstStyle/>
          <a:p>
            <a:r>
              <a:rPr lang="tr-TR" dirty="0"/>
              <a:t>Veri Yapıları ve Algoritmalar</a:t>
            </a:r>
          </a:p>
        </p:txBody>
      </p:sp>
      <p:sp>
        <p:nvSpPr>
          <p:cNvPr id="3" name="Alt Başlık 2">
            <a:extLst>
              <a:ext uri="{FF2B5EF4-FFF2-40B4-BE49-F238E27FC236}">
                <a16:creationId xmlns:a16="http://schemas.microsoft.com/office/drawing/2014/main" id="{8CC2BC28-1404-4CB5-9E3C-2FD0046D5F39}"/>
              </a:ext>
            </a:extLst>
          </p:cNvPr>
          <p:cNvSpPr>
            <a:spLocks noGrp="1"/>
          </p:cNvSpPr>
          <p:nvPr>
            <p:ph type="subTitle" idx="1"/>
          </p:nvPr>
        </p:nvSpPr>
        <p:spPr/>
        <p:txBody>
          <a:bodyPr>
            <a:normAutofit/>
          </a:bodyPr>
          <a:lstStyle/>
          <a:p>
            <a:r>
              <a:rPr lang="tr-TR" dirty="0">
                <a:solidFill>
                  <a:schemeClr val="tx1">
                    <a:lumMod val="85000"/>
                  </a:schemeClr>
                </a:solidFill>
              </a:rPr>
              <a:t>BMT-210 – Grup 12</a:t>
            </a:r>
          </a:p>
          <a:p>
            <a:r>
              <a:rPr lang="tr-TR" dirty="0">
                <a:solidFill>
                  <a:schemeClr val="tx1">
                    <a:lumMod val="85000"/>
                  </a:schemeClr>
                </a:solidFill>
              </a:rPr>
              <a:t>Grup Ödevi 2 – Grup Çalışması Toplantı Videosu Sunumu</a:t>
            </a:r>
          </a:p>
        </p:txBody>
      </p:sp>
    </p:spTree>
    <p:extLst>
      <p:ext uri="{BB962C8B-B14F-4D97-AF65-F5344CB8AC3E}">
        <p14:creationId xmlns:p14="http://schemas.microsoft.com/office/powerpoint/2010/main" val="80127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par>
                                <p:cTn id="16" presetID="10" presetClass="entr" presetSubtype="0" fill="hold" nodeType="withEffect">
                                  <p:stCondLst>
                                    <p:cond delay="0"/>
                                  </p:stCondLst>
                                  <p:iterate>
                                    <p:tmPct val="10000"/>
                                  </p:iterate>
                                  <p:childTnLst>
                                    <p:set>
                                      <p:cBhvr>
                                        <p:cTn id="17" dur="1" fill="hold">
                                          <p:stCondLst>
                                            <p:cond delay="0"/>
                                          </p:stCondLst>
                                        </p:cTn>
                                        <p:tgtEl>
                                          <p:spTgt spid="5"/>
                                        </p:tgtEl>
                                        <p:attrNameLst>
                                          <p:attrName>style.visibility</p:attrName>
                                        </p:attrNameLst>
                                      </p:cBhvr>
                                      <p:to>
                                        <p:strVal val="visible"/>
                                      </p:to>
                                    </p:set>
                                    <p:animEffect transition="in" filter="fade">
                                      <p:cBhvr>
                                        <p:cTn id="18"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64920B-D433-40E1-890C-73C3D9145A85}"/>
              </a:ext>
            </a:extLst>
          </p:cNvPr>
          <p:cNvSpPr>
            <a:spLocks noGrp="1"/>
          </p:cNvSpPr>
          <p:nvPr>
            <p:ph type="title"/>
          </p:nvPr>
        </p:nvSpPr>
        <p:spPr/>
        <p:txBody>
          <a:bodyPr/>
          <a:lstStyle/>
          <a:p>
            <a:r>
              <a:rPr lang="tr-TR" dirty="0"/>
              <a:t>Toplantı zamanı</a:t>
            </a:r>
          </a:p>
        </p:txBody>
      </p:sp>
      <p:sp>
        <p:nvSpPr>
          <p:cNvPr id="3" name="İçerik Yer Tutucusu 2">
            <a:extLst>
              <a:ext uri="{FF2B5EF4-FFF2-40B4-BE49-F238E27FC236}">
                <a16:creationId xmlns:a16="http://schemas.microsoft.com/office/drawing/2014/main" id="{E37413FE-0F58-4884-8077-11FC1F7EAD55}"/>
              </a:ext>
            </a:extLst>
          </p:cNvPr>
          <p:cNvSpPr>
            <a:spLocks noGrp="1"/>
          </p:cNvSpPr>
          <p:nvPr>
            <p:ph idx="1"/>
          </p:nvPr>
        </p:nvSpPr>
        <p:spPr/>
        <p:txBody>
          <a:bodyPr/>
          <a:lstStyle/>
          <a:p>
            <a:r>
              <a:rPr lang="tr-TR" dirty="0"/>
              <a:t>Toplantının Gün ve Saat'i</a:t>
            </a:r>
          </a:p>
          <a:p>
            <a:r>
              <a:rPr lang="tr-TR" dirty="0"/>
              <a:t>9.05.2021 22:00</a:t>
            </a:r>
          </a:p>
        </p:txBody>
      </p:sp>
    </p:spTree>
    <p:extLst>
      <p:ext uri="{BB962C8B-B14F-4D97-AF65-F5344CB8AC3E}">
        <p14:creationId xmlns:p14="http://schemas.microsoft.com/office/powerpoint/2010/main" val="2291939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912805-D3F7-4B7E-99E2-2B097043FEC8}"/>
              </a:ext>
            </a:extLst>
          </p:cNvPr>
          <p:cNvSpPr>
            <a:spLocks noGrp="1"/>
          </p:cNvSpPr>
          <p:nvPr>
            <p:ph type="title"/>
          </p:nvPr>
        </p:nvSpPr>
        <p:spPr/>
        <p:txBody>
          <a:bodyPr/>
          <a:lstStyle/>
          <a:p>
            <a:r>
              <a:rPr lang="tr-TR" dirty="0"/>
              <a:t>Grup Üyeleri</a:t>
            </a:r>
          </a:p>
        </p:txBody>
      </p:sp>
      <p:sp>
        <p:nvSpPr>
          <p:cNvPr id="3" name="İçerik Yer Tutucusu 2">
            <a:extLst>
              <a:ext uri="{FF2B5EF4-FFF2-40B4-BE49-F238E27FC236}">
                <a16:creationId xmlns:a16="http://schemas.microsoft.com/office/drawing/2014/main" id="{06B601E0-82C0-4AD3-8DB9-69495DA507C5}"/>
              </a:ext>
            </a:extLst>
          </p:cNvPr>
          <p:cNvSpPr>
            <a:spLocks noGrp="1"/>
          </p:cNvSpPr>
          <p:nvPr>
            <p:ph idx="1"/>
          </p:nvPr>
        </p:nvSpPr>
        <p:spPr/>
        <p:txBody>
          <a:bodyPr/>
          <a:lstStyle/>
          <a:p>
            <a:r>
              <a:rPr lang="tr-TR" dirty="0"/>
              <a:t>Selim Savaş             - 181816070</a:t>
            </a:r>
          </a:p>
          <a:p>
            <a:r>
              <a:rPr lang="tr-TR" dirty="0"/>
              <a:t>Berke Güneş            - 181816064</a:t>
            </a:r>
          </a:p>
          <a:p>
            <a:r>
              <a:rPr lang="tr-TR" dirty="0"/>
              <a:t>İlhan Falakalı          - 171816023</a:t>
            </a:r>
          </a:p>
          <a:p>
            <a:r>
              <a:rPr lang="tr-TR" dirty="0"/>
              <a:t>Ömer Faruk Çiçek   - 191816020</a:t>
            </a:r>
          </a:p>
          <a:p>
            <a:r>
              <a:rPr lang="tr-TR" dirty="0"/>
              <a:t>Miraç Demir             - Katılmadı</a:t>
            </a:r>
          </a:p>
        </p:txBody>
      </p:sp>
    </p:spTree>
    <p:extLst>
      <p:ext uri="{BB962C8B-B14F-4D97-AF65-F5344CB8AC3E}">
        <p14:creationId xmlns:p14="http://schemas.microsoft.com/office/powerpoint/2010/main" val="1401273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FE1EA2-5DD3-49A4-BCDD-857305DCDA18}"/>
              </a:ext>
            </a:extLst>
          </p:cNvPr>
          <p:cNvSpPr>
            <a:spLocks noGrp="1"/>
          </p:cNvSpPr>
          <p:nvPr>
            <p:ph type="title"/>
          </p:nvPr>
        </p:nvSpPr>
        <p:spPr/>
        <p:txBody>
          <a:bodyPr/>
          <a:lstStyle/>
          <a:p>
            <a:r>
              <a:rPr lang="tr-TR" dirty="0"/>
              <a:t>Çalışma içeriğinin belirlenmesi</a:t>
            </a:r>
          </a:p>
        </p:txBody>
      </p:sp>
      <p:sp>
        <p:nvSpPr>
          <p:cNvPr id="3" name="İçerik Yer Tutucusu 2">
            <a:extLst>
              <a:ext uri="{FF2B5EF4-FFF2-40B4-BE49-F238E27FC236}">
                <a16:creationId xmlns:a16="http://schemas.microsoft.com/office/drawing/2014/main" id="{E86E6E4D-FC10-49E6-8C05-F749BD6BA16B}"/>
              </a:ext>
            </a:extLst>
          </p:cNvPr>
          <p:cNvSpPr>
            <a:spLocks noGrp="1"/>
          </p:cNvSpPr>
          <p:nvPr>
            <p:ph idx="1"/>
          </p:nvPr>
        </p:nvSpPr>
        <p:spPr/>
        <p:txBody>
          <a:bodyPr/>
          <a:lstStyle/>
          <a:p>
            <a:pPr marL="0" indent="0">
              <a:buNone/>
            </a:pPr>
            <a:r>
              <a:rPr lang="tr-TR" dirty="0"/>
              <a:t>Araştırma Konuları:</a:t>
            </a:r>
            <a:endParaRPr lang="tr-TR" dirty="0">
              <a:latin typeface="Calibri" panose="020F0502020204030204" pitchFamily="34" charset="0"/>
              <a:cs typeface="Times New Roman" panose="02020603050405020304" pitchFamily="18" charset="0"/>
            </a:endParaRPr>
          </a:p>
          <a:p>
            <a:pPr lvl="1"/>
            <a:r>
              <a:rPr lang="tr-TR" sz="2000" dirty="0">
                <a:effectLst/>
                <a:latin typeface="Calibri" panose="020F0502020204030204" pitchFamily="34" charset="0"/>
                <a:ea typeface="Calibri" panose="020F0502020204030204" pitchFamily="34" charset="0"/>
                <a:cs typeface="Times New Roman" panose="02020603050405020304" pitchFamily="18" charset="0"/>
              </a:rPr>
              <a:t>Ağacın özelliği, tanımı ve temel fonksiyonları(ekleme, silme, arama vb.)</a:t>
            </a:r>
          </a:p>
          <a:p>
            <a:pPr lvl="1"/>
            <a:r>
              <a:rPr lang="tr-TR" dirty="0">
                <a:latin typeface="Calibri" panose="020F0502020204030204" pitchFamily="34" charset="0"/>
                <a:cs typeface="Times New Roman" panose="02020603050405020304" pitchFamily="18" charset="0"/>
              </a:rPr>
              <a:t>B+ Ağaçlar</a:t>
            </a:r>
          </a:p>
          <a:p>
            <a:pPr lvl="1"/>
            <a:r>
              <a:rPr lang="tr-TR" dirty="0" err="1">
                <a:latin typeface="Calibri" panose="020F0502020204030204" pitchFamily="34" charset="0"/>
                <a:cs typeface="Times New Roman" panose="02020603050405020304" pitchFamily="18" charset="0"/>
              </a:rPr>
              <a:t>Splay</a:t>
            </a:r>
            <a:r>
              <a:rPr lang="tr-TR" dirty="0">
                <a:latin typeface="Calibri" panose="020F0502020204030204" pitchFamily="34" charset="0"/>
                <a:cs typeface="Times New Roman" panose="02020603050405020304" pitchFamily="18" charset="0"/>
              </a:rPr>
              <a:t> Ağaçlar</a:t>
            </a:r>
          </a:p>
          <a:p>
            <a:pPr lvl="1"/>
            <a:r>
              <a:rPr lang="tr-TR" dirty="0" err="1">
                <a:latin typeface="Calibri" panose="020F0502020204030204" pitchFamily="34" charset="0"/>
                <a:cs typeface="Times New Roman" panose="02020603050405020304" pitchFamily="18" charset="0"/>
              </a:rPr>
              <a:t>Red</a:t>
            </a:r>
            <a:r>
              <a:rPr lang="tr-TR" dirty="0">
                <a:latin typeface="Calibri" panose="020F0502020204030204" pitchFamily="34" charset="0"/>
                <a:cs typeface="Times New Roman" panose="02020603050405020304" pitchFamily="18" charset="0"/>
              </a:rPr>
              <a:t> &amp; Black Ağaçları</a:t>
            </a:r>
          </a:p>
          <a:p>
            <a:pPr marL="0" indent="0">
              <a:buNone/>
            </a:pPr>
            <a:r>
              <a:rPr lang="tr-TR" dirty="0">
                <a:latin typeface="Calibri" panose="020F0502020204030204" pitchFamily="34" charset="0"/>
                <a:cs typeface="Times New Roman" panose="02020603050405020304" pitchFamily="18" charset="0"/>
              </a:rPr>
              <a:t>Çalışma Sorusu:</a:t>
            </a:r>
          </a:p>
          <a:p>
            <a:pPr marL="0" indent="0">
              <a:buNone/>
            </a:pPr>
            <a:r>
              <a:rPr lang="tr-TR" dirty="0">
                <a:latin typeface="Calibri" panose="020F0502020204030204" pitchFamily="34" charset="0"/>
                <a:cs typeface="Times New Roman" panose="02020603050405020304" pitchFamily="18" charset="0"/>
              </a:rPr>
              <a:t>        </a:t>
            </a:r>
            <a:r>
              <a:rPr lang="tr-TR" sz="1800" b="1" u="sng" dirty="0">
                <a:solidFill>
                  <a:srgbClr val="FF0000"/>
                </a:solidFill>
                <a:effectLst/>
                <a:latin typeface="Times New Roman" panose="02020603050405020304" pitchFamily="18" charset="0"/>
                <a:ea typeface="Calibri" panose="020F0502020204030204" pitchFamily="34" charset="0"/>
              </a:rPr>
              <a:t>Soru numarası=(Grup-numaranız+1000)%16</a:t>
            </a:r>
            <a:r>
              <a:rPr lang="tr-TR" sz="1800" dirty="0">
                <a:solidFill>
                  <a:srgbClr val="FF0000"/>
                </a:solidFill>
                <a:effectLst/>
                <a:latin typeface="Times New Roman" panose="02020603050405020304" pitchFamily="18" charset="0"/>
                <a:ea typeface="Calibri" panose="020F0502020204030204" pitchFamily="34" charset="0"/>
              </a:rPr>
              <a:t> </a:t>
            </a:r>
            <a:endParaRPr lang="tr-TR" dirty="0">
              <a:latin typeface="Calibri" panose="020F0502020204030204" pitchFamily="34" charset="0"/>
              <a:cs typeface="Times New Roman" panose="02020603050405020304" pitchFamily="18" charset="0"/>
            </a:endParaRPr>
          </a:p>
          <a:p>
            <a:pPr marL="0" indent="0">
              <a:buNone/>
            </a:pPr>
            <a:r>
              <a:rPr lang="tr-TR" dirty="0"/>
              <a:t>      Soru numarası = (12+1000)%16 = 4</a:t>
            </a:r>
          </a:p>
          <a:p>
            <a:pPr marL="0" indent="0">
              <a:buNone/>
            </a:pPr>
            <a:r>
              <a:rPr lang="tr-TR" dirty="0"/>
              <a:t>      Grup olarak çalışma sorumuz: 4.</a:t>
            </a:r>
          </a:p>
        </p:txBody>
      </p:sp>
    </p:spTree>
    <p:extLst>
      <p:ext uri="{BB962C8B-B14F-4D97-AF65-F5344CB8AC3E}">
        <p14:creationId xmlns:p14="http://schemas.microsoft.com/office/powerpoint/2010/main" val="2372910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F06B2E-C1A1-4223-89A4-771FCF758246}"/>
              </a:ext>
            </a:extLst>
          </p:cNvPr>
          <p:cNvSpPr>
            <a:spLocks noGrp="1"/>
          </p:cNvSpPr>
          <p:nvPr>
            <p:ph type="title"/>
          </p:nvPr>
        </p:nvSpPr>
        <p:spPr/>
        <p:txBody>
          <a:bodyPr/>
          <a:lstStyle/>
          <a:p>
            <a:r>
              <a:rPr lang="tr-TR" dirty="0"/>
              <a:t>Çalışma Sorusu – 4 </a:t>
            </a:r>
          </a:p>
        </p:txBody>
      </p:sp>
      <p:sp>
        <p:nvSpPr>
          <p:cNvPr id="3" name="İçerik Yer Tutucusu 2">
            <a:extLst>
              <a:ext uri="{FF2B5EF4-FFF2-40B4-BE49-F238E27FC236}">
                <a16:creationId xmlns:a16="http://schemas.microsoft.com/office/drawing/2014/main" id="{D8974FF9-EBD8-4131-8163-3B6ADCF38055}"/>
              </a:ext>
            </a:extLst>
          </p:cNvPr>
          <p:cNvSpPr>
            <a:spLocks noGrp="1"/>
          </p:cNvSpPr>
          <p:nvPr>
            <p:ph idx="1"/>
          </p:nvPr>
        </p:nvSpPr>
        <p:spPr/>
        <p:txBody>
          <a:bodyPr>
            <a:normAutofit/>
          </a:bodyPr>
          <a:lstStyle/>
          <a:p>
            <a:pPr>
              <a:lnSpc>
                <a:spcPct val="107000"/>
              </a:lnSpc>
              <a:spcAft>
                <a:spcPts val="800"/>
              </a:spcAft>
            </a:pPr>
            <a:r>
              <a:rPr lang="tr-TR" sz="1800" b="1" i="1" u="sng" dirty="0">
                <a:effectLst/>
                <a:latin typeface="Calibri" panose="020F0502020204030204" pitchFamily="34" charset="0"/>
                <a:ea typeface="Calibri" panose="020F0502020204030204" pitchFamily="34" charset="0"/>
                <a:cs typeface="Times New Roman" panose="02020603050405020304" pitchFamily="18" charset="0"/>
              </a:rPr>
              <a:t>İSTERLER: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tr-TR" sz="1800" dirty="0">
                <a:effectLst/>
                <a:latin typeface="Calibri" panose="020F0502020204030204" pitchFamily="34" charset="0"/>
                <a:ea typeface="Calibri" panose="020F0502020204030204" pitchFamily="34" charset="0"/>
                <a:cs typeface="Times New Roman" panose="02020603050405020304" pitchFamily="18" charset="0"/>
              </a:rPr>
              <a:t>Ödevlerde kodlanması istenen fonksiyonlar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generic</a:t>
            </a:r>
            <a:r>
              <a:rPr lang="tr-TR" sz="1800" dirty="0">
                <a:effectLst/>
                <a:latin typeface="Calibri" panose="020F0502020204030204" pitchFamily="34" charset="0"/>
                <a:ea typeface="Calibri" panose="020F0502020204030204" pitchFamily="34" charset="0"/>
                <a:cs typeface="Times New Roman" panose="02020603050405020304" pitchFamily="18" charset="0"/>
              </a:rPr>
              <a:t>(/</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template</a:t>
            </a:r>
            <a:r>
              <a:rPr lang="tr-TR" sz="1800" dirty="0">
                <a:effectLst/>
                <a:latin typeface="Calibri" panose="020F0502020204030204" pitchFamily="34" charset="0"/>
                <a:ea typeface="Calibri" panose="020F0502020204030204" pitchFamily="34" charset="0"/>
                <a:cs typeface="Times New Roman" panose="02020603050405020304" pitchFamily="18" charset="0"/>
              </a:rPr>
              <a:t>) yapıda olmalıdır.</a:t>
            </a:r>
          </a:p>
          <a:p>
            <a:pPr marL="342900" lvl="0" indent="-342900">
              <a:lnSpc>
                <a:spcPct val="107000"/>
              </a:lnSpc>
              <a:buFont typeface="+mj-lt"/>
              <a:buAutoNum type="alphaLcParenR"/>
            </a:pPr>
            <a:r>
              <a:rPr lang="tr-TR" sz="1800" dirty="0">
                <a:effectLst/>
                <a:latin typeface="Calibri" panose="020F0502020204030204" pitchFamily="34" charset="0"/>
                <a:ea typeface="Calibri" panose="020F0502020204030204" pitchFamily="34" charset="0"/>
                <a:cs typeface="Times New Roman" panose="02020603050405020304" pitchFamily="18" charset="0"/>
              </a:rPr>
              <a:t>Kodlamalar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C# yada Java</a:t>
            </a:r>
            <a:r>
              <a:rPr lang="tr-TR" sz="1800" dirty="0">
                <a:effectLst/>
                <a:latin typeface="Calibri" panose="020F0502020204030204" pitchFamily="34" charset="0"/>
                <a:ea typeface="Calibri" panose="020F0502020204030204" pitchFamily="34" charset="0"/>
                <a:cs typeface="Times New Roman" panose="02020603050405020304" pitchFamily="18" charset="0"/>
              </a:rPr>
              <a:t> dillerinden biri ile yapılmalıdır.</a:t>
            </a:r>
          </a:p>
          <a:p>
            <a:pPr marL="342900" lvl="0" indent="-342900">
              <a:lnSpc>
                <a:spcPct val="107000"/>
              </a:lnSpc>
              <a:buFont typeface="+mj-lt"/>
              <a:buAutoNum type="alphaLcParenR"/>
            </a:pPr>
            <a:r>
              <a:rPr lang="tr-TR" sz="1800" dirty="0">
                <a:effectLst/>
                <a:latin typeface="Calibri" panose="020F0502020204030204" pitchFamily="34" charset="0"/>
                <a:ea typeface="Calibri" panose="020F0502020204030204" pitchFamily="34" charset="0"/>
                <a:cs typeface="Times New Roman" panose="02020603050405020304" pitchFamily="18" charset="0"/>
              </a:rPr>
              <a:t>Ağaç yapısındaki ekran çıktıları hiyerarşik ağaç yapısına uygun olarak ekrana çıktı vermelidir.</a:t>
            </a:r>
          </a:p>
          <a:p>
            <a:pPr marL="342900" lvl="0" indent="-342900">
              <a:lnSpc>
                <a:spcPct val="107000"/>
              </a:lnSpc>
              <a:spcAft>
                <a:spcPts val="800"/>
              </a:spcAft>
              <a:buFont typeface="+mj-lt"/>
              <a:buAutoNum type="alphaLcParenR"/>
            </a:pPr>
            <a:r>
              <a:rPr lang="tr-TR" sz="1800" dirty="0">
                <a:effectLst/>
                <a:latin typeface="Calibri" panose="020F0502020204030204" pitchFamily="34" charset="0"/>
                <a:ea typeface="Calibri" panose="020F0502020204030204" pitchFamily="34" charset="0"/>
                <a:cs typeface="Times New Roman" panose="02020603050405020304" pitchFamily="18" charset="0"/>
              </a:rPr>
              <a:t>Kodladığınız bütün fonksiyonları zaman karmaşıklığını O () ile ifade ediniz.</a:t>
            </a:r>
            <a:endParaRPr lang="tr-TR" dirty="0"/>
          </a:p>
          <a:p>
            <a:r>
              <a:rPr lang="tr-TR" dirty="0"/>
              <a:t>İki ayrı ikili ağaç verildiğinde bu iki ağacın yapı olarak aynı olup olmadığını kontrol eden fonksiyonu kodlayınız. Daha sonra bu fonksiyonu çağıran ve test eden sınıfı da kodlayarak çalıştırınız. (Not Gerekli gördüğünüz başka fonksiyonlar da ekleyebilirsiniz.)</a:t>
            </a:r>
          </a:p>
          <a:p>
            <a:endParaRPr lang="tr-TR" dirty="0"/>
          </a:p>
        </p:txBody>
      </p:sp>
    </p:spTree>
    <p:extLst>
      <p:ext uri="{BB962C8B-B14F-4D97-AF65-F5344CB8AC3E}">
        <p14:creationId xmlns:p14="http://schemas.microsoft.com/office/powerpoint/2010/main" val="2080576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1C4961-EE31-46E7-A1B0-B843733BBD97}"/>
              </a:ext>
            </a:extLst>
          </p:cNvPr>
          <p:cNvSpPr>
            <a:spLocks noGrp="1"/>
          </p:cNvSpPr>
          <p:nvPr>
            <p:ph type="title"/>
          </p:nvPr>
        </p:nvSpPr>
        <p:spPr/>
        <p:txBody>
          <a:bodyPr/>
          <a:lstStyle/>
          <a:p>
            <a:r>
              <a:rPr lang="tr-TR" dirty="0"/>
              <a:t>Görev Dağılımı</a:t>
            </a:r>
          </a:p>
        </p:txBody>
      </p:sp>
      <p:sp>
        <p:nvSpPr>
          <p:cNvPr id="3" name="İçerik Yer Tutucusu 2">
            <a:extLst>
              <a:ext uri="{FF2B5EF4-FFF2-40B4-BE49-F238E27FC236}">
                <a16:creationId xmlns:a16="http://schemas.microsoft.com/office/drawing/2014/main" id="{0D328661-AE27-4081-AA30-A8AC5721DCA7}"/>
              </a:ext>
            </a:extLst>
          </p:cNvPr>
          <p:cNvSpPr>
            <a:spLocks noGrp="1"/>
          </p:cNvSpPr>
          <p:nvPr>
            <p:ph idx="1"/>
          </p:nvPr>
        </p:nvSpPr>
        <p:spPr/>
        <p:txBody>
          <a:bodyPr/>
          <a:lstStyle/>
          <a:p>
            <a:r>
              <a:rPr lang="tr-TR" dirty="0"/>
              <a:t>Araştırma Konularının Dağılımı:</a:t>
            </a:r>
          </a:p>
          <a:p>
            <a:pPr lvl="1"/>
            <a:r>
              <a:rPr lang="tr-TR" sz="1800" dirty="0">
                <a:effectLst/>
                <a:latin typeface="Calibri" panose="020F0502020204030204" pitchFamily="34" charset="0"/>
                <a:ea typeface="Calibri" panose="020F0502020204030204" pitchFamily="34" charset="0"/>
                <a:cs typeface="Times New Roman" panose="02020603050405020304" pitchFamily="18" charset="0"/>
              </a:rPr>
              <a:t>Ağacın özelliği, tanımı ve temel fonksiyonları(ekleme, silme, arama vb.) - İlhan</a:t>
            </a:r>
          </a:p>
          <a:p>
            <a:pPr lvl="1"/>
            <a:r>
              <a:rPr lang="tr-TR" dirty="0">
                <a:latin typeface="Calibri" panose="020F0502020204030204" pitchFamily="34" charset="0"/>
                <a:cs typeface="Times New Roman" panose="02020603050405020304" pitchFamily="18" charset="0"/>
              </a:rPr>
              <a:t>B+ Ağaçlar – Berke </a:t>
            </a:r>
          </a:p>
          <a:p>
            <a:pPr lvl="1"/>
            <a:r>
              <a:rPr lang="tr-TR" dirty="0" err="1">
                <a:latin typeface="Calibri" panose="020F0502020204030204" pitchFamily="34" charset="0"/>
                <a:cs typeface="Times New Roman" panose="02020603050405020304" pitchFamily="18" charset="0"/>
              </a:rPr>
              <a:t>Splay</a:t>
            </a:r>
            <a:r>
              <a:rPr lang="tr-TR" dirty="0">
                <a:latin typeface="Calibri" panose="020F0502020204030204" pitchFamily="34" charset="0"/>
                <a:cs typeface="Times New Roman" panose="02020603050405020304" pitchFamily="18" charset="0"/>
              </a:rPr>
              <a:t> Ağaçlar – Ömer Faruk</a:t>
            </a:r>
          </a:p>
          <a:p>
            <a:pPr lvl="1"/>
            <a:r>
              <a:rPr lang="tr-TR" dirty="0" err="1">
                <a:latin typeface="Calibri" panose="020F0502020204030204" pitchFamily="34" charset="0"/>
                <a:cs typeface="Times New Roman" panose="02020603050405020304" pitchFamily="18" charset="0"/>
              </a:rPr>
              <a:t>Red</a:t>
            </a:r>
            <a:r>
              <a:rPr lang="tr-TR" dirty="0">
                <a:latin typeface="Calibri" panose="020F0502020204030204" pitchFamily="34" charset="0"/>
                <a:cs typeface="Times New Roman" panose="02020603050405020304" pitchFamily="18" charset="0"/>
              </a:rPr>
              <a:t> &amp; Black Ağaçları - Selim</a:t>
            </a:r>
          </a:p>
          <a:p>
            <a:pPr lvl="1"/>
            <a:endParaRPr lang="tr-TR" dirty="0"/>
          </a:p>
        </p:txBody>
      </p:sp>
    </p:spTree>
    <p:extLst>
      <p:ext uri="{BB962C8B-B14F-4D97-AF65-F5344CB8AC3E}">
        <p14:creationId xmlns:p14="http://schemas.microsoft.com/office/powerpoint/2010/main" val="4204817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9B5C3F-A375-4C5B-BF6A-66C5555BD4C3}"/>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BBC03BAF-8FD8-45F9-9D16-C63B5CAF69FE}"/>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222259052"/>
      </p:ext>
    </p:extLst>
  </p:cSld>
  <p:clrMapOvr>
    <a:masterClrMapping/>
  </p:clrMapOvr>
</p:sld>
</file>

<file path=ppt/theme/theme1.xml><?xml version="1.0" encoding="utf-8"?>
<a:theme xmlns:a="http://schemas.openxmlformats.org/drawingml/2006/main" name="Manzara">
  <a:themeElements>
    <a:clrScheme name="Manza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Manzar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nzara">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docProps/app.xml><?xml version="1.0" encoding="utf-8"?>
<Properties xmlns="http://schemas.openxmlformats.org/officeDocument/2006/extended-properties" xmlns:vt="http://schemas.openxmlformats.org/officeDocument/2006/docPropsVTypes">
  <Template>TM03457515[[fn=Manzara]]</Template>
  <TotalTime>80</TotalTime>
  <Words>238</Words>
  <Application>Microsoft Office PowerPoint</Application>
  <PresentationFormat>Geniş ekran</PresentationFormat>
  <Paragraphs>35</Paragraphs>
  <Slides>7</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7</vt:i4>
      </vt:variant>
    </vt:vector>
  </HeadingPairs>
  <TitlesOfParts>
    <vt:vector size="13" baseType="lpstr">
      <vt:lpstr>Arial</vt:lpstr>
      <vt:lpstr>Calibri</vt:lpstr>
      <vt:lpstr>Century Schoolbook</vt:lpstr>
      <vt:lpstr>Times New Roman</vt:lpstr>
      <vt:lpstr>Wingdings 2</vt:lpstr>
      <vt:lpstr>Manzara</vt:lpstr>
      <vt:lpstr>Veri Yapıları ve Algoritmalar</vt:lpstr>
      <vt:lpstr>Toplantı zamanı</vt:lpstr>
      <vt:lpstr>Grup Üyeleri</vt:lpstr>
      <vt:lpstr>Çalışma içeriğinin belirlenmesi</vt:lpstr>
      <vt:lpstr>Çalışma Sorusu – 4 </vt:lpstr>
      <vt:lpstr>Görev Dağılımı</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Yapıları</dc:title>
  <dc:creator>Selim Savaş</dc:creator>
  <cp:lastModifiedBy>Selim Savaş</cp:lastModifiedBy>
  <cp:revision>7</cp:revision>
  <dcterms:created xsi:type="dcterms:W3CDTF">2021-05-09T18:01:29Z</dcterms:created>
  <dcterms:modified xsi:type="dcterms:W3CDTF">2021-05-09T19:22:23Z</dcterms:modified>
</cp:coreProperties>
</file>