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20"/>
  </p:notesMasterIdLst>
  <p:sldIdLst>
    <p:sldId id="273" r:id="rId2"/>
    <p:sldId id="274" r:id="rId3"/>
    <p:sldId id="256" r:id="rId4"/>
    <p:sldId id="280" r:id="rId5"/>
    <p:sldId id="281" r:id="rId6"/>
    <p:sldId id="282" r:id="rId7"/>
    <p:sldId id="283" r:id="rId8"/>
    <p:sldId id="284" r:id="rId9"/>
    <p:sldId id="285" r:id="rId10"/>
    <p:sldId id="257" r:id="rId11"/>
    <p:sldId id="270" r:id="rId12"/>
    <p:sldId id="286" r:id="rId13"/>
    <p:sldId id="287" r:id="rId14"/>
    <p:sldId id="264" r:id="rId15"/>
    <p:sldId id="278" r:id="rId16"/>
    <p:sldId id="271" r:id="rId17"/>
    <p:sldId id="288"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91A0"/>
    <a:srgbClr val="48611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4F429-2F4C-4E7E-A706-11E060FD47A2}" type="datetimeFigureOut">
              <a:rPr lang="tr-TR" smtClean="0"/>
              <a:t>14.03.2019</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B84AD-A301-496D-826B-8EADD2A14683}" type="slidenum">
              <a:rPr lang="tr-TR" smtClean="0"/>
              <a:t>‹#›</a:t>
            </a:fld>
            <a:endParaRPr lang="tr-TR"/>
          </a:p>
        </p:txBody>
      </p:sp>
    </p:spTree>
    <p:extLst>
      <p:ext uri="{BB962C8B-B14F-4D97-AF65-F5344CB8AC3E}">
        <p14:creationId xmlns:p14="http://schemas.microsoft.com/office/powerpoint/2010/main" val="11446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35713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7DE6118-2437-4B30-8E3C-4D2BE6020583}" type="datetimeFigureOut">
              <a:rPr lang="en-US" smtClean="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796615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7DE6118-2437-4B30-8E3C-4D2BE6020583}" type="datetimeFigureOut">
              <a:rPr lang="en-US" smtClean="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5669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7DE6118-2437-4B30-8E3C-4D2BE6020583}" type="datetimeFigureOut">
              <a:rPr lang="en-US" smtClean="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63067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7DE6118-2437-4B30-8E3C-4D2BE6020583}" type="datetimeFigureOut">
              <a:rPr lang="en-US" smtClean="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3982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7DE6118-2437-4B30-8E3C-4D2BE6020583}" type="datetimeFigureOut">
              <a:rPr lang="en-US" smtClean="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58153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62045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86308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12223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7DE6118-2437-4B30-8E3C-4D2BE6020583}" type="datetimeFigureOut">
              <a:rPr lang="en-US" smtClean="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71497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32910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91233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45285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54164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87DE6118-2437-4B30-8E3C-4D2BE6020583}" type="datetimeFigureOut">
              <a:rPr lang="en-US" smtClean="0"/>
              <a:pPr/>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36720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87DE6118-2437-4B30-8E3C-4D2BE6020583}" type="datetimeFigureOut">
              <a:rPr lang="en-US" smtClean="0"/>
              <a:pPr/>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06038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3/14/2019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884944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tr.wikipedia.org/wiki/Dokuz_Eyl%C3%BCl_%C3%9Cniversitesi"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ommons.wikimedia.org/wiki/File:Je_continurais.jpg" TargetMode="External"/><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s://commons.wikimedia.org/wiki/File:Je_continurais.jp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2FC6CBCA-7807-4C46-A95D-3652E570A419}"/>
              </a:ext>
            </a:extLst>
          </p:cNvPr>
          <p:cNvSpPr/>
          <p:nvPr/>
        </p:nvSpPr>
        <p:spPr>
          <a:xfrm>
            <a:off x="2639045" y="3047066"/>
            <a:ext cx="6400799"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tr-TR" sz="5400" b="1" cap="none" spc="0">
                <a:ln/>
                <a:solidFill>
                  <a:schemeClr val="bg2">
                    <a:lumMod val="50000"/>
                  </a:schemeClr>
                </a:solidFill>
                <a:effectLst/>
              </a:rPr>
              <a:t>PROJECT: DERE</a:t>
            </a:r>
            <a:endParaRPr lang="tr-TR" sz="5400" b="1" cap="none" spc="0" dirty="0">
              <a:ln/>
              <a:solidFill>
                <a:schemeClr val="bg2">
                  <a:lumMod val="50000"/>
                </a:schemeClr>
              </a:solidFill>
              <a:effectLst/>
            </a:endParaRPr>
          </a:p>
        </p:txBody>
      </p:sp>
      <p:sp>
        <p:nvSpPr>
          <p:cNvPr id="6" name="Metin kutusu 5">
            <a:extLst>
              <a:ext uri="{FF2B5EF4-FFF2-40B4-BE49-F238E27FC236}">
                <a16:creationId xmlns:a16="http://schemas.microsoft.com/office/drawing/2014/main" id="{FEB051E6-0FD9-47D1-A95E-BABEE90CFCE1}"/>
              </a:ext>
            </a:extLst>
          </p:cNvPr>
          <p:cNvSpPr txBox="1"/>
          <p:nvPr/>
        </p:nvSpPr>
        <p:spPr>
          <a:xfrm>
            <a:off x="3743617" y="4555170"/>
            <a:ext cx="6082748" cy="1477328"/>
          </a:xfrm>
          <a:prstGeom prst="rect">
            <a:avLst/>
          </a:prstGeom>
          <a:noFill/>
        </p:spPr>
        <p:txBody>
          <a:bodyPr wrap="square" rtlCol="0">
            <a:spAutoFit/>
          </a:bodyPr>
          <a:lstStyle/>
          <a:p>
            <a:r>
              <a:rPr lang="tr-TR">
                <a:solidFill>
                  <a:schemeClr val="accent1">
                    <a:lumMod val="50000"/>
                  </a:schemeClr>
                </a:solidFill>
                <a:latin typeface="Gill Sans Nova Ultra Bold" panose="020B0604020202020204" pitchFamily="34" charset="0"/>
              </a:rPr>
              <a:t>BY</a:t>
            </a:r>
          </a:p>
          <a:p>
            <a:r>
              <a:rPr lang="tr-TR">
                <a:solidFill>
                  <a:schemeClr val="accent1">
                    <a:lumMod val="50000"/>
                  </a:schemeClr>
                </a:solidFill>
                <a:latin typeface="Gill Sans Nova Ultra Bold" panose="020B0604020202020204" pitchFamily="34" charset="0"/>
              </a:rPr>
              <a:t>______________________________________</a:t>
            </a:r>
          </a:p>
          <a:p>
            <a:r>
              <a:rPr lang="tr-TR">
                <a:solidFill>
                  <a:schemeClr val="accent1">
                    <a:lumMod val="50000"/>
                  </a:schemeClr>
                </a:solidFill>
                <a:latin typeface="Gill Sans Nova Ultra Bold" panose="020B0604020202020204" pitchFamily="34" charset="0"/>
              </a:rPr>
              <a:t>20</a:t>
            </a:r>
            <a:r>
              <a:rPr lang="tr-TR">
                <a:solidFill>
                  <a:srgbClr val="486113"/>
                </a:solidFill>
                <a:latin typeface="Gill Sans Nova Ultra Bold" panose="020B0604020202020204" pitchFamily="34" charset="0"/>
              </a:rPr>
              <a:t>175</a:t>
            </a:r>
            <a:r>
              <a:rPr lang="tr-TR">
                <a:solidFill>
                  <a:schemeClr val="accent1">
                    <a:lumMod val="50000"/>
                  </a:schemeClr>
                </a:solidFill>
                <a:latin typeface="Gill Sans Nova Ultra Bold" panose="020B0604020202020204" pitchFamily="34" charset="0"/>
              </a:rPr>
              <a:t>10020-Emirhan Bilge BULUT</a:t>
            </a:r>
            <a:endParaRPr lang="tr-TR" dirty="0">
              <a:solidFill>
                <a:schemeClr val="accent1">
                  <a:lumMod val="50000"/>
                </a:schemeClr>
              </a:solidFill>
              <a:latin typeface="Gill Sans Nova Ultra Bold" panose="020B0604020202020204" pitchFamily="34" charset="0"/>
            </a:endParaRPr>
          </a:p>
          <a:p>
            <a:r>
              <a:rPr lang="tr-TR">
                <a:solidFill>
                  <a:schemeClr val="accent1">
                    <a:lumMod val="50000"/>
                  </a:schemeClr>
                </a:solidFill>
                <a:latin typeface="Gill Sans Nova Ultra Bold" panose="020B0604020202020204" pitchFamily="34" charset="0"/>
              </a:rPr>
              <a:t>2017510100-Mesut Selim SERBES</a:t>
            </a:r>
            <a:endParaRPr lang="tr-TR" dirty="0">
              <a:solidFill>
                <a:schemeClr val="accent1">
                  <a:lumMod val="50000"/>
                </a:schemeClr>
              </a:solidFill>
              <a:latin typeface="Gill Sans Nova Ultra Bold" panose="020B0604020202020204" pitchFamily="34" charset="0"/>
            </a:endParaRPr>
          </a:p>
          <a:p>
            <a:r>
              <a:rPr lang="tr-TR" dirty="0">
                <a:solidFill>
                  <a:schemeClr val="accent1">
                    <a:lumMod val="50000"/>
                  </a:schemeClr>
                </a:solidFill>
                <a:latin typeface="Gill Sans Nova Ultra Bold" panose="020B0604020202020204" pitchFamily="34" charset="0"/>
              </a:rPr>
              <a:t>2018510020-Ferhat DOĞAN </a:t>
            </a:r>
          </a:p>
        </p:txBody>
      </p:sp>
      <p:pic>
        <p:nvPicPr>
          <p:cNvPr id="12" name="Resim 11">
            <a:extLst>
              <a:ext uri="{FF2B5EF4-FFF2-40B4-BE49-F238E27FC236}">
                <a16:creationId xmlns:a16="http://schemas.microsoft.com/office/drawing/2014/main" id="{8AE5598F-0752-4E7E-A015-9E834A1913BC}"/>
              </a:ext>
            </a:extLst>
          </p:cNvPr>
          <p:cNvPicPr>
            <a:picLocks noChangeAspect="1"/>
          </p:cNvPicPr>
          <p:nvPr/>
        </p:nvPicPr>
        <p:blipFill>
          <a:blip r:embed="rId2"/>
          <a:stretch>
            <a:fillRect/>
          </a:stretch>
        </p:blipFill>
        <p:spPr>
          <a:xfrm>
            <a:off x="9826365" y="297656"/>
            <a:ext cx="2492095" cy="838686"/>
          </a:xfrm>
          <a:prstGeom prst="rect">
            <a:avLst/>
          </a:prstGeom>
        </p:spPr>
      </p:pic>
      <p:pic>
        <p:nvPicPr>
          <p:cNvPr id="14" name="Resim 13">
            <a:extLst>
              <a:ext uri="{FF2B5EF4-FFF2-40B4-BE49-F238E27FC236}">
                <a16:creationId xmlns:a16="http://schemas.microsoft.com/office/drawing/2014/main" id="{946F590F-ED3E-49A3-87C4-4BB71907078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95442" y="297656"/>
            <a:ext cx="1616241" cy="1513389"/>
          </a:xfrm>
          <a:prstGeom prst="rect">
            <a:avLst/>
          </a:prstGeom>
        </p:spPr>
      </p:pic>
      <p:sp>
        <p:nvSpPr>
          <p:cNvPr id="17" name="Dikdörtgen 16">
            <a:extLst>
              <a:ext uri="{FF2B5EF4-FFF2-40B4-BE49-F238E27FC236}">
                <a16:creationId xmlns:a16="http://schemas.microsoft.com/office/drawing/2014/main" id="{C3E4D27B-92CB-4BCA-B7E3-D7477BD8DC27}"/>
              </a:ext>
            </a:extLst>
          </p:cNvPr>
          <p:cNvSpPr/>
          <p:nvPr/>
        </p:nvSpPr>
        <p:spPr>
          <a:xfrm>
            <a:off x="1710767" y="1564166"/>
            <a:ext cx="8770466" cy="1323439"/>
          </a:xfrm>
          <a:prstGeom prst="rect">
            <a:avLst/>
          </a:prstGeom>
          <a:noFill/>
        </p:spPr>
        <p:txBody>
          <a:bodyPr wrap="square" lIns="91440" tIns="45720" rIns="91440" bIns="45720">
            <a:spAutoFit/>
          </a:bodyPr>
          <a:lstStyle/>
          <a:p>
            <a:pPr algn="ctr"/>
            <a:r>
              <a:rPr lang="tr-TR" sz="40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CME 1252 </a:t>
            </a:r>
            <a:r>
              <a:rPr lang="tr-TR"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BASED </a:t>
            </a:r>
            <a:r>
              <a:rPr lang="tr-TR" sz="40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LEARNING II</a:t>
            </a:r>
            <a:endParaRPr lang="tr-TR"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 name="Alt Bilgi Yer Tutucusu 1">
            <a:extLst>
              <a:ext uri="{FF2B5EF4-FFF2-40B4-BE49-F238E27FC236}">
                <a16:creationId xmlns:a16="http://schemas.microsoft.com/office/drawing/2014/main" id="{A49D3834-62F2-4CBB-AA28-505FA703421F}"/>
              </a:ext>
            </a:extLst>
          </p:cNvPr>
          <p:cNvSpPr>
            <a:spLocks noGrp="1"/>
          </p:cNvSpPr>
          <p:nvPr>
            <p:ph type="ftr" sz="quarter" idx="11"/>
          </p:nvPr>
        </p:nvSpPr>
        <p:spPr>
          <a:xfrm>
            <a:off x="677334" y="6041362"/>
            <a:ext cx="10792616" cy="365125"/>
          </a:xfrm>
        </p:spPr>
        <p:txBody>
          <a:bodyPr/>
          <a:lstStyle/>
          <a:p>
            <a:pPr algn="r"/>
            <a:r>
              <a:rPr lang="tr-TR"/>
              <a:t>                                                                                                                                            </a:t>
            </a:r>
            <a:r>
              <a:rPr lang="tr-TR" sz="1100">
                <a:solidFill>
                  <a:schemeClr val="bg1"/>
                </a:solidFill>
              </a:rPr>
              <a:t>15</a:t>
            </a:r>
            <a:r>
              <a:rPr lang="en-US" sz="1100">
                <a:solidFill>
                  <a:schemeClr val="bg1"/>
                </a:solidFill>
              </a:rPr>
              <a:t>/</a:t>
            </a:r>
            <a:r>
              <a:rPr lang="tr-TR" sz="1100">
                <a:solidFill>
                  <a:schemeClr val="bg1"/>
                </a:solidFill>
              </a:rPr>
              <a:t>03</a:t>
            </a:r>
            <a:r>
              <a:rPr lang="en-US" sz="1100">
                <a:solidFill>
                  <a:schemeClr val="bg1"/>
                </a:solidFill>
              </a:rPr>
              <a:t>/201</a:t>
            </a:r>
            <a:r>
              <a:rPr lang="tr-TR" sz="1100">
                <a:solidFill>
                  <a:schemeClr val="bg1"/>
                </a:solidFill>
              </a:rPr>
              <a:t>9</a:t>
            </a:r>
            <a:endParaRPr lang="en-US" sz="1100" dirty="0">
              <a:solidFill>
                <a:schemeClr val="bg1"/>
              </a:solidFill>
            </a:endParaRPr>
          </a:p>
        </p:txBody>
      </p:sp>
    </p:spTree>
    <p:extLst>
      <p:ext uri="{BB962C8B-B14F-4D97-AF65-F5344CB8AC3E}">
        <p14:creationId xmlns:p14="http://schemas.microsoft.com/office/powerpoint/2010/main" val="783114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5FAE45C-FDC9-46E0-A25F-0D7C4010D551}"/>
              </a:ext>
            </a:extLst>
          </p:cNvPr>
          <p:cNvSpPr>
            <a:spLocks noGrp="1"/>
          </p:cNvSpPr>
          <p:nvPr>
            <p:ph type="ctrTitle" idx="4294967295"/>
          </p:nvPr>
        </p:nvSpPr>
        <p:spPr>
          <a:xfrm>
            <a:off x="772034" y="806451"/>
            <a:ext cx="10315575" cy="965200"/>
          </a:xfrm>
        </p:spPr>
        <p:txBody>
          <a:bodyPr>
            <a:normAutofit/>
          </a:bodyPr>
          <a:lstStyle/>
          <a:p>
            <a:r>
              <a:rPr lang="tr-TR" sz="4400" b="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PROGRESS ACCORDING </a:t>
            </a:r>
            <a:r>
              <a:rPr lang="tr-TR" sz="44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TO WEEKS</a:t>
            </a:r>
          </a:p>
        </p:txBody>
      </p:sp>
      <p:pic>
        <p:nvPicPr>
          <p:cNvPr id="4" name="Resim 3" descr="ekran görüntüsü, ekran, televizyon, iç mekan içeren bir resim&#10;&#10;Açıklama otomatik olarak oluşturuldu">
            <a:extLst>
              <a:ext uri="{FF2B5EF4-FFF2-40B4-BE49-F238E27FC236}">
                <a16:creationId xmlns:a16="http://schemas.microsoft.com/office/drawing/2014/main" id="{ED501CE6-5C14-4EC2-BA7F-DB6B811FE012}"/>
              </a:ext>
            </a:extLst>
          </p:cNvPr>
          <p:cNvPicPr>
            <a:picLocks noChangeAspect="1"/>
          </p:cNvPicPr>
          <p:nvPr/>
        </p:nvPicPr>
        <p:blipFill>
          <a:blip r:embed="rId2"/>
          <a:stretch>
            <a:fillRect/>
          </a:stretch>
        </p:blipFill>
        <p:spPr>
          <a:xfrm>
            <a:off x="693937" y="390340"/>
            <a:ext cx="10804125" cy="6077320"/>
          </a:xfrm>
          <a:prstGeom prst="rect">
            <a:avLst/>
          </a:prstGeom>
        </p:spPr>
      </p:pic>
    </p:spTree>
    <p:extLst>
      <p:ext uri="{BB962C8B-B14F-4D97-AF65-F5344CB8AC3E}">
        <p14:creationId xmlns:p14="http://schemas.microsoft.com/office/powerpoint/2010/main" val="2967513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D5F030B2-1F43-4E74-B473-96A80FDC38F8}"/>
              </a:ext>
            </a:extLst>
          </p:cNvPr>
          <p:cNvSpPr/>
          <p:nvPr/>
        </p:nvSpPr>
        <p:spPr>
          <a:xfrm>
            <a:off x="894521" y="475926"/>
            <a:ext cx="10402957" cy="1477328"/>
          </a:xfrm>
          <a:prstGeom prst="rect">
            <a:avLst/>
          </a:prstGeom>
          <a:noFill/>
        </p:spPr>
        <p:txBody>
          <a:bodyPr wrap="square" lIns="91440" tIns="45720" rIns="91440" bIns="45720">
            <a:spAutoFit/>
          </a:bodyPr>
          <a:lstStyle/>
          <a:p>
            <a:pPr algn="ctr"/>
            <a:r>
              <a:rPr lang="tr-TR"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ALGORITHMS </a:t>
            </a:r>
            <a:r>
              <a:rPr lang="tr-TR" sz="44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AND SOLUTION </a:t>
            </a:r>
            <a:r>
              <a:rPr lang="tr-TR"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STRATEGIES</a:t>
            </a:r>
          </a:p>
        </p:txBody>
      </p:sp>
      <p:pic>
        <p:nvPicPr>
          <p:cNvPr id="9" name="Grafik 8" descr="Kafa içinde beyin">
            <a:extLst>
              <a:ext uri="{FF2B5EF4-FFF2-40B4-BE49-F238E27FC236}">
                <a16:creationId xmlns:a16="http://schemas.microsoft.com/office/drawing/2014/main" id="{75528415-E6C7-4CC8-917F-FC2318659C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93409" y="618026"/>
            <a:ext cx="914400" cy="914400"/>
          </a:xfrm>
          <a:prstGeom prst="rect">
            <a:avLst/>
          </a:prstGeom>
        </p:spPr>
      </p:pic>
      <p:pic>
        <p:nvPicPr>
          <p:cNvPr id="2" name="Resim 1">
            <a:extLst>
              <a:ext uri="{FF2B5EF4-FFF2-40B4-BE49-F238E27FC236}">
                <a16:creationId xmlns:a16="http://schemas.microsoft.com/office/drawing/2014/main" id="{17DD6EE1-153A-4E6E-B326-B2CE6E46D234}"/>
              </a:ext>
            </a:extLst>
          </p:cNvPr>
          <p:cNvPicPr>
            <a:picLocks noChangeAspect="1"/>
          </p:cNvPicPr>
          <p:nvPr/>
        </p:nvPicPr>
        <p:blipFill rotWithShape="1">
          <a:blip r:embed="rId4"/>
          <a:srcRect l="707" t="17341" r="29018" b="23363"/>
          <a:stretch/>
        </p:blipFill>
        <p:spPr>
          <a:xfrm>
            <a:off x="2806822" y="2760954"/>
            <a:ext cx="5511555" cy="3266983"/>
          </a:xfrm>
          <a:prstGeom prst="rect">
            <a:avLst/>
          </a:prstGeom>
        </p:spPr>
      </p:pic>
    </p:spTree>
    <p:extLst>
      <p:ext uri="{BB962C8B-B14F-4D97-AF65-F5344CB8AC3E}">
        <p14:creationId xmlns:p14="http://schemas.microsoft.com/office/powerpoint/2010/main" val="373591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D5F030B2-1F43-4E74-B473-96A80FDC38F8}"/>
              </a:ext>
            </a:extLst>
          </p:cNvPr>
          <p:cNvSpPr/>
          <p:nvPr/>
        </p:nvSpPr>
        <p:spPr>
          <a:xfrm>
            <a:off x="894521" y="475926"/>
            <a:ext cx="10402957" cy="1477328"/>
          </a:xfrm>
          <a:prstGeom prst="rect">
            <a:avLst/>
          </a:prstGeom>
          <a:noFill/>
        </p:spPr>
        <p:txBody>
          <a:bodyPr wrap="square" lIns="91440" tIns="45720" rIns="91440" bIns="45720">
            <a:spAutoFit/>
          </a:bodyPr>
          <a:lstStyle/>
          <a:p>
            <a:pPr algn="ctr"/>
            <a:r>
              <a:rPr lang="tr-TR"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ALGORITHMS </a:t>
            </a:r>
            <a:r>
              <a:rPr lang="tr-TR" sz="44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AND SOLUTION </a:t>
            </a:r>
            <a:r>
              <a:rPr lang="tr-TR"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STRATEGIES</a:t>
            </a:r>
          </a:p>
        </p:txBody>
      </p:sp>
      <p:pic>
        <p:nvPicPr>
          <p:cNvPr id="9" name="Grafik 8" descr="Kafa içinde beyin">
            <a:extLst>
              <a:ext uri="{FF2B5EF4-FFF2-40B4-BE49-F238E27FC236}">
                <a16:creationId xmlns:a16="http://schemas.microsoft.com/office/drawing/2014/main" id="{75528415-E6C7-4CC8-917F-FC2318659C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93409" y="618026"/>
            <a:ext cx="914400" cy="914400"/>
          </a:xfrm>
          <a:prstGeom prst="rect">
            <a:avLst/>
          </a:prstGeom>
        </p:spPr>
      </p:pic>
      <p:pic>
        <p:nvPicPr>
          <p:cNvPr id="3" name="Resim 2">
            <a:extLst>
              <a:ext uri="{FF2B5EF4-FFF2-40B4-BE49-F238E27FC236}">
                <a16:creationId xmlns:a16="http://schemas.microsoft.com/office/drawing/2014/main" id="{23193946-7127-4BDD-BDA6-A4CCBB3A6AFF}"/>
              </a:ext>
            </a:extLst>
          </p:cNvPr>
          <p:cNvPicPr>
            <a:picLocks noChangeAspect="1"/>
          </p:cNvPicPr>
          <p:nvPr/>
        </p:nvPicPr>
        <p:blipFill rotWithShape="1">
          <a:blip r:embed="rId4"/>
          <a:srcRect l="985" t="17847" r="9308" b="23626"/>
          <a:stretch/>
        </p:blipFill>
        <p:spPr>
          <a:xfrm>
            <a:off x="2704729" y="2689935"/>
            <a:ext cx="6501415" cy="3009530"/>
          </a:xfrm>
          <a:prstGeom prst="rect">
            <a:avLst/>
          </a:prstGeom>
        </p:spPr>
      </p:pic>
    </p:spTree>
    <p:extLst>
      <p:ext uri="{BB962C8B-B14F-4D97-AF65-F5344CB8AC3E}">
        <p14:creationId xmlns:p14="http://schemas.microsoft.com/office/powerpoint/2010/main" val="1764637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D5F030B2-1F43-4E74-B473-96A80FDC38F8}"/>
              </a:ext>
            </a:extLst>
          </p:cNvPr>
          <p:cNvSpPr/>
          <p:nvPr/>
        </p:nvSpPr>
        <p:spPr>
          <a:xfrm>
            <a:off x="894521" y="475926"/>
            <a:ext cx="10402957" cy="1477328"/>
          </a:xfrm>
          <a:prstGeom prst="rect">
            <a:avLst/>
          </a:prstGeom>
          <a:noFill/>
        </p:spPr>
        <p:txBody>
          <a:bodyPr wrap="square" lIns="91440" tIns="45720" rIns="91440" bIns="45720">
            <a:spAutoFit/>
          </a:bodyPr>
          <a:lstStyle/>
          <a:p>
            <a:pPr algn="ctr"/>
            <a:r>
              <a:rPr lang="tr-TR"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ALGORITHMS </a:t>
            </a:r>
            <a:r>
              <a:rPr lang="tr-TR" sz="44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AND SOLUTION </a:t>
            </a:r>
            <a:r>
              <a:rPr lang="tr-TR"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STRATEGIES</a:t>
            </a:r>
          </a:p>
        </p:txBody>
      </p:sp>
      <p:pic>
        <p:nvPicPr>
          <p:cNvPr id="9" name="Grafik 8" descr="Kafa içinde beyin">
            <a:extLst>
              <a:ext uri="{FF2B5EF4-FFF2-40B4-BE49-F238E27FC236}">
                <a16:creationId xmlns:a16="http://schemas.microsoft.com/office/drawing/2014/main" id="{75528415-E6C7-4CC8-917F-FC2318659C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93409" y="618026"/>
            <a:ext cx="914400" cy="914400"/>
          </a:xfrm>
          <a:prstGeom prst="rect">
            <a:avLst/>
          </a:prstGeom>
        </p:spPr>
      </p:pic>
      <p:pic>
        <p:nvPicPr>
          <p:cNvPr id="2" name="Resim 1">
            <a:extLst>
              <a:ext uri="{FF2B5EF4-FFF2-40B4-BE49-F238E27FC236}">
                <a16:creationId xmlns:a16="http://schemas.microsoft.com/office/drawing/2014/main" id="{9A22932A-7500-4F40-B4C7-494DC1343762}"/>
              </a:ext>
            </a:extLst>
          </p:cNvPr>
          <p:cNvPicPr>
            <a:picLocks noChangeAspect="1"/>
          </p:cNvPicPr>
          <p:nvPr/>
        </p:nvPicPr>
        <p:blipFill rotWithShape="1">
          <a:blip r:embed="rId4"/>
          <a:srcRect l="585" t="17535" r="19971" b="38994"/>
          <a:stretch/>
        </p:blipFill>
        <p:spPr>
          <a:xfrm>
            <a:off x="2746334" y="2857806"/>
            <a:ext cx="6699331" cy="2583402"/>
          </a:xfrm>
          <a:prstGeom prst="rect">
            <a:avLst/>
          </a:prstGeom>
        </p:spPr>
      </p:pic>
    </p:spTree>
    <p:extLst>
      <p:ext uri="{BB962C8B-B14F-4D97-AF65-F5344CB8AC3E}">
        <p14:creationId xmlns:p14="http://schemas.microsoft.com/office/powerpoint/2010/main" val="427111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BEA7855-C754-4DAF-BC54-FCAB4C159368}"/>
              </a:ext>
            </a:extLst>
          </p:cNvPr>
          <p:cNvSpPr>
            <a:spLocks noGrp="1"/>
          </p:cNvSpPr>
          <p:nvPr>
            <p:ph type="ctrTitle" idx="4294967295"/>
          </p:nvPr>
        </p:nvSpPr>
        <p:spPr>
          <a:xfrm>
            <a:off x="488272" y="889168"/>
            <a:ext cx="7111013" cy="806466"/>
          </a:xfrm>
        </p:spPr>
        <p:txBody>
          <a:bodyPr>
            <a:normAutofit/>
          </a:bodyPr>
          <a:lstStyle/>
          <a:p>
            <a:r>
              <a:rPr lang="tr-TR" sz="44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PROBLEMS ENCOUNTERED</a:t>
            </a:r>
          </a:p>
        </p:txBody>
      </p:sp>
      <p:sp>
        <p:nvSpPr>
          <p:cNvPr id="3" name="Alt Başlık 2">
            <a:extLst>
              <a:ext uri="{FF2B5EF4-FFF2-40B4-BE49-F238E27FC236}">
                <a16:creationId xmlns:a16="http://schemas.microsoft.com/office/drawing/2014/main" id="{8EF6BECD-7594-4207-A117-9188DEE75B3F}"/>
              </a:ext>
            </a:extLst>
          </p:cNvPr>
          <p:cNvSpPr>
            <a:spLocks noGrp="1"/>
          </p:cNvSpPr>
          <p:nvPr>
            <p:ph type="subTitle" idx="4294967295"/>
          </p:nvPr>
        </p:nvSpPr>
        <p:spPr>
          <a:xfrm>
            <a:off x="488272" y="1954397"/>
            <a:ext cx="9418638" cy="3647411"/>
          </a:xfrm>
        </p:spPr>
        <p:txBody>
          <a:bodyPr>
            <a:noAutofit/>
          </a:bodyPr>
          <a:lstStyle/>
          <a:p>
            <a:pPr algn="l">
              <a:buFont typeface="Wingdings" panose="05000000000000000000" pitchFamily="2" charset="2"/>
              <a:buChar char="Ø"/>
            </a:pPr>
            <a:r>
              <a:rPr lang="tr-TR" sz="4000">
                <a:solidFill>
                  <a:schemeClr val="tx1"/>
                </a:solidFill>
                <a:latin typeface="+mj-lt"/>
              </a:rPr>
              <a:t>Checking date uncertainty</a:t>
            </a:r>
          </a:p>
          <a:p>
            <a:pPr algn="l">
              <a:buFont typeface="Wingdings" panose="05000000000000000000" pitchFamily="2" charset="2"/>
              <a:buChar char="Ø"/>
            </a:pPr>
            <a:endParaRPr lang="tr-TR" sz="4000">
              <a:solidFill>
                <a:schemeClr val="tx1"/>
              </a:solidFill>
              <a:latin typeface="+mj-lt"/>
            </a:endParaRPr>
          </a:p>
          <a:p>
            <a:pPr algn="l">
              <a:buFont typeface="Wingdings" panose="05000000000000000000" pitchFamily="2" charset="2"/>
              <a:buChar char="Ø"/>
            </a:pPr>
            <a:r>
              <a:rPr lang="tr-TR" sz="4000">
                <a:solidFill>
                  <a:schemeClr val="tx1"/>
                </a:solidFill>
                <a:latin typeface="+mj-lt"/>
              </a:rPr>
              <a:t>We’ve never had much trouble</a:t>
            </a:r>
            <a:endParaRPr lang="tr-TR" sz="4000" dirty="0">
              <a:solidFill>
                <a:schemeClr val="tx1"/>
              </a:solidFill>
              <a:latin typeface="+mj-lt"/>
            </a:endParaRPr>
          </a:p>
        </p:txBody>
      </p:sp>
    </p:spTree>
    <p:extLst>
      <p:ext uri="{BB962C8B-B14F-4D97-AF65-F5344CB8AC3E}">
        <p14:creationId xmlns:p14="http://schemas.microsoft.com/office/powerpoint/2010/main" val="3568074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F67BA5AE-D51C-4947-9DC7-20CAC92FCDD4}"/>
              </a:ext>
            </a:extLst>
          </p:cNvPr>
          <p:cNvSpPr txBox="1"/>
          <p:nvPr/>
        </p:nvSpPr>
        <p:spPr>
          <a:xfrm>
            <a:off x="976544" y="683581"/>
            <a:ext cx="7093258" cy="769441"/>
          </a:xfrm>
          <a:prstGeom prst="rect">
            <a:avLst/>
          </a:prstGeom>
          <a:noFill/>
        </p:spPr>
        <p:txBody>
          <a:bodyPr wrap="square" rtlCol="0">
            <a:spAutoFit/>
          </a:bodyPr>
          <a:lstStyle/>
          <a:p>
            <a:r>
              <a:rPr lang="tr-TR" sz="44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endParaRPr lang="tr-TR" sz="4400"/>
          </a:p>
        </p:txBody>
      </p:sp>
      <p:pic>
        <p:nvPicPr>
          <p:cNvPr id="3" name="Resim 2">
            <a:extLst>
              <a:ext uri="{FF2B5EF4-FFF2-40B4-BE49-F238E27FC236}">
                <a16:creationId xmlns:a16="http://schemas.microsoft.com/office/drawing/2014/main" id="{E4683DC8-CF7F-478E-8973-BC9C46D1677B}"/>
              </a:ext>
            </a:extLst>
          </p:cNvPr>
          <p:cNvPicPr>
            <a:picLocks noChangeAspect="1"/>
          </p:cNvPicPr>
          <p:nvPr/>
        </p:nvPicPr>
        <p:blipFill>
          <a:blip r:embed="rId2"/>
          <a:stretch>
            <a:fillRect/>
          </a:stretch>
        </p:blipFill>
        <p:spPr>
          <a:xfrm>
            <a:off x="5637732" y="1453022"/>
            <a:ext cx="2769422" cy="5137935"/>
          </a:xfrm>
          <a:prstGeom prst="rect">
            <a:avLst/>
          </a:prstGeom>
          <a:ln>
            <a:noFill/>
          </a:ln>
          <a:effectLst>
            <a:outerShdw blurRad="190500" algn="tl" rotWithShape="0">
              <a:srgbClr val="000000">
                <a:alpha val="70000"/>
              </a:srgbClr>
            </a:outerShdw>
          </a:effectLst>
        </p:spPr>
      </p:pic>
      <p:pic>
        <p:nvPicPr>
          <p:cNvPr id="7" name="Resim 6">
            <a:extLst>
              <a:ext uri="{FF2B5EF4-FFF2-40B4-BE49-F238E27FC236}">
                <a16:creationId xmlns:a16="http://schemas.microsoft.com/office/drawing/2014/main" id="{15F7F43B-A042-4A14-A5AE-7067C6EA2F6A}"/>
              </a:ext>
            </a:extLst>
          </p:cNvPr>
          <p:cNvPicPr>
            <a:picLocks noChangeAspect="1"/>
          </p:cNvPicPr>
          <p:nvPr/>
        </p:nvPicPr>
        <p:blipFill rotWithShape="1">
          <a:blip r:embed="rId3"/>
          <a:srcRect r="72202"/>
          <a:stretch/>
        </p:blipFill>
        <p:spPr>
          <a:xfrm>
            <a:off x="2006057" y="1453022"/>
            <a:ext cx="2317370" cy="51379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16707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04C31254-DA6E-4C1D-8BE7-B1AFB8C33180}"/>
              </a:ext>
            </a:extLst>
          </p:cNvPr>
          <p:cNvSpPr>
            <a:spLocks noGrp="1"/>
          </p:cNvSpPr>
          <p:nvPr>
            <p:ph type="subTitle" idx="1"/>
          </p:nvPr>
        </p:nvSpPr>
        <p:spPr>
          <a:xfrm>
            <a:off x="791921" y="1942596"/>
            <a:ext cx="9286807" cy="4422693"/>
          </a:xfrm>
        </p:spPr>
        <p:txBody>
          <a:bodyPr>
            <a:noAutofit/>
          </a:bodyPr>
          <a:lstStyle/>
          <a:p>
            <a:pPr algn="l"/>
            <a:r>
              <a:rPr lang="tr-TR" sz="2800">
                <a:solidFill>
                  <a:schemeClr val="tx1"/>
                </a:solidFill>
              </a:rPr>
              <a:t>As a conclusion, we understood the logic of object oriented programming (OOP) with Java PL and discussed the most effective ways to use it, and we successfully completed our project by applying it to our project.</a:t>
            </a:r>
          </a:p>
        </p:txBody>
      </p:sp>
      <p:sp>
        <p:nvSpPr>
          <p:cNvPr id="4" name="Dikdörtgen 3">
            <a:extLst>
              <a:ext uri="{FF2B5EF4-FFF2-40B4-BE49-F238E27FC236}">
                <a16:creationId xmlns:a16="http://schemas.microsoft.com/office/drawing/2014/main" id="{699F3FDE-449C-4BA7-8F1F-39A97FD2A316}"/>
              </a:ext>
            </a:extLst>
          </p:cNvPr>
          <p:cNvSpPr/>
          <p:nvPr/>
        </p:nvSpPr>
        <p:spPr>
          <a:xfrm>
            <a:off x="791921" y="1019265"/>
            <a:ext cx="3624727" cy="769441"/>
          </a:xfrm>
          <a:prstGeom prst="rect">
            <a:avLst/>
          </a:prstGeom>
          <a:noFill/>
        </p:spPr>
        <p:txBody>
          <a:bodyPr wrap="square" lIns="91440" tIns="45720" rIns="91440" bIns="45720">
            <a:spAutoFit/>
          </a:bodyPr>
          <a:lstStyle/>
          <a:p>
            <a:r>
              <a:rPr lang="tr-TR"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CONCLUSİON</a:t>
            </a:r>
          </a:p>
        </p:txBody>
      </p:sp>
      <p:pic>
        <p:nvPicPr>
          <p:cNvPr id="2" name="Resim 1">
            <a:extLst>
              <a:ext uri="{FF2B5EF4-FFF2-40B4-BE49-F238E27FC236}">
                <a16:creationId xmlns:a16="http://schemas.microsoft.com/office/drawing/2014/main" id="{4A717DB3-92B6-4410-A382-33FF39ADBC12}"/>
              </a:ext>
            </a:extLst>
          </p:cNvPr>
          <p:cNvPicPr>
            <a:picLocks noChangeAspect="1"/>
          </p:cNvPicPr>
          <p:nvPr/>
        </p:nvPicPr>
        <p:blipFill>
          <a:blip r:embed="rId2"/>
          <a:stretch>
            <a:fillRect/>
          </a:stretch>
        </p:blipFill>
        <p:spPr>
          <a:xfrm>
            <a:off x="2918874" y="3984964"/>
            <a:ext cx="5032899" cy="2002888"/>
          </a:xfrm>
          <a:prstGeom prst="rect">
            <a:avLst/>
          </a:prstGeom>
        </p:spPr>
      </p:pic>
    </p:spTree>
    <p:extLst>
      <p:ext uri="{BB962C8B-B14F-4D97-AF65-F5344CB8AC3E}">
        <p14:creationId xmlns:p14="http://schemas.microsoft.com/office/powerpoint/2010/main" val="2069385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5321CCE-CC91-49FE-80DF-6B2E9014A6E6}"/>
              </a:ext>
            </a:extLst>
          </p:cNvPr>
          <p:cNvSpPr>
            <a:spLocks noGrp="1"/>
          </p:cNvSpPr>
          <p:nvPr>
            <p:ph idx="1"/>
          </p:nvPr>
        </p:nvSpPr>
        <p:spPr>
          <a:xfrm>
            <a:off x="1547344" y="2763175"/>
            <a:ext cx="7694309" cy="1331650"/>
          </a:xfrm>
        </p:spPr>
        <p:txBody>
          <a:bodyPr>
            <a:normAutofit/>
          </a:bodyPr>
          <a:lstStyle/>
          <a:p>
            <a:pPr marL="0" indent="0">
              <a:buNone/>
            </a:pPr>
            <a:r>
              <a:rPr lang="tr-TR" sz="7200"/>
              <a:t>ANY QUESTIONS ?</a:t>
            </a:r>
          </a:p>
        </p:txBody>
      </p:sp>
    </p:spTree>
    <p:extLst>
      <p:ext uri="{BB962C8B-B14F-4D97-AF65-F5344CB8AC3E}">
        <p14:creationId xmlns:p14="http://schemas.microsoft.com/office/powerpoint/2010/main" val="395934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0C4BB865-6432-4BD9-B8C9-03C71C52A4D4}"/>
              </a:ext>
            </a:extLst>
          </p:cNvPr>
          <p:cNvSpPr>
            <a:spLocks noGrp="1"/>
          </p:cNvSpPr>
          <p:nvPr>
            <p:ph type="subTitle" idx="1"/>
          </p:nvPr>
        </p:nvSpPr>
        <p:spPr>
          <a:xfrm>
            <a:off x="516834" y="1919046"/>
            <a:ext cx="11158330" cy="1086237"/>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pPr algn="ctr"/>
            <a:r>
              <a:rPr lang="tr-TR" sz="6000" b="1" dirty="0">
                <a:ln/>
                <a:solidFill>
                  <a:schemeClr val="accent1">
                    <a:lumMod val="50000"/>
                  </a:schemeClr>
                </a:solidFill>
              </a:rPr>
              <a:t>THANKS FOR LISTENING US</a:t>
            </a:r>
          </a:p>
        </p:txBody>
      </p:sp>
      <p:pic>
        <p:nvPicPr>
          <p:cNvPr id="4" name="Resim 3">
            <a:extLst>
              <a:ext uri="{FF2B5EF4-FFF2-40B4-BE49-F238E27FC236}">
                <a16:creationId xmlns:a16="http://schemas.microsoft.com/office/drawing/2014/main" id="{A951744A-8B37-4433-A11F-A5A76C98B52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519530" y="3429000"/>
            <a:ext cx="1152939" cy="115293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292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2D959F9-9831-427A-ABCF-823FEAC022DB}"/>
              </a:ext>
            </a:extLst>
          </p:cNvPr>
          <p:cNvSpPr>
            <a:spLocks noGrp="1"/>
          </p:cNvSpPr>
          <p:nvPr>
            <p:ph type="title"/>
          </p:nvPr>
        </p:nvSpPr>
        <p:spPr>
          <a:xfrm>
            <a:off x="677334" y="609600"/>
            <a:ext cx="8596668" cy="796387"/>
          </a:xfrm>
        </p:spPr>
        <p:txBody>
          <a:bodyPr>
            <a:normAutofit/>
          </a:bodyPr>
          <a:lstStyle/>
          <a:p>
            <a:r>
              <a:rPr lang="tr-TR" sz="44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OUTLINE</a:t>
            </a:r>
            <a:endParaRPr lang="tr-TR" sz="4400"/>
          </a:p>
        </p:txBody>
      </p:sp>
      <p:sp>
        <p:nvSpPr>
          <p:cNvPr id="3" name="İçerik Yer Tutucusu 2">
            <a:extLst>
              <a:ext uri="{FF2B5EF4-FFF2-40B4-BE49-F238E27FC236}">
                <a16:creationId xmlns:a16="http://schemas.microsoft.com/office/drawing/2014/main" id="{812A6BC5-1E22-49BA-90C9-A640F6DF1D16}"/>
              </a:ext>
            </a:extLst>
          </p:cNvPr>
          <p:cNvSpPr>
            <a:spLocks noGrp="1"/>
          </p:cNvSpPr>
          <p:nvPr>
            <p:ph idx="1"/>
          </p:nvPr>
        </p:nvSpPr>
        <p:spPr>
          <a:xfrm>
            <a:off x="677333" y="1405987"/>
            <a:ext cx="10970169" cy="4932669"/>
          </a:xfrm>
        </p:spPr>
        <p:txBody>
          <a:bodyPr>
            <a:normAutofit/>
          </a:bodyPr>
          <a:lstStyle/>
          <a:p>
            <a:r>
              <a:rPr lang="en-US" sz="2000"/>
              <a:t>INTRODUCTION</a:t>
            </a:r>
            <a:endParaRPr lang="tr-TR" sz="2000"/>
          </a:p>
          <a:p>
            <a:r>
              <a:rPr lang="tr-TR" sz="2000"/>
              <a:t>PROJECT DESCRIPTION</a:t>
            </a:r>
            <a:endParaRPr lang="en-US" sz="2000"/>
          </a:p>
          <a:p>
            <a:r>
              <a:rPr lang="en-US" sz="2000"/>
              <a:t>PROGRESS SUMMARY</a:t>
            </a:r>
          </a:p>
          <a:p>
            <a:pPr lvl="1"/>
            <a:r>
              <a:rPr lang="en-US" sz="2000"/>
              <a:t>Task Sharing and Scheduling</a:t>
            </a:r>
          </a:p>
          <a:p>
            <a:pPr lvl="1"/>
            <a:r>
              <a:rPr lang="en-US" sz="2000"/>
              <a:t>Completed Tasks</a:t>
            </a:r>
          </a:p>
          <a:p>
            <a:r>
              <a:rPr lang="en-US" sz="2000"/>
              <a:t>ALGORITHMS AND SOLUTION STRATEGIES</a:t>
            </a:r>
            <a:endParaRPr lang="tr-TR" sz="2000"/>
          </a:p>
          <a:p>
            <a:r>
              <a:rPr lang="en-US" sz="2000"/>
              <a:t>PROBLEMS ENCOUNTERED</a:t>
            </a:r>
            <a:r>
              <a:rPr lang="tr-TR" sz="2000"/>
              <a:t> / </a:t>
            </a:r>
            <a:r>
              <a:rPr lang="en-US" sz="2000"/>
              <a:t>C</a:t>
            </a:r>
            <a:r>
              <a:rPr lang="tr-TR" sz="2000"/>
              <a:t>HANGES</a:t>
            </a:r>
            <a:r>
              <a:rPr lang="en-US" sz="2000"/>
              <a:t> </a:t>
            </a:r>
            <a:r>
              <a:rPr lang="tr-TR" sz="2000"/>
              <a:t>IN</a:t>
            </a:r>
            <a:r>
              <a:rPr lang="en-US" sz="2000"/>
              <a:t> R</a:t>
            </a:r>
            <a:r>
              <a:rPr lang="tr-TR" sz="2000"/>
              <a:t>EQUIREMENTS</a:t>
            </a:r>
            <a:endParaRPr lang="en-US" sz="2000"/>
          </a:p>
          <a:p>
            <a:r>
              <a:rPr lang="en-US" sz="2000"/>
              <a:t>SCREENSHOTS</a:t>
            </a:r>
            <a:endParaRPr lang="tr-TR" sz="2000"/>
          </a:p>
          <a:p>
            <a:r>
              <a:rPr lang="tr-TR" sz="2000"/>
              <a:t>QUESTIONS</a:t>
            </a:r>
            <a:endParaRPr lang="en-US" sz="2000"/>
          </a:p>
          <a:p>
            <a:r>
              <a:rPr lang="en-US" sz="2000"/>
              <a:t>CONCLUSION</a:t>
            </a:r>
          </a:p>
        </p:txBody>
      </p:sp>
    </p:spTree>
    <p:extLst>
      <p:ext uri="{BB962C8B-B14F-4D97-AF65-F5344CB8AC3E}">
        <p14:creationId xmlns:p14="http://schemas.microsoft.com/office/powerpoint/2010/main" val="4214468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Kaydırma: Yatay 15">
            <a:extLst>
              <a:ext uri="{FF2B5EF4-FFF2-40B4-BE49-F238E27FC236}">
                <a16:creationId xmlns:a16="http://schemas.microsoft.com/office/drawing/2014/main" id="{35DD43EF-94E9-446E-8A16-57C1D0EABF0D}"/>
              </a:ext>
            </a:extLst>
          </p:cNvPr>
          <p:cNvSpPr/>
          <p:nvPr/>
        </p:nvSpPr>
        <p:spPr>
          <a:xfrm>
            <a:off x="1218645" y="1465638"/>
            <a:ext cx="10045703" cy="1794247"/>
          </a:xfrm>
          <a:prstGeom prst="horizontalScroll">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The subject of the project is to develop a real estate management software</a:t>
            </a:r>
          </a:p>
          <a:p>
            <a:pPr algn="ctr"/>
            <a:r>
              <a:rPr lang="en-US" sz="2000"/>
              <a:t>for the </a:t>
            </a:r>
            <a:r>
              <a:rPr lang="en-US" sz="2000" b="1"/>
              <a:t>D</a:t>
            </a:r>
            <a:r>
              <a:rPr lang="en-US" sz="2000"/>
              <a:t>okuz </a:t>
            </a:r>
            <a:r>
              <a:rPr lang="en-US" sz="2000" b="1"/>
              <a:t>E</a:t>
            </a:r>
            <a:r>
              <a:rPr lang="en-US" sz="2000"/>
              <a:t>ylul </a:t>
            </a:r>
            <a:r>
              <a:rPr lang="en-US" sz="2000" b="1"/>
              <a:t>R</a:t>
            </a:r>
            <a:r>
              <a:rPr lang="en-US" sz="2000"/>
              <a:t>eal </a:t>
            </a:r>
            <a:r>
              <a:rPr lang="en-US" sz="2000" b="1"/>
              <a:t>E</a:t>
            </a:r>
            <a:r>
              <a:rPr lang="en-US" sz="2000"/>
              <a:t>state company.</a:t>
            </a:r>
            <a:endParaRPr lang="tr-TR" sz="2000" dirty="0"/>
          </a:p>
        </p:txBody>
      </p:sp>
      <p:sp>
        <p:nvSpPr>
          <p:cNvPr id="17" name="Dikdörtgen 16">
            <a:extLst>
              <a:ext uri="{FF2B5EF4-FFF2-40B4-BE49-F238E27FC236}">
                <a16:creationId xmlns:a16="http://schemas.microsoft.com/office/drawing/2014/main" id="{0FACC4B2-2984-467E-BCAC-3266E2E7B24A}"/>
              </a:ext>
            </a:extLst>
          </p:cNvPr>
          <p:cNvSpPr/>
          <p:nvPr/>
        </p:nvSpPr>
        <p:spPr>
          <a:xfrm>
            <a:off x="1183002" y="542308"/>
            <a:ext cx="4341253" cy="769441"/>
          </a:xfrm>
          <a:prstGeom prst="rect">
            <a:avLst/>
          </a:prstGeom>
          <a:noFill/>
        </p:spPr>
        <p:txBody>
          <a:bodyPr wrap="none" lIns="91440" tIns="45720" rIns="91440" bIns="45720">
            <a:spAutoFit/>
          </a:bodyPr>
          <a:lstStyle/>
          <a:p>
            <a:r>
              <a:rPr lang="tr-TR" sz="4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 </a:t>
            </a:r>
            <a:endParaRPr lang="tr-TR"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8" name="Metin kutusu 27">
            <a:extLst>
              <a:ext uri="{FF2B5EF4-FFF2-40B4-BE49-F238E27FC236}">
                <a16:creationId xmlns:a16="http://schemas.microsoft.com/office/drawing/2014/main" id="{F0B5EABE-1977-4A79-BBB6-2186F1CDAB1E}"/>
              </a:ext>
            </a:extLst>
          </p:cNvPr>
          <p:cNvSpPr txBox="1"/>
          <p:nvPr/>
        </p:nvSpPr>
        <p:spPr>
          <a:xfrm>
            <a:off x="3166408" y="6729412"/>
            <a:ext cx="6600825" cy="230832"/>
          </a:xfrm>
          <a:prstGeom prst="rect">
            <a:avLst/>
          </a:prstGeom>
          <a:noFill/>
        </p:spPr>
        <p:txBody>
          <a:bodyPr wrap="square" rtlCol="0">
            <a:spAutoFit/>
          </a:bodyPr>
          <a:lstStyle/>
          <a:p>
            <a:r>
              <a:rPr lang="tr-TR" sz="900">
                <a:hlinkClick r:id="rId2" tooltip="https://commons.wikimedia.org/wiki/File:Je_continurais.jpg"/>
              </a:rPr>
              <a:t>Bu Fotoğraf</a:t>
            </a:r>
            <a:r>
              <a:rPr lang="tr-TR" sz="900"/>
              <a:t>, Bilinmeyen Yazar, </a:t>
            </a:r>
            <a:r>
              <a:rPr lang="tr-TR" sz="900">
                <a:hlinkClick r:id="rId3" tooltip="https://creativecommons.org/licenses/by-sa/3.0/"/>
              </a:rPr>
              <a:t>CC BY-SA</a:t>
            </a:r>
            <a:r>
              <a:rPr lang="tr-TR" sz="900"/>
              <a:t> altında lisanslanmıştır</a:t>
            </a:r>
          </a:p>
        </p:txBody>
      </p:sp>
      <p:sp>
        <p:nvSpPr>
          <p:cNvPr id="3" name="Kaydırma: Yatay 2">
            <a:extLst>
              <a:ext uri="{FF2B5EF4-FFF2-40B4-BE49-F238E27FC236}">
                <a16:creationId xmlns:a16="http://schemas.microsoft.com/office/drawing/2014/main" id="{2305C77F-C68B-4DF6-9819-A19AABC73253}"/>
              </a:ext>
            </a:extLst>
          </p:cNvPr>
          <p:cNvSpPr/>
          <p:nvPr/>
        </p:nvSpPr>
        <p:spPr>
          <a:xfrm>
            <a:off x="1218644" y="3429000"/>
            <a:ext cx="10045703" cy="2132477"/>
          </a:xfrm>
          <a:prstGeom prst="horizontalScroll">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The software has to include some entities to handle the records of agencies, real estates, customers,</a:t>
            </a:r>
          </a:p>
          <a:p>
            <a:pPr algn="ctr"/>
            <a:r>
              <a:rPr lang="en-US" sz="2000"/>
              <a:t>employees, contracts etc.</a:t>
            </a:r>
            <a:endParaRPr lang="tr-TR" sz="2000"/>
          </a:p>
        </p:txBody>
      </p:sp>
    </p:spTree>
    <p:extLst>
      <p:ext uri="{BB962C8B-B14F-4D97-AF65-F5344CB8AC3E}">
        <p14:creationId xmlns:p14="http://schemas.microsoft.com/office/powerpoint/2010/main" val="2619289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A6C7445-3F5F-42DB-8862-859AAEBE5232}"/>
              </a:ext>
            </a:extLst>
          </p:cNvPr>
          <p:cNvSpPr>
            <a:spLocks noGrp="1"/>
          </p:cNvSpPr>
          <p:nvPr>
            <p:ph type="title"/>
          </p:nvPr>
        </p:nvSpPr>
        <p:spPr>
          <a:xfrm>
            <a:off x="677334" y="600722"/>
            <a:ext cx="6158472" cy="668784"/>
          </a:xfrm>
        </p:spPr>
        <p:txBody>
          <a:bodyPr>
            <a:noAutofit/>
          </a:bodyPr>
          <a:lstStyle/>
          <a:p>
            <a:r>
              <a:rPr lang="tr-TR" sz="44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DESCRIPTION</a:t>
            </a:r>
            <a:endParaRPr lang="tr-TR" sz="4400"/>
          </a:p>
        </p:txBody>
      </p:sp>
      <p:sp>
        <p:nvSpPr>
          <p:cNvPr id="3" name="İçerik Yer Tutucusu 2">
            <a:extLst>
              <a:ext uri="{FF2B5EF4-FFF2-40B4-BE49-F238E27FC236}">
                <a16:creationId xmlns:a16="http://schemas.microsoft.com/office/drawing/2014/main" id="{8AB9B1B9-7CA2-4A6B-867D-F8F0FF58E4B8}"/>
              </a:ext>
            </a:extLst>
          </p:cNvPr>
          <p:cNvSpPr>
            <a:spLocks noGrp="1"/>
          </p:cNvSpPr>
          <p:nvPr>
            <p:ph idx="1"/>
          </p:nvPr>
        </p:nvSpPr>
        <p:spPr>
          <a:xfrm>
            <a:off x="677334" y="1384917"/>
            <a:ext cx="8596668" cy="5246702"/>
          </a:xfrm>
        </p:spPr>
        <p:txBody>
          <a:bodyPr>
            <a:normAutofit/>
          </a:bodyPr>
          <a:lstStyle/>
          <a:p>
            <a:r>
              <a:rPr lang="tr-TR" sz="2800">
                <a:solidFill>
                  <a:schemeClr val="tx1"/>
                </a:solidFill>
                <a:latin typeface="Cooper Black" panose="0208090404030B020404" pitchFamily="18" charset="0"/>
              </a:rPr>
              <a:t>Company</a:t>
            </a:r>
          </a:p>
          <a:p>
            <a:pPr marL="0" indent="0">
              <a:buNone/>
            </a:pPr>
            <a:r>
              <a:rPr lang="en-US" sz="2800">
                <a:solidFill>
                  <a:schemeClr val="tx1"/>
                </a:solidFill>
                <a:latin typeface="Trebuchet MS" panose="020B0603020202020204" pitchFamily="34" charset="0"/>
              </a:rPr>
              <a:t>DERE is a real estate company operating in many cities. The company is represented by different</a:t>
            </a:r>
            <a:r>
              <a:rPr lang="tr-TR" sz="2800">
                <a:solidFill>
                  <a:schemeClr val="tx1"/>
                </a:solidFill>
                <a:latin typeface="Trebuchet MS" panose="020B0603020202020204" pitchFamily="34" charset="0"/>
              </a:rPr>
              <a:t> </a:t>
            </a:r>
            <a:r>
              <a:rPr lang="en-US" sz="2800">
                <a:solidFill>
                  <a:schemeClr val="tx1"/>
                </a:solidFill>
                <a:latin typeface="Trebuchet MS" panose="020B0603020202020204" pitchFamily="34" charset="0"/>
              </a:rPr>
              <a:t>agencies in these cities. Each agency has its own employees and deals with the real estate market in</a:t>
            </a:r>
            <a:r>
              <a:rPr lang="tr-TR" sz="2800">
                <a:solidFill>
                  <a:schemeClr val="tx1"/>
                </a:solidFill>
                <a:latin typeface="Trebuchet MS" panose="020B0603020202020204" pitchFamily="34" charset="0"/>
              </a:rPr>
              <a:t> </a:t>
            </a:r>
            <a:r>
              <a:rPr lang="en-US" sz="2800">
                <a:solidFill>
                  <a:schemeClr val="tx1"/>
                </a:solidFill>
                <a:latin typeface="Trebuchet MS" panose="020B0603020202020204" pitchFamily="34" charset="0"/>
              </a:rPr>
              <a:t>its region.</a:t>
            </a:r>
            <a:endParaRPr lang="tr-TR" sz="2800">
              <a:solidFill>
                <a:schemeClr val="tx1"/>
              </a:solidFill>
              <a:latin typeface="Trebuchet MS" panose="020B0603020202020204" pitchFamily="34" charset="0"/>
            </a:endParaRPr>
          </a:p>
          <a:p>
            <a:pPr marL="0" indent="0">
              <a:buNone/>
            </a:pPr>
            <a:endParaRPr lang="tr-TR" sz="2800">
              <a:solidFill>
                <a:schemeClr val="tx1"/>
              </a:solidFill>
              <a:latin typeface="Trebuchet MS" panose="020B0603020202020204" pitchFamily="34" charset="0"/>
            </a:endParaRPr>
          </a:p>
        </p:txBody>
      </p:sp>
      <p:pic>
        <p:nvPicPr>
          <p:cNvPr id="4" name="Resim 3">
            <a:extLst>
              <a:ext uri="{FF2B5EF4-FFF2-40B4-BE49-F238E27FC236}">
                <a16:creationId xmlns:a16="http://schemas.microsoft.com/office/drawing/2014/main" id="{4EFCB277-373F-4B64-90BE-540D2C52C603}"/>
              </a:ext>
            </a:extLst>
          </p:cNvPr>
          <p:cNvPicPr>
            <a:picLocks noChangeAspect="1"/>
          </p:cNvPicPr>
          <p:nvPr/>
        </p:nvPicPr>
        <p:blipFill>
          <a:blip r:embed="rId2"/>
          <a:stretch>
            <a:fillRect/>
          </a:stretch>
        </p:blipFill>
        <p:spPr>
          <a:xfrm>
            <a:off x="5678749" y="4916346"/>
            <a:ext cx="2980266" cy="575191"/>
          </a:xfrm>
          <a:prstGeom prst="rect">
            <a:avLst/>
          </a:prstGeom>
        </p:spPr>
      </p:pic>
      <p:pic>
        <p:nvPicPr>
          <p:cNvPr id="6" name="Resim 5">
            <a:extLst>
              <a:ext uri="{FF2B5EF4-FFF2-40B4-BE49-F238E27FC236}">
                <a16:creationId xmlns:a16="http://schemas.microsoft.com/office/drawing/2014/main" id="{9F613ACB-80FB-4882-8BAB-FFF46C42863B}"/>
              </a:ext>
            </a:extLst>
          </p:cNvPr>
          <p:cNvPicPr>
            <a:picLocks noChangeAspect="1"/>
          </p:cNvPicPr>
          <p:nvPr/>
        </p:nvPicPr>
        <p:blipFill>
          <a:blip r:embed="rId3"/>
          <a:stretch>
            <a:fillRect/>
          </a:stretch>
        </p:blipFill>
        <p:spPr>
          <a:xfrm>
            <a:off x="1984437" y="4623708"/>
            <a:ext cx="2658585" cy="1160468"/>
          </a:xfrm>
          <a:prstGeom prst="rect">
            <a:avLst/>
          </a:prstGeom>
        </p:spPr>
      </p:pic>
    </p:spTree>
    <p:extLst>
      <p:ext uri="{BB962C8B-B14F-4D97-AF65-F5344CB8AC3E}">
        <p14:creationId xmlns:p14="http://schemas.microsoft.com/office/powerpoint/2010/main" val="1528062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A6C7445-3F5F-42DB-8862-859AAEBE5232}"/>
              </a:ext>
            </a:extLst>
          </p:cNvPr>
          <p:cNvSpPr>
            <a:spLocks noGrp="1"/>
          </p:cNvSpPr>
          <p:nvPr>
            <p:ph type="title"/>
          </p:nvPr>
        </p:nvSpPr>
        <p:spPr>
          <a:xfrm>
            <a:off x="677334" y="600722"/>
            <a:ext cx="6158472" cy="668784"/>
          </a:xfrm>
        </p:spPr>
        <p:txBody>
          <a:bodyPr>
            <a:noAutofit/>
          </a:bodyPr>
          <a:lstStyle/>
          <a:p>
            <a:r>
              <a:rPr lang="tr-TR" sz="44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DESCRIPTION</a:t>
            </a:r>
            <a:endParaRPr lang="tr-TR" sz="4400"/>
          </a:p>
        </p:txBody>
      </p:sp>
      <p:sp>
        <p:nvSpPr>
          <p:cNvPr id="3" name="İçerik Yer Tutucusu 2">
            <a:extLst>
              <a:ext uri="{FF2B5EF4-FFF2-40B4-BE49-F238E27FC236}">
                <a16:creationId xmlns:a16="http://schemas.microsoft.com/office/drawing/2014/main" id="{8AB9B1B9-7CA2-4A6B-867D-F8F0FF58E4B8}"/>
              </a:ext>
            </a:extLst>
          </p:cNvPr>
          <p:cNvSpPr>
            <a:spLocks noGrp="1"/>
          </p:cNvSpPr>
          <p:nvPr>
            <p:ph idx="1"/>
          </p:nvPr>
        </p:nvSpPr>
        <p:spPr>
          <a:xfrm>
            <a:off x="677334" y="1384917"/>
            <a:ext cx="8596668" cy="5246702"/>
          </a:xfrm>
        </p:spPr>
        <p:txBody>
          <a:bodyPr>
            <a:normAutofit/>
          </a:bodyPr>
          <a:lstStyle/>
          <a:p>
            <a:r>
              <a:rPr lang="tr-TR" sz="2800">
                <a:solidFill>
                  <a:schemeClr val="tx1"/>
                </a:solidFill>
                <a:latin typeface="Cooper Black" panose="0208090404030B020404" pitchFamily="18" charset="0"/>
              </a:rPr>
              <a:t>Agency</a:t>
            </a:r>
          </a:p>
          <a:p>
            <a:pPr marL="0" indent="0">
              <a:buNone/>
            </a:pPr>
            <a:r>
              <a:rPr lang="en-US" sz="2800">
                <a:solidFill>
                  <a:schemeClr val="tx1"/>
                </a:solidFill>
                <a:latin typeface="Trebuchet MS" panose="020B0603020202020204" pitchFamily="34" charset="0"/>
              </a:rPr>
              <a:t>The company has four agencies in the cities Izmir, Istanbul, Ankara and Antalya. New agencies can</a:t>
            </a:r>
            <a:r>
              <a:rPr lang="tr-TR" sz="2800">
                <a:solidFill>
                  <a:schemeClr val="tx1"/>
                </a:solidFill>
                <a:latin typeface="Trebuchet MS" panose="020B0603020202020204" pitchFamily="34" charset="0"/>
              </a:rPr>
              <a:t> </a:t>
            </a:r>
            <a:r>
              <a:rPr lang="en-US" sz="2800">
                <a:solidFill>
                  <a:schemeClr val="tx1"/>
                </a:solidFill>
                <a:latin typeface="Trebuchet MS" panose="020B0603020202020204" pitchFamily="34" charset="0"/>
              </a:rPr>
              <a:t>join the system over time. Each agency has some attributes including id, name, address, and phone.</a:t>
            </a:r>
            <a:endParaRPr lang="tr-TR" sz="2800">
              <a:solidFill>
                <a:schemeClr val="tx1"/>
              </a:solidFill>
              <a:latin typeface="Trebuchet MS" panose="020B0603020202020204" pitchFamily="34" charset="0"/>
            </a:endParaRPr>
          </a:p>
          <a:p>
            <a:pPr marL="0" indent="0">
              <a:buNone/>
            </a:pPr>
            <a:endParaRPr lang="tr-TR" sz="2800">
              <a:solidFill>
                <a:schemeClr val="tx1"/>
              </a:solidFill>
              <a:latin typeface="Trebuchet MS" panose="020B0603020202020204" pitchFamily="34" charset="0"/>
            </a:endParaRPr>
          </a:p>
        </p:txBody>
      </p:sp>
      <p:pic>
        <p:nvPicPr>
          <p:cNvPr id="5" name="Resim 4">
            <a:extLst>
              <a:ext uri="{FF2B5EF4-FFF2-40B4-BE49-F238E27FC236}">
                <a16:creationId xmlns:a16="http://schemas.microsoft.com/office/drawing/2014/main" id="{8C3829A0-BF28-4EEC-81D6-E7A2BE260BD5}"/>
              </a:ext>
            </a:extLst>
          </p:cNvPr>
          <p:cNvPicPr>
            <a:picLocks noChangeAspect="1"/>
          </p:cNvPicPr>
          <p:nvPr/>
        </p:nvPicPr>
        <p:blipFill>
          <a:blip r:embed="rId2"/>
          <a:stretch>
            <a:fillRect/>
          </a:stretch>
        </p:blipFill>
        <p:spPr>
          <a:xfrm>
            <a:off x="5170688" y="4349951"/>
            <a:ext cx="2872481" cy="1907327"/>
          </a:xfrm>
          <a:prstGeom prst="rect">
            <a:avLst/>
          </a:prstGeom>
        </p:spPr>
      </p:pic>
      <p:pic>
        <p:nvPicPr>
          <p:cNvPr id="7" name="Resim 6">
            <a:extLst>
              <a:ext uri="{FF2B5EF4-FFF2-40B4-BE49-F238E27FC236}">
                <a16:creationId xmlns:a16="http://schemas.microsoft.com/office/drawing/2014/main" id="{305CF598-A961-49E8-A7D1-8F6C36BC1FB5}"/>
              </a:ext>
            </a:extLst>
          </p:cNvPr>
          <p:cNvPicPr>
            <a:picLocks noChangeAspect="1"/>
          </p:cNvPicPr>
          <p:nvPr/>
        </p:nvPicPr>
        <p:blipFill>
          <a:blip r:embed="rId3"/>
          <a:stretch>
            <a:fillRect/>
          </a:stretch>
        </p:blipFill>
        <p:spPr>
          <a:xfrm>
            <a:off x="1978980" y="4352170"/>
            <a:ext cx="2286000" cy="1381125"/>
          </a:xfrm>
          <a:prstGeom prst="rect">
            <a:avLst/>
          </a:prstGeom>
        </p:spPr>
      </p:pic>
    </p:spTree>
    <p:extLst>
      <p:ext uri="{BB962C8B-B14F-4D97-AF65-F5344CB8AC3E}">
        <p14:creationId xmlns:p14="http://schemas.microsoft.com/office/powerpoint/2010/main" val="521304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A6C7445-3F5F-42DB-8862-859AAEBE5232}"/>
              </a:ext>
            </a:extLst>
          </p:cNvPr>
          <p:cNvSpPr>
            <a:spLocks noGrp="1"/>
          </p:cNvSpPr>
          <p:nvPr>
            <p:ph type="title"/>
          </p:nvPr>
        </p:nvSpPr>
        <p:spPr>
          <a:xfrm>
            <a:off x="677334" y="600722"/>
            <a:ext cx="6158472" cy="668784"/>
          </a:xfrm>
        </p:spPr>
        <p:txBody>
          <a:bodyPr>
            <a:noAutofit/>
          </a:bodyPr>
          <a:lstStyle/>
          <a:p>
            <a:r>
              <a:rPr lang="tr-TR" sz="44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DESCRIPTION</a:t>
            </a:r>
            <a:endParaRPr lang="tr-TR" sz="4400"/>
          </a:p>
        </p:txBody>
      </p:sp>
      <p:sp>
        <p:nvSpPr>
          <p:cNvPr id="3" name="İçerik Yer Tutucusu 2">
            <a:extLst>
              <a:ext uri="{FF2B5EF4-FFF2-40B4-BE49-F238E27FC236}">
                <a16:creationId xmlns:a16="http://schemas.microsoft.com/office/drawing/2014/main" id="{8AB9B1B9-7CA2-4A6B-867D-F8F0FF58E4B8}"/>
              </a:ext>
            </a:extLst>
          </p:cNvPr>
          <p:cNvSpPr>
            <a:spLocks noGrp="1"/>
          </p:cNvSpPr>
          <p:nvPr>
            <p:ph idx="1"/>
          </p:nvPr>
        </p:nvSpPr>
        <p:spPr>
          <a:xfrm>
            <a:off x="677334" y="1384917"/>
            <a:ext cx="8596668" cy="5246702"/>
          </a:xfrm>
        </p:spPr>
        <p:txBody>
          <a:bodyPr>
            <a:normAutofit/>
          </a:bodyPr>
          <a:lstStyle/>
          <a:p>
            <a:r>
              <a:rPr lang="tr-TR" sz="2800">
                <a:solidFill>
                  <a:schemeClr val="tx1"/>
                </a:solidFill>
                <a:latin typeface="Cooper Black" panose="0208090404030B020404" pitchFamily="18" charset="0"/>
              </a:rPr>
              <a:t>Real Estate</a:t>
            </a:r>
          </a:p>
          <a:p>
            <a:pPr marL="0" indent="0">
              <a:buNone/>
            </a:pPr>
            <a:r>
              <a:rPr lang="en-US" sz="2800">
                <a:solidFill>
                  <a:schemeClr val="tx1"/>
                </a:solidFill>
                <a:latin typeface="+mj-lt"/>
              </a:rPr>
              <a:t>The types of real estates that the company rents or sells can be classified as flat, villa, summer villa,</a:t>
            </a:r>
            <a:r>
              <a:rPr lang="tr-TR" sz="2800">
                <a:solidFill>
                  <a:schemeClr val="tx1"/>
                </a:solidFill>
                <a:latin typeface="+mj-lt"/>
              </a:rPr>
              <a:t> </a:t>
            </a:r>
            <a:r>
              <a:rPr lang="en-US" sz="2800">
                <a:solidFill>
                  <a:schemeClr val="tx1"/>
                </a:solidFill>
                <a:latin typeface="+mj-lt"/>
              </a:rPr>
              <a:t>farmhouse and office. The system should store the information for each real estate, including its id,</a:t>
            </a:r>
            <a:r>
              <a:rPr lang="tr-TR" sz="2800">
                <a:solidFill>
                  <a:schemeClr val="tx1"/>
                </a:solidFill>
                <a:latin typeface="+mj-lt"/>
              </a:rPr>
              <a:t> </a:t>
            </a:r>
            <a:r>
              <a:rPr lang="en-US" sz="2800">
                <a:solidFill>
                  <a:schemeClr val="tx1"/>
                </a:solidFill>
                <a:latin typeface="+mj-lt"/>
              </a:rPr>
              <a:t>type, status (for rent or for sale), availability (is it sold/rented or not), address, surface area, price and</a:t>
            </a:r>
            <a:r>
              <a:rPr lang="tr-TR" sz="2800">
                <a:solidFill>
                  <a:schemeClr val="tx1"/>
                </a:solidFill>
                <a:latin typeface="+mj-lt"/>
              </a:rPr>
              <a:t> </a:t>
            </a:r>
            <a:r>
              <a:rPr lang="en-US" sz="2800">
                <a:solidFill>
                  <a:schemeClr val="tx1"/>
                </a:solidFill>
                <a:latin typeface="+mj-lt"/>
              </a:rPr>
              <a:t>number of rooms.</a:t>
            </a:r>
            <a:endParaRPr lang="tr-TR" sz="2800">
              <a:solidFill>
                <a:schemeClr val="tx1"/>
              </a:solidFill>
              <a:latin typeface="+mj-lt"/>
            </a:endParaRPr>
          </a:p>
          <a:p>
            <a:pPr marL="0" indent="0">
              <a:buNone/>
            </a:pPr>
            <a:endParaRPr lang="tr-TR" sz="2800">
              <a:solidFill>
                <a:schemeClr val="tx1"/>
              </a:solidFill>
              <a:latin typeface="+mj-lt"/>
            </a:endParaRPr>
          </a:p>
        </p:txBody>
      </p:sp>
      <p:pic>
        <p:nvPicPr>
          <p:cNvPr id="4" name="Resim 3">
            <a:extLst>
              <a:ext uri="{FF2B5EF4-FFF2-40B4-BE49-F238E27FC236}">
                <a16:creationId xmlns:a16="http://schemas.microsoft.com/office/drawing/2014/main" id="{A84C7998-58C7-4C8D-B089-0350FA7CBA66}"/>
              </a:ext>
            </a:extLst>
          </p:cNvPr>
          <p:cNvPicPr>
            <a:picLocks noChangeAspect="1"/>
          </p:cNvPicPr>
          <p:nvPr/>
        </p:nvPicPr>
        <p:blipFill>
          <a:blip r:embed="rId2"/>
          <a:stretch>
            <a:fillRect/>
          </a:stretch>
        </p:blipFill>
        <p:spPr>
          <a:xfrm>
            <a:off x="4850167" y="4626191"/>
            <a:ext cx="3139736" cy="1903465"/>
          </a:xfrm>
          <a:prstGeom prst="rect">
            <a:avLst/>
          </a:prstGeom>
        </p:spPr>
      </p:pic>
    </p:spTree>
    <p:extLst>
      <p:ext uri="{BB962C8B-B14F-4D97-AF65-F5344CB8AC3E}">
        <p14:creationId xmlns:p14="http://schemas.microsoft.com/office/powerpoint/2010/main" val="2430549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A6C7445-3F5F-42DB-8862-859AAEBE5232}"/>
              </a:ext>
            </a:extLst>
          </p:cNvPr>
          <p:cNvSpPr>
            <a:spLocks noGrp="1"/>
          </p:cNvSpPr>
          <p:nvPr>
            <p:ph type="title"/>
          </p:nvPr>
        </p:nvSpPr>
        <p:spPr>
          <a:xfrm>
            <a:off x="677334" y="600722"/>
            <a:ext cx="6158472" cy="668784"/>
          </a:xfrm>
        </p:spPr>
        <p:txBody>
          <a:bodyPr>
            <a:noAutofit/>
          </a:bodyPr>
          <a:lstStyle/>
          <a:p>
            <a:r>
              <a:rPr lang="tr-TR" sz="44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DESCRIPTION</a:t>
            </a:r>
            <a:endParaRPr lang="tr-TR" sz="4400"/>
          </a:p>
        </p:txBody>
      </p:sp>
      <p:sp>
        <p:nvSpPr>
          <p:cNvPr id="3" name="İçerik Yer Tutucusu 2">
            <a:extLst>
              <a:ext uri="{FF2B5EF4-FFF2-40B4-BE49-F238E27FC236}">
                <a16:creationId xmlns:a16="http://schemas.microsoft.com/office/drawing/2014/main" id="{8AB9B1B9-7CA2-4A6B-867D-F8F0FF58E4B8}"/>
              </a:ext>
            </a:extLst>
          </p:cNvPr>
          <p:cNvSpPr>
            <a:spLocks noGrp="1"/>
          </p:cNvSpPr>
          <p:nvPr>
            <p:ph idx="1"/>
          </p:nvPr>
        </p:nvSpPr>
        <p:spPr>
          <a:xfrm>
            <a:off x="677334" y="1384917"/>
            <a:ext cx="8596668" cy="5246702"/>
          </a:xfrm>
        </p:spPr>
        <p:txBody>
          <a:bodyPr>
            <a:normAutofit/>
          </a:bodyPr>
          <a:lstStyle/>
          <a:p>
            <a:r>
              <a:rPr lang="tr-TR" sz="2800">
                <a:solidFill>
                  <a:schemeClr val="tx1"/>
                </a:solidFill>
                <a:latin typeface="Cooper Black" panose="0208090404030B020404" pitchFamily="18" charset="0"/>
              </a:rPr>
              <a:t>Customer</a:t>
            </a:r>
          </a:p>
          <a:p>
            <a:pPr marL="0" indent="0">
              <a:buNone/>
            </a:pPr>
            <a:r>
              <a:rPr lang="en-US" sz="2800">
                <a:solidFill>
                  <a:schemeClr val="tx1"/>
                </a:solidFill>
                <a:latin typeface="+mj-lt"/>
              </a:rPr>
              <a:t>System stores the customer information such as id, name, birthdate, address, phone, gender etc.</a:t>
            </a:r>
            <a:endParaRPr lang="tr-TR" sz="2800">
              <a:solidFill>
                <a:schemeClr val="tx1"/>
              </a:solidFill>
              <a:latin typeface="+mj-lt"/>
            </a:endParaRPr>
          </a:p>
          <a:p>
            <a:pPr marL="0" indent="0">
              <a:buNone/>
            </a:pPr>
            <a:endParaRPr lang="tr-TR" sz="2800">
              <a:solidFill>
                <a:schemeClr val="tx1"/>
              </a:solidFill>
              <a:latin typeface="+mj-lt"/>
            </a:endParaRPr>
          </a:p>
        </p:txBody>
      </p:sp>
      <p:pic>
        <p:nvPicPr>
          <p:cNvPr id="5" name="Resim 4">
            <a:extLst>
              <a:ext uri="{FF2B5EF4-FFF2-40B4-BE49-F238E27FC236}">
                <a16:creationId xmlns:a16="http://schemas.microsoft.com/office/drawing/2014/main" id="{86AF1DCF-9CFE-470A-A291-CE916CB054D6}"/>
              </a:ext>
            </a:extLst>
          </p:cNvPr>
          <p:cNvPicPr>
            <a:picLocks noChangeAspect="1"/>
          </p:cNvPicPr>
          <p:nvPr/>
        </p:nvPicPr>
        <p:blipFill>
          <a:blip r:embed="rId2"/>
          <a:stretch>
            <a:fillRect/>
          </a:stretch>
        </p:blipFill>
        <p:spPr>
          <a:xfrm>
            <a:off x="1415988" y="3429000"/>
            <a:ext cx="3341179" cy="2230237"/>
          </a:xfrm>
          <a:prstGeom prst="rect">
            <a:avLst/>
          </a:prstGeom>
          <a:ln>
            <a:noFill/>
          </a:ln>
          <a:effectLst>
            <a:outerShdw blurRad="190500" algn="tl" rotWithShape="0">
              <a:srgbClr val="000000">
                <a:alpha val="70000"/>
              </a:srgbClr>
            </a:outerShdw>
          </a:effectLst>
        </p:spPr>
      </p:pic>
      <p:pic>
        <p:nvPicPr>
          <p:cNvPr id="6" name="Resim 5">
            <a:extLst>
              <a:ext uri="{FF2B5EF4-FFF2-40B4-BE49-F238E27FC236}">
                <a16:creationId xmlns:a16="http://schemas.microsoft.com/office/drawing/2014/main" id="{383839D9-A79E-425C-A287-8E4F794A82C5}"/>
              </a:ext>
            </a:extLst>
          </p:cNvPr>
          <p:cNvPicPr>
            <a:picLocks noChangeAspect="1"/>
          </p:cNvPicPr>
          <p:nvPr/>
        </p:nvPicPr>
        <p:blipFill>
          <a:blip r:embed="rId3"/>
          <a:stretch>
            <a:fillRect/>
          </a:stretch>
        </p:blipFill>
        <p:spPr>
          <a:xfrm>
            <a:off x="5349720" y="3428999"/>
            <a:ext cx="3358791" cy="22302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45670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A6C7445-3F5F-42DB-8862-859AAEBE5232}"/>
              </a:ext>
            </a:extLst>
          </p:cNvPr>
          <p:cNvSpPr>
            <a:spLocks noGrp="1"/>
          </p:cNvSpPr>
          <p:nvPr>
            <p:ph type="title"/>
          </p:nvPr>
        </p:nvSpPr>
        <p:spPr>
          <a:xfrm>
            <a:off x="677334" y="600722"/>
            <a:ext cx="6158472" cy="668784"/>
          </a:xfrm>
        </p:spPr>
        <p:txBody>
          <a:bodyPr>
            <a:noAutofit/>
          </a:bodyPr>
          <a:lstStyle/>
          <a:p>
            <a:r>
              <a:rPr lang="tr-TR" sz="44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DESCRIPTION</a:t>
            </a:r>
            <a:endParaRPr lang="tr-TR" sz="4400"/>
          </a:p>
        </p:txBody>
      </p:sp>
      <p:sp>
        <p:nvSpPr>
          <p:cNvPr id="3" name="İçerik Yer Tutucusu 2">
            <a:extLst>
              <a:ext uri="{FF2B5EF4-FFF2-40B4-BE49-F238E27FC236}">
                <a16:creationId xmlns:a16="http://schemas.microsoft.com/office/drawing/2014/main" id="{8AB9B1B9-7CA2-4A6B-867D-F8F0FF58E4B8}"/>
              </a:ext>
            </a:extLst>
          </p:cNvPr>
          <p:cNvSpPr>
            <a:spLocks noGrp="1"/>
          </p:cNvSpPr>
          <p:nvPr>
            <p:ph idx="1"/>
          </p:nvPr>
        </p:nvSpPr>
        <p:spPr>
          <a:xfrm>
            <a:off x="677334" y="1384917"/>
            <a:ext cx="8596668" cy="5246702"/>
          </a:xfrm>
        </p:spPr>
        <p:txBody>
          <a:bodyPr>
            <a:normAutofit/>
          </a:bodyPr>
          <a:lstStyle/>
          <a:p>
            <a:r>
              <a:rPr lang="tr-TR" sz="2800">
                <a:solidFill>
                  <a:schemeClr val="tx1"/>
                </a:solidFill>
                <a:latin typeface="Cooper Black" panose="0208090404030B020404" pitchFamily="18" charset="0"/>
              </a:rPr>
              <a:t>Contract</a:t>
            </a:r>
          </a:p>
          <a:p>
            <a:pPr marL="0" indent="0">
              <a:buNone/>
            </a:pPr>
            <a:r>
              <a:rPr lang="en-US" sz="2800">
                <a:solidFill>
                  <a:schemeClr val="tx1"/>
                </a:solidFill>
                <a:latin typeface="+mj-lt"/>
              </a:rPr>
              <a:t>When a customer arrives to an agency, if the customer will rent or purchase a real estate, he/she has</a:t>
            </a:r>
            <a:r>
              <a:rPr lang="tr-TR" sz="2800">
                <a:solidFill>
                  <a:schemeClr val="tx1"/>
                </a:solidFill>
                <a:latin typeface="+mj-lt"/>
              </a:rPr>
              <a:t> </a:t>
            </a:r>
            <a:r>
              <a:rPr lang="en-US" sz="2800">
                <a:solidFill>
                  <a:schemeClr val="tx1"/>
                </a:solidFill>
                <a:latin typeface="+mj-lt"/>
              </a:rPr>
              <a:t>to fill a form about him/her and then an agent enters the customer information to the system.</a:t>
            </a:r>
          </a:p>
          <a:p>
            <a:pPr marL="0" indent="0">
              <a:buNone/>
            </a:pPr>
            <a:r>
              <a:rPr lang="en-US" sz="2800">
                <a:solidFill>
                  <a:schemeClr val="tx1"/>
                </a:solidFill>
                <a:latin typeface="+mj-lt"/>
              </a:rPr>
              <a:t>When a customer rents or purchases a real estate, the system keeps the contract details into the</a:t>
            </a:r>
            <a:r>
              <a:rPr lang="tr-TR" sz="2800">
                <a:solidFill>
                  <a:schemeClr val="tx1"/>
                </a:solidFill>
                <a:latin typeface="+mj-lt"/>
              </a:rPr>
              <a:t> </a:t>
            </a:r>
            <a:r>
              <a:rPr lang="en-US" sz="2800">
                <a:solidFill>
                  <a:schemeClr val="tx1"/>
                </a:solidFill>
                <a:latin typeface="+mj-lt"/>
              </a:rPr>
              <a:t>system, such as related customer, rented/sold real estate, agent who performs operation, contract</a:t>
            </a:r>
            <a:r>
              <a:rPr lang="tr-TR" sz="2800">
                <a:solidFill>
                  <a:schemeClr val="tx1"/>
                </a:solidFill>
                <a:latin typeface="+mj-lt"/>
              </a:rPr>
              <a:t> </a:t>
            </a:r>
            <a:r>
              <a:rPr lang="en-US" sz="2800">
                <a:solidFill>
                  <a:schemeClr val="tx1"/>
                </a:solidFill>
                <a:latin typeface="+mj-lt"/>
              </a:rPr>
              <a:t>date, etc. The company gains 15‰ commissions from each sale or it charges 80% of rental price.</a:t>
            </a:r>
            <a:endParaRPr lang="tr-TR" sz="2800">
              <a:solidFill>
                <a:schemeClr val="tx1"/>
              </a:solidFill>
              <a:latin typeface="+mj-lt"/>
            </a:endParaRPr>
          </a:p>
        </p:txBody>
      </p:sp>
    </p:spTree>
    <p:extLst>
      <p:ext uri="{BB962C8B-B14F-4D97-AF65-F5344CB8AC3E}">
        <p14:creationId xmlns:p14="http://schemas.microsoft.com/office/powerpoint/2010/main" val="3630009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A6C7445-3F5F-42DB-8862-859AAEBE5232}"/>
              </a:ext>
            </a:extLst>
          </p:cNvPr>
          <p:cNvSpPr>
            <a:spLocks noGrp="1"/>
          </p:cNvSpPr>
          <p:nvPr>
            <p:ph type="title"/>
          </p:nvPr>
        </p:nvSpPr>
        <p:spPr>
          <a:xfrm>
            <a:off x="677334" y="600722"/>
            <a:ext cx="6158472" cy="668784"/>
          </a:xfrm>
        </p:spPr>
        <p:txBody>
          <a:bodyPr>
            <a:noAutofit/>
          </a:bodyPr>
          <a:lstStyle/>
          <a:p>
            <a:r>
              <a:rPr lang="tr-TR" sz="44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DESCRIPTION</a:t>
            </a:r>
            <a:endParaRPr lang="tr-TR" sz="4400"/>
          </a:p>
        </p:txBody>
      </p:sp>
      <p:sp>
        <p:nvSpPr>
          <p:cNvPr id="3" name="İçerik Yer Tutucusu 2">
            <a:extLst>
              <a:ext uri="{FF2B5EF4-FFF2-40B4-BE49-F238E27FC236}">
                <a16:creationId xmlns:a16="http://schemas.microsoft.com/office/drawing/2014/main" id="{8AB9B1B9-7CA2-4A6B-867D-F8F0FF58E4B8}"/>
              </a:ext>
            </a:extLst>
          </p:cNvPr>
          <p:cNvSpPr>
            <a:spLocks noGrp="1"/>
          </p:cNvSpPr>
          <p:nvPr>
            <p:ph idx="1"/>
          </p:nvPr>
        </p:nvSpPr>
        <p:spPr>
          <a:xfrm>
            <a:off x="677334" y="1384917"/>
            <a:ext cx="8596668" cy="5246702"/>
          </a:xfrm>
        </p:spPr>
        <p:txBody>
          <a:bodyPr>
            <a:normAutofit/>
          </a:bodyPr>
          <a:lstStyle/>
          <a:p>
            <a:r>
              <a:rPr lang="tr-TR" sz="2800">
                <a:solidFill>
                  <a:schemeClr val="tx1"/>
                </a:solidFill>
                <a:latin typeface="Cooper Black" panose="0208090404030B020404" pitchFamily="18" charset="0"/>
              </a:rPr>
              <a:t>Commands</a:t>
            </a:r>
          </a:p>
          <a:p>
            <a:pPr marL="0" indent="0">
              <a:buNone/>
            </a:pPr>
            <a:endParaRPr lang="tr-TR" sz="2800">
              <a:solidFill>
                <a:schemeClr val="tx1"/>
              </a:solidFill>
              <a:latin typeface="Cooper Black" panose="0208090404030B020404" pitchFamily="18" charset="0"/>
            </a:endParaRPr>
          </a:p>
        </p:txBody>
      </p:sp>
      <p:pic>
        <p:nvPicPr>
          <p:cNvPr id="4" name="Resim 3">
            <a:extLst>
              <a:ext uri="{FF2B5EF4-FFF2-40B4-BE49-F238E27FC236}">
                <a16:creationId xmlns:a16="http://schemas.microsoft.com/office/drawing/2014/main" id="{C95984B7-C79A-4CDB-A713-DFBCF5267830}"/>
              </a:ext>
            </a:extLst>
          </p:cNvPr>
          <p:cNvPicPr>
            <a:picLocks noChangeAspect="1"/>
          </p:cNvPicPr>
          <p:nvPr/>
        </p:nvPicPr>
        <p:blipFill rotWithShape="1">
          <a:blip r:embed="rId2"/>
          <a:srcRect l="20636" t="10473" r="19644" b="11649"/>
          <a:stretch/>
        </p:blipFill>
        <p:spPr>
          <a:xfrm>
            <a:off x="1518082" y="1970843"/>
            <a:ext cx="6196613" cy="4545367"/>
          </a:xfrm>
          <a:prstGeom prst="rect">
            <a:avLst/>
          </a:prstGeom>
        </p:spPr>
      </p:pic>
    </p:spTree>
    <p:extLst>
      <p:ext uri="{BB962C8B-B14F-4D97-AF65-F5344CB8AC3E}">
        <p14:creationId xmlns:p14="http://schemas.microsoft.com/office/powerpoint/2010/main" val="2618632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587</TotalTime>
  <Words>476</Words>
  <Application>Microsoft Office PowerPoint</Application>
  <PresentationFormat>Geniş ekran</PresentationFormat>
  <Paragraphs>56</Paragraphs>
  <Slides>18</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18</vt:i4>
      </vt:variant>
    </vt:vector>
  </HeadingPairs>
  <TitlesOfParts>
    <vt:vector size="26" baseType="lpstr">
      <vt:lpstr>Arial</vt:lpstr>
      <vt:lpstr>Calibri</vt:lpstr>
      <vt:lpstr>Cooper Black</vt:lpstr>
      <vt:lpstr>Gill Sans Nova Ultra Bold</vt:lpstr>
      <vt:lpstr>Trebuchet MS</vt:lpstr>
      <vt:lpstr>Wingdings</vt:lpstr>
      <vt:lpstr>Wingdings 3</vt:lpstr>
      <vt:lpstr>Yüzeyler</vt:lpstr>
      <vt:lpstr>PowerPoint Sunusu</vt:lpstr>
      <vt:lpstr>OUTLINE</vt:lpstr>
      <vt:lpstr>PowerPoint Sunusu</vt:lpstr>
      <vt:lpstr>PROJECT DESCRIPTION</vt:lpstr>
      <vt:lpstr>PROJECT DESCRIPTION</vt:lpstr>
      <vt:lpstr>PROJECT DESCRIPTION</vt:lpstr>
      <vt:lpstr>PROJECT DESCRIPTION</vt:lpstr>
      <vt:lpstr>PROJECT DESCRIPTION</vt:lpstr>
      <vt:lpstr>PROJECT DESCRIPTION</vt:lpstr>
      <vt:lpstr>PROGRESS ACCORDING TO WEEKS</vt:lpstr>
      <vt:lpstr>PowerPoint Sunusu</vt:lpstr>
      <vt:lpstr>PowerPoint Sunusu</vt:lpstr>
      <vt:lpstr>PowerPoint Sunusu</vt:lpstr>
      <vt:lpstr>PROBLEMS ENCOUNTERED</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Introductıon of game</dc:title>
  <dc:creator>lenovo</dc:creator>
  <cp:lastModifiedBy>Ferhat Doğan</cp:lastModifiedBy>
  <cp:revision>70</cp:revision>
  <dcterms:created xsi:type="dcterms:W3CDTF">2018-11-29T16:49:55Z</dcterms:created>
  <dcterms:modified xsi:type="dcterms:W3CDTF">2019-03-14T21:12:43Z</dcterms:modified>
</cp:coreProperties>
</file>