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embeddedFontLst>
    <p:embeddedFont>
      <p:font typeface="Roboto" panose="020B0604020202020204" charset="0"/>
      <p:regular r:id="rId24"/>
      <p:bold r:id="rId25"/>
      <p:italic r:id="rId26"/>
      <p:boldItalic r:id="rId27"/>
    </p:embeddedFont>
    <p:embeddedFont>
      <p:font typeface="Lobster" panose="020B0604020202020204" charset="-94"/>
      <p:regular r:id="rId28"/>
    </p:embeddedFont>
    <p:embeddedFont>
      <p:font typeface="Oswald" panose="020B0604020202020204" charset="-94"/>
      <p:regular r:id="rId29"/>
      <p:bold r:id="rId30"/>
    </p:embeddedFont>
    <p:embeddedFont>
      <p:font typeface="Georgia" panose="02040502050405020303" pitchFamily="18" charset="0"/>
      <p:regular r:id="rId31"/>
      <p:bold r:id="rId32"/>
      <p:italic r:id="rId33"/>
      <p:boldItalic r:id="rId34"/>
    </p:embeddedFont>
    <p:embeddedFont>
      <p:font typeface="Roboto Condensed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9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8604f5950_0_9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8604f5950_0_9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8604f5950_0_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8604f5950_0_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8604f5950_0_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8604f5950_0_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8604f5950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8604f5950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604f5950_0_1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604f5950_0_1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8604f5950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8604f5950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8604f5950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8604f5950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8604f5950_0_1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8604f5950_0_10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8604f5950_0_1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8604f5950_0_1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8604f5950_0_1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8604f5950_0_1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8604f5950_0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8604f5950_0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8604f5950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8604f5950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8604f5950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8604f5950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604f5950_0_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8604f5950_0_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604f5950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604f5950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8604f5950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8604f5950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8604f5950_0_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8604f5950_0_9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8604f5950_0_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8604f5950_0_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8604f5950_0_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8604f5950_0_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a/ceng.deu.edu.tr/file/d/1Q3w0Hon0bl3UcsaK-LRDcJ1ViH6j44tz/view?usp=drive_ope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rive.google.com/file/d/1drXwBk3gLd-zdJTA_G4mhZVElLeT32-H/view" TargetMode="External"/><Relationship Id="rId4" Type="http://schemas.openxmlformats.org/officeDocument/2006/relationships/hyperlink" Target="https://drive.google.com/file/d/1pr7reqm2oCdW5uR44opkvNubv-d2OTfL/view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270000" y="1029725"/>
            <a:ext cx="8604000" cy="11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4000">
                <a:latin typeface="Oswald"/>
                <a:ea typeface="Oswald"/>
                <a:cs typeface="Oswald"/>
                <a:sym typeface="Oswald"/>
              </a:rPr>
              <a:t>CME 1252 PROJECT BASED LEARNING - II</a:t>
            </a:r>
            <a:endParaRPr sz="4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098675" y="4167100"/>
            <a:ext cx="8222100" cy="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Oswald"/>
                <a:ea typeface="Oswald"/>
                <a:cs typeface="Oswald"/>
                <a:sym typeface="Oswald"/>
              </a:rPr>
              <a:t>2017510100 - Mesut Selim Serbes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Oswald"/>
                <a:ea typeface="Oswald"/>
                <a:cs typeface="Oswald"/>
                <a:sym typeface="Oswald"/>
              </a:rPr>
              <a:t>2017510012 - Muhammed Buğra Ateş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238900" y="2224950"/>
            <a:ext cx="4522800" cy="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PROJECT-III : </a:t>
            </a:r>
            <a:endParaRPr sz="3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     HELIX SNAKE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7741025" y="195700"/>
            <a:ext cx="1203900" cy="112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5850" y="170150"/>
            <a:ext cx="1043800" cy="10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238375"/>
            <a:ext cx="19812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475" y="195700"/>
            <a:ext cx="329565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etin kutusu 1"/>
          <p:cNvSpPr txBox="1"/>
          <p:nvPr/>
        </p:nvSpPr>
        <p:spPr>
          <a:xfrm>
            <a:off x="4210493" y="4693348"/>
            <a:ext cx="1116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  <a:latin typeface="Oswald" panose="020B0604020202020204" charset="-94"/>
              </a:rPr>
              <a:t>Izmir</a:t>
            </a:r>
            <a:endParaRPr lang="tr-TR" dirty="0">
              <a:solidFill>
                <a:schemeClr val="bg1"/>
              </a:solidFill>
              <a:latin typeface="Oswald" panose="020B0604020202020204" charset="-94"/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227470" y="4693348"/>
            <a:ext cx="1116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  <a:latin typeface="Oswald" panose="020B0604020202020204" charset="-94"/>
              </a:rPr>
              <a:t>24.05.2019</a:t>
            </a:r>
            <a:endParaRPr lang="tr-TR" dirty="0">
              <a:solidFill>
                <a:schemeClr val="bg1"/>
              </a:solidFill>
              <a:latin typeface="Oswald" panose="020B0604020202020204" charset="-9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588850" y="1562250"/>
            <a:ext cx="8259300" cy="20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7200" b="1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4.</a:t>
            </a:r>
            <a:endParaRPr sz="7200" b="1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6000" b="1">
                <a:latin typeface="Oswald"/>
                <a:ea typeface="Oswald"/>
                <a:cs typeface="Oswald"/>
                <a:sym typeface="Oswald"/>
              </a:rPr>
              <a:t>PROBLEMS ENCOUNTERED</a:t>
            </a:r>
            <a:endParaRPr sz="6000"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496575" y="6220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600" b="1" dirty="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PROBLEMS ENCOUNTERED</a:t>
            </a:r>
            <a:endParaRPr sz="3600" dirty="0"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496575" y="1229875"/>
            <a:ext cx="4371300" cy="26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85C6"/>
              </a:buClr>
              <a:buSzPts val="2000"/>
              <a:buFont typeface="Oswald"/>
              <a:buChar char="●"/>
            </a:pPr>
            <a:r>
              <a:rPr lang="tr" sz="2000" dirty="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The array structure was used the in the project because of incorrect using nodes at the first weeks.</a:t>
            </a:r>
            <a:endParaRPr sz="2000" dirty="0">
              <a:solidFill>
                <a:srgbClr val="3D85C6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000"/>
              <a:buFont typeface="Oswald"/>
              <a:buChar char="●"/>
            </a:pPr>
            <a:r>
              <a:rPr lang="tr" sz="2000" dirty="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Except this,not plenty problems have been encountered during the project.</a:t>
            </a:r>
            <a:endParaRPr sz="2000" dirty="0">
              <a:solidFill>
                <a:srgbClr val="3D85C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 err="1">
                <a:solidFill>
                  <a:srgbClr val="3796BF"/>
                </a:solidFill>
              </a:rPr>
              <a:t>Additional</a:t>
            </a:r>
            <a:r>
              <a:rPr lang="tr-TR" sz="3600" dirty="0">
                <a:solidFill>
                  <a:srgbClr val="3796BF"/>
                </a:solidFill>
              </a:rPr>
              <a:t> </a:t>
            </a:r>
            <a:r>
              <a:rPr lang="tr-TR" sz="3600" dirty="0" err="1">
                <a:solidFill>
                  <a:srgbClr val="3796BF"/>
                </a:solidFill>
              </a:rPr>
              <a:t>Improvements</a:t>
            </a:r>
            <a:endParaRPr lang="tr-TR" sz="3600" dirty="0">
              <a:solidFill>
                <a:srgbClr val="3796BF"/>
              </a:solidFill>
            </a:endParaRP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3796BF"/>
              </a:buClr>
            </a:pPr>
            <a:r>
              <a:rPr lang="tr-TR" sz="2800" dirty="0" smtClean="0">
                <a:solidFill>
                  <a:srgbClr val="3796BF"/>
                </a:solidFill>
              </a:rPr>
              <a:t>Menu</a:t>
            </a:r>
          </a:p>
          <a:p>
            <a:pPr>
              <a:buClr>
                <a:srgbClr val="3796BF"/>
              </a:buClr>
            </a:pPr>
            <a:r>
              <a:rPr lang="tr-TR" sz="2800" dirty="0" smtClean="0">
                <a:solidFill>
                  <a:srgbClr val="3796BF"/>
                </a:solidFill>
              </a:rPr>
              <a:t>Sound </a:t>
            </a:r>
            <a:r>
              <a:rPr lang="tr-TR" sz="2800" dirty="0" err="1" smtClean="0">
                <a:solidFill>
                  <a:srgbClr val="3796BF"/>
                </a:solidFill>
              </a:rPr>
              <a:t>Effects</a:t>
            </a:r>
            <a:endParaRPr lang="tr-TR" sz="2800" dirty="0" smtClean="0">
              <a:solidFill>
                <a:srgbClr val="3796BF"/>
              </a:solidFill>
            </a:endParaRPr>
          </a:p>
          <a:p>
            <a:pPr>
              <a:buClr>
                <a:srgbClr val="3796BF"/>
              </a:buClr>
            </a:pPr>
            <a:r>
              <a:rPr lang="tr-TR" sz="2800" dirty="0" err="1" smtClean="0">
                <a:solidFill>
                  <a:srgbClr val="3796BF"/>
                </a:solidFill>
              </a:rPr>
              <a:t>Pause</a:t>
            </a:r>
            <a:endParaRPr lang="tr-TR" sz="2800" dirty="0" smtClean="0">
              <a:solidFill>
                <a:srgbClr val="3796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02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588850" y="1562250"/>
            <a:ext cx="8259300" cy="25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7200" b="1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5.</a:t>
            </a:r>
            <a:endParaRPr sz="7200" b="1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6000" b="1">
                <a:latin typeface="Oswald"/>
                <a:ea typeface="Oswald"/>
                <a:cs typeface="Oswald"/>
                <a:sym typeface="Oswald"/>
              </a:rPr>
              <a:t>SCREENSHOTS</a:t>
            </a:r>
            <a:endParaRPr sz="6000"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/>
          <p:nvPr/>
        </p:nvSpPr>
        <p:spPr>
          <a:xfrm rot="10800000">
            <a:off x="4953900" y="4677700"/>
            <a:ext cx="1577525" cy="480625"/>
          </a:xfrm>
          <a:prstGeom prst="flowChartManualOperation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351800" y="19398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obster"/>
                <a:ea typeface="Lobster"/>
                <a:cs typeface="Lobster"/>
                <a:sym typeface="Lobster"/>
              </a:rPr>
              <a:t>SCREEN 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obster"/>
                <a:ea typeface="Lobster"/>
                <a:cs typeface="Lobster"/>
                <a:sym typeface="Lobster"/>
              </a:rPr>
              <a:t>SHOTS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2489325" y="253600"/>
            <a:ext cx="6506700" cy="4448700"/>
          </a:xfrm>
          <a:prstGeom prst="roundRect">
            <a:avLst>
              <a:gd name="adj" fmla="val 3478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575" y="436575"/>
            <a:ext cx="6231999" cy="40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/>
          <p:nvPr/>
        </p:nvSpPr>
        <p:spPr>
          <a:xfrm rot="10800000">
            <a:off x="4953900" y="4677700"/>
            <a:ext cx="1577525" cy="480625"/>
          </a:xfrm>
          <a:prstGeom prst="flowChartManualOperation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351800" y="19398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obster"/>
                <a:ea typeface="Lobster"/>
                <a:cs typeface="Lobster"/>
                <a:sym typeface="Lobster"/>
              </a:rPr>
              <a:t>SCREEN 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obster"/>
                <a:ea typeface="Lobster"/>
                <a:cs typeface="Lobster"/>
                <a:sym typeface="Lobster"/>
              </a:rPr>
              <a:t>SHOTS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77" name="Google Shape;177;p26"/>
          <p:cNvSpPr/>
          <p:nvPr/>
        </p:nvSpPr>
        <p:spPr>
          <a:xfrm>
            <a:off x="2489325" y="253600"/>
            <a:ext cx="6506700" cy="4448700"/>
          </a:xfrm>
          <a:prstGeom prst="roundRect">
            <a:avLst>
              <a:gd name="adj" fmla="val 3478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750" y="406025"/>
            <a:ext cx="6259850" cy="411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/>
          <p:nvPr/>
        </p:nvSpPr>
        <p:spPr>
          <a:xfrm rot="10800000">
            <a:off x="4953900" y="4677700"/>
            <a:ext cx="1577525" cy="480625"/>
          </a:xfrm>
          <a:prstGeom prst="flowChartManualOperation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title"/>
          </p:nvPr>
        </p:nvSpPr>
        <p:spPr>
          <a:xfrm>
            <a:off x="351800" y="19398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obster"/>
                <a:ea typeface="Lobster"/>
                <a:cs typeface="Lobster"/>
                <a:sym typeface="Lobster"/>
              </a:rPr>
              <a:t>SCREEN 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obster"/>
                <a:ea typeface="Lobster"/>
                <a:cs typeface="Lobster"/>
                <a:sym typeface="Lobster"/>
              </a:rPr>
              <a:t>SHOTS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85" name="Google Shape;185;p27"/>
          <p:cNvSpPr/>
          <p:nvPr/>
        </p:nvSpPr>
        <p:spPr>
          <a:xfrm>
            <a:off x="2489325" y="253600"/>
            <a:ext cx="6506700" cy="4448700"/>
          </a:xfrm>
          <a:prstGeom prst="roundRect">
            <a:avLst>
              <a:gd name="adj" fmla="val 3478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6075" y="444625"/>
            <a:ext cx="6125100" cy="406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/>
          <p:nvPr/>
        </p:nvSpPr>
        <p:spPr>
          <a:xfrm rot="10800000">
            <a:off x="4953900" y="4677700"/>
            <a:ext cx="1577525" cy="480625"/>
          </a:xfrm>
          <a:prstGeom prst="flowChartManualOperation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>
          <a:xfrm>
            <a:off x="351800" y="19398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obster"/>
                <a:ea typeface="Lobster"/>
                <a:cs typeface="Lobster"/>
                <a:sym typeface="Lobster"/>
              </a:rPr>
              <a:t>SCREEN 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obster"/>
                <a:ea typeface="Lobster"/>
                <a:cs typeface="Lobster"/>
                <a:sym typeface="Lobster"/>
              </a:rPr>
              <a:t>SHOTS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93" name="Google Shape;193;p28"/>
          <p:cNvSpPr/>
          <p:nvPr/>
        </p:nvSpPr>
        <p:spPr>
          <a:xfrm>
            <a:off x="2489325" y="253600"/>
            <a:ext cx="6506700" cy="4448700"/>
          </a:xfrm>
          <a:prstGeom prst="roundRect">
            <a:avLst>
              <a:gd name="adj" fmla="val 3478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66" y="413109"/>
            <a:ext cx="6073038" cy="410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>
            <a:spLocks noGrp="1"/>
          </p:cNvSpPr>
          <p:nvPr>
            <p:ph type="title"/>
          </p:nvPr>
        </p:nvSpPr>
        <p:spPr>
          <a:xfrm>
            <a:off x="588850" y="1562250"/>
            <a:ext cx="8259300" cy="25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7200" b="1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6.</a:t>
            </a:r>
            <a:endParaRPr sz="7200" b="1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6000" b="1">
                <a:latin typeface="Oswald"/>
                <a:ea typeface="Oswald"/>
                <a:cs typeface="Oswald"/>
                <a:sym typeface="Oswald"/>
              </a:rPr>
              <a:t>CONCLUSION</a:t>
            </a:r>
            <a:endParaRPr sz="6000"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>
          <a:xfrm>
            <a:off x="496575" y="6220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6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CONCLUSION</a:t>
            </a:r>
            <a:endParaRPr sz="3600"/>
          </a:p>
        </p:txBody>
      </p:sp>
      <p:sp>
        <p:nvSpPr>
          <p:cNvPr id="205" name="Google Shape;205;p30"/>
          <p:cNvSpPr txBox="1">
            <a:spLocks noGrp="1"/>
          </p:cNvSpPr>
          <p:nvPr>
            <p:ph type="body" idx="1"/>
          </p:nvPr>
        </p:nvSpPr>
        <p:spPr>
          <a:xfrm>
            <a:off x="496575" y="1229875"/>
            <a:ext cx="6515400" cy="26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tr" sz="200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Thanks to this project, we learned how to use linked list structure in Java.</a:t>
            </a:r>
            <a:endParaRPr sz="2000">
              <a:solidFill>
                <a:srgbClr val="3D85C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1359225" y="4953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6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OUTLINE</a:t>
            </a:r>
            <a:endParaRPr sz="3600"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1359225" y="1194700"/>
            <a:ext cx="4371300" cy="26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" sz="1400" dirty="0">
                <a:solidFill>
                  <a:srgbClr val="3796BF"/>
                </a:solidFill>
                <a:latin typeface="Oswald" panose="020B0604020202020204" charset="-94"/>
                <a:ea typeface="Arial"/>
                <a:cs typeface="Arial"/>
                <a:sym typeface="Arial"/>
              </a:rPr>
              <a:t>•</a:t>
            </a:r>
            <a:r>
              <a:rPr lang="tr" sz="1400" b="1" dirty="0">
                <a:solidFill>
                  <a:srgbClr val="3796BF"/>
                </a:solidFill>
                <a:latin typeface="Oswald" panose="020B0604020202020204" charset="-94"/>
                <a:ea typeface="Arial"/>
                <a:cs typeface="Arial"/>
                <a:sym typeface="Arial"/>
              </a:rPr>
              <a:t>INTRODUCTION</a:t>
            </a:r>
            <a:endParaRPr sz="1400" b="1" dirty="0">
              <a:solidFill>
                <a:srgbClr val="3796BF"/>
              </a:solidFill>
              <a:latin typeface="Oswald" panose="020B0604020202020204" charset="-94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" sz="1400" dirty="0">
                <a:solidFill>
                  <a:srgbClr val="3796BF"/>
                </a:solidFill>
                <a:latin typeface="Oswald" panose="020B0604020202020204" charset="-94"/>
                <a:ea typeface="Arial"/>
                <a:cs typeface="Arial"/>
                <a:sym typeface="Arial"/>
              </a:rPr>
              <a:t>•</a:t>
            </a:r>
            <a:r>
              <a:rPr lang="tr" sz="1400" b="1" dirty="0">
                <a:solidFill>
                  <a:srgbClr val="3796BF"/>
                </a:solidFill>
                <a:latin typeface="Oswald" panose="020B0604020202020204" charset="-94"/>
                <a:ea typeface="Arial"/>
                <a:cs typeface="Arial"/>
                <a:sym typeface="Arial"/>
              </a:rPr>
              <a:t>PROGRESS SUMMARY</a:t>
            </a:r>
            <a:endParaRPr sz="1400" b="1" dirty="0">
              <a:solidFill>
                <a:srgbClr val="3796BF"/>
              </a:solidFill>
              <a:latin typeface="Oswald" panose="020B0604020202020204" charset="-94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" sz="1400" dirty="0">
                <a:solidFill>
                  <a:srgbClr val="3796BF"/>
                </a:solidFill>
                <a:latin typeface="Oswald" panose="020B0604020202020204" charset="-94"/>
                <a:ea typeface="Arial"/>
                <a:cs typeface="Arial"/>
                <a:sym typeface="Arial"/>
              </a:rPr>
              <a:t>    •</a:t>
            </a:r>
            <a:r>
              <a:rPr lang="tr" sz="1400" b="1" dirty="0">
                <a:solidFill>
                  <a:srgbClr val="3796BF"/>
                </a:solidFill>
                <a:latin typeface="Oswald" panose="020B0604020202020204" charset="-94"/>
                <a:ea typeface="Arial"/>
                <a:cs typeface="Arial"/>
                <a:sym typeface="Arial"/>
              </a:rPr>
              <a:t>Scheduling and Completed Tasks</a:t>
            </a:r>
            <a:endParaRPr sz="1400" b="1" dirty="0">
              <a:solidFill>
                <a:srgbClr val="3796BF"/>
              </a:solidFill>
              <a:latin typeface="Oswald" panose="020B0604020202020204" charset="-94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" sz="1400" dirty="0">
                <a:solidFill>
                  <a:srgbClr val="3796BF"/>
                </a:solidFill>
                <a:latin typeface="Oswald" panose="020B0604020202020204" charset="-94"/>
                <a:ea typeface="Arial"/>
                <a:cs typeface="Arial"/>
                <a:sym typeface="Arial"/>
              </a:rPr>
              <a:t>    •</a:t>
            </a:r>
            <a:r>
              <a:rPr lang="tr" sz="1400" b="1" dirty="0">
                <a:solidFill>
                  <a:srgbClr val="3796BF"/>
                </a:solidFill>
                <a:latin typeface="Oswald" panose="020B0604020202020204" charset="-94"/>
                <a:ea typeface="Arial"/>
                <a:cs typeface="Arial"/>
                <a:sym typeface="Arial"/>
              </a:rPr>
              <a:t>Task Sharing</a:t>
            </a:r>
            <a:endParaRPr sz="1400" b="1" dirty="0">
              <a:solidFill>
                <a:srgbClr val="3796BF"/>
              </a:solidFill>
              <a:latin typeface="Oswald" panose="020B0604020202020204" charset="-94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" sz="1400" dirty="0">
                <a:solidFill>
                  <a:srgbClr val="3796BF"/>
                </a:solidFill>
                <a:latin typeface="Oswald" panose="020B0604020202020204" charset="-94"/>
                <a:ea typeface="Arial"/>
                <a:cs typeface="Arial"/>
                <a:sym typeface="Arial"/>
              </a:rPr>
              <a:t>•</a:t>
            </a:r>
            <a:r>
              <a:rPr lang="tr" sz="1400" b="1" dirty="0">
                <a:solidFill>
                  <a:srgbClr val="3796BF"/>
                </a:solidFill>
                <a:latin typeface="Oswald" panose="020B0604020202020204" charset="-94"/>
                <a:ea typeface="Arial"/>
                <a:cs typeface="Arial"/>
                <a:sym typeface="Arial"/>
              </a:rPr>
              <a:t>ALGORITHMS AND SOLUTION STRATEGIES</a:t>
            </a:r>
            <a:endParaRPr sz="1400" b="1" dirty="0">
              <a:solidFill>
                <a:srgbClr val="3796BF"/>
              </a:solidFill>
              <a:latin typeface="Oswald" panose="020B0604020202020204" charset="-94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" sz="1400" dirty="0">
                <a:solidFill>
                  <a:srgbClr val="3796BF"/>
                </a:solidFill>
                <a:latin typeface="Oswald" panose="020B0604020202020204" charset="-94"/>
                <a:ea typeface="Arial"/>
                <a:cs typeface="Arial"/>
                <a:sym typeface="Arial"/>
              </a:rPr>
              <a:t>•</a:t>
            </a:r>
            <a:r>
              <a:rPr lang="tr" sz="1400" b="1" dirty="0">
                <a:solidFill>
                  <a:srgbClr val="3796BF"/>
                </a:solidFill>
                <a:latin typeface="Oswald" panose="020B0604020202020204" charset="-94"/>
                <a:ea typeface="Arial"/>
                <a:cs typeface="Arial"/>
                <a:sym typeface="Arial"/>
              </a:rPr>
              <a:t>PROBLEMS ENCOUNTERED</a:t>
            </a:r>
            <a:endParaRPr sz="1400" b="1" dirty="0">
              <a:solidFill>
                <a:srgbClr val="3796BF"/>
              </a:solidFill>
              <a:latin typeface="Oswald" panose="020B0604020202020204" charset="-94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" sz="1400" dirty="0">
                <a:solidFill>
                  <a:srgbClr val="3796BF"/>
                </a:solidFill>
                <a:latin typeface="Oswald" panose="020B0604020202020204" charset="-94"/>
                <a:ea typeface="Arial"/>
                <a:cs typeface="Arial"/>
                <a:sym typeface="Arial"/>
              </a:rPr>
              <a:t>•</a:t>
            </a:r>
            <a:r>
              <a:rPr lang="tr" sz="1400" b="1" dirty="0">
                <a:solidFill>
                  <a:srgbClr val="3796BF"/>
                </a:solidFill>
                <a:latin typeface="Oswald" panose="020B0604020202020204" charset="-94"/>
                <a:ea typeface="Arial"/>
                <a:cs typeface="Arial"/>
                <a:sym typeface="Arial"/>
              </a:rPr>
              <a:t>SCREENSHOTS</a:t>
            </a:r>
            <a:endParaRPr sz="1400" b="1" dirty="0">
              <a:solidFill>
                <a:srgbClr val="3796BF"/>
              </a:solidFill>
              <a:latin typeface="Oswald" panose="020B0604020202020204" charset="-94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" sz="1400" dirty="0">
                <a:solidFill>
                  <a:srgbClr val="3796BF"/>
                </a:solidFill>
                <a:latin typeface="Oswald" panose="020B0604020202020204" charset="-94"/>
                <a:ea typeface="Arial"/>
                <a:cs typeface="Arial"/>
                <a:sym typeface="Arial"/>
              </a:rPr>
              <a:t>•</a:t>
            </a:r>
            <a:r>
              <a:rPr lang="tr" sz="1400" b="1" dirty="0">
                <a:solidFill>
                  <a:srgbClr val="3796BF"/>
                </a:solidFill>
                <a:latin typeface="Oswald" panose="020B0604020202020204" charset="-94"/>
                <a:ea typeface="Arial"/>
                <a:cs typeface="Arial"/>
                <a:sym typeface="Arial"/>
              </a:rPr>
              <a:t>CONCLUSION</a:t>
            </a:r>
            <a:endParaRPr sz="1400" b="1" dirty="0">
              <a:solidFill>
                <a:srgbClr val="3796BF"/>
              </a:solidFill>
              <a:latin typeface="Oswald" panose="020B0604020202020204" charset="-94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" sz="1400" dirty="0">
                <a:solidFill>
                  <a:srgbClr val="3796BF"/>
                </a:solidFill>
                <a:latin typeface="Oswald" panose="020B0604020202020204" charset="-94"/>
                <a:ea typeface="Arial"/>
                <a:cs typeface="Arial"/>
                <a:sym typeface="Arial"/>
              </a:rPr>
              <a:t>•</a:t>
            </a:r>
            <a:r>
              <a:rPr lang="tr" sz="1400" b="1" dirty="0">
                <a:solidFill>
                  <a:srgbClr val="3796BF"/>
                </a:solidFill>
                <a:latin typeface="Oswald" panose="020B0604020202020204" charset="-94"/>
                <a:ea typeface="Arial"/>
                <a:cs typeface="Arial"/>
                <a:sym typeface="Arial"/>
              </a:rPr>
              <a:t>REFERENCES</a:t>
            </a:r>
            <a:endParaRPr sz="1400" b="1" dirty="0">
              <a:solidFill>
                <a:srgbClr val="3796BF"/>
              </a:solidFill>
              <a:latin typeface="Oswald" panose="020B0604020202020204" charset="-94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solidFill>
                <a:srgbClr val="3796BF"/>
              </a:solidFill>
              <a:latin typeface="Oswald" panose="020B0604020202020204" charset="-94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>
            <a:spLocks noGrp="1"/>
          </p:cNvSpPr>
          <p:nvPr>
            <p:ph type="title"/>
          </p:nvPr>
        </p:nvSpPr>
        <p:spPr>
          <a:xfrm>
            <a:off x="496575" y="6220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6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REFERENCES</a:t>
            </a:r>
            <a:endParaRPr sz="3600"/>
          </a:p>
        </p:txBody>
      </p:sp>
      <p:sp>
        <p:nvSpPr>
          <p:cNvPr id="211" name="Google Shape;211;p31"/>
          <p:cNvSpPr txBox="1">
            <a:spLocks noGrp="1"/>
          </p:cNvSpPr>
          <p:nvPr>
            <p:ph type="body" idx="1"/>
          </p:nvPr>
        </p:nvSpPr>
        <p:spPr>
          <a:xfrm>
            <a:off x="496575" y="1229875"/>
            <a:ext cx="8117400" cy="20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tr" dirty="0">
                <a:solidFill>
                  <a:srgbClr val="3A81BA"/>
                </a:solidFill>
                <a:latin typeface="Oswald"/>
                <a:ea typeface="Oswald"/>
                <a:cs typeface="Oswald"/>
                <a:sym typeface="Oswald"/>
              </a:rPr>
              <a:t>Classroom(Single Linked List)</a:t>
            </a:r>
            <a:endParaRPr dirty="0">
              <a:solidFill>
                <a:srgbClr val="3A81BA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tr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https://drive.google.com/a/ceng.deu.edu.tr/file/d/1Q3w0Hon0bl3UcsaK-LRDcJ1ViH6j44tz/view?usp=drive_open</a:t>
            </a:r>
            <a:endParaRPr dirty="0">
              <a:solidFill>
                <a:srgbClr val="3D85C6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tr" dirty="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Classroom(Double Linked List)</a:t>
            </a:r>
            <a:endParaRPr dirty="0">
              <a:solidFill>
                <a:srgbClr val="3D85C6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tr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https://drive.google.com/file/d/1pr7reqm2oCdW5uR44opkvNubv-d2OTfL/view</a:t>
            </a:r>
            <a:endParaRPr dirty="0">
              <a:solidFill>
                <a:srgbClr val="3D85C6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tr" dirty="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Classroom(Multi Linked list)</a:t>
            </a:r>
            <a:endParaRPr dirty="0">
              <a:solidFill>
                <a:srgbClr val="3D85C6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tr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https://drive.google.com/file/d/1drXwBk3gLd-zdJTA_G4mhZVElLeT32-H/view</a:t>
            </a:r>
            <a:endParaRPr dirty="0">
              <a:solidFill>
                <a:srgbClr val="3D85C6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3D85C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>
            <a:spLocks noGrp="1"/>
          </p:cNvSpPr>
          <p:nvPr>
            <p:ph type="title"/>
          </p:nvPr>
        </p:nvSpPr>
        <p:spPr>
          <a:xfrm>
            <a:off x="561800" y="1213600"/>
            <a:ext cx="85206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6000" b="1">
                <a:solidFill>
                  <a:srgbClr val="F6B26B"/>
                </a:solidFill>
                <a:latin typeface="Oswald"/>
                <a:ea typeface="Oswald"/>
                <a:cs typeface="Oswald"/>
                <a:sym typeface="Oswald"/>
              </a:rPr>
              <a:t>THANKS FOR LISTENING!</a:t>
            </a:r>
            <a:endParaRPr sz="6000">
              <a:solidFill>
                <a:srgbClr val="F6B26B"/>
              </a:solidFill>
            </a:endParaRPr>
          </a:p>
        </p:txBody>
      </p:sp>
      <p:sp>
        <p:nvSpPr>
          <p:cNvPr id="217" name="Google Shape;217;p32"/>
          <p:cNvSpPr txBox="1">
            <a:spLocks noGrp="1"/>
          </p:cNvSpPr>
          <p:nvPr>
            <p:ph type="body" idx="1"/>
          </p:nvPr>
        </p:nvSpPr>
        <p:spPr>
          <a:xfrm>
            <a:off x="623400" y="2141800"/>
            <a:ext cx="5085900" cy="20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tr" sz="360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QUESTIONS?</a:t>
            </a:r>
            <a:endParaRPr sz="3600">
              <a:solidFill>
                <a:srgbClr val="3D85C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736725" y="1562250"/>
            <a:ext cx="5240100" cy="20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7200" b="1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1.</a:t>
            </a:r>
            <a:endParaRPr sz="7200" b="1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6000" b="1"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sz="6000"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496575" y="3472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6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sz="3600"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496575" y="797975"/>
            <a:ext cx="8520600" cy="26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85C6"/>
              </a:buClr>
              <a:buSzPts val="2000"/>
              <a:buFont typeface="Oswald"/>
              <a:buChar char="●"/>
            </a:pPr>
            <a:r>
              <a:rPr lang="tr" sz="200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Snake game</a:t>
            </a:r>
            <a:endParaRPr sz="2000">
              <a:solidFill>
                <a:srgbClr val="3D85C6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000"/>
              <a:buFont typeface="Oswald"/>
              <a:buChar char="●"/>
            </a:pPr>
            <a:r>
              <a:rPr lang="tr" sz="200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Limited Game Area</a:t>
            </a:r>
            <a:endParaRPr sz="2000">
              <a:solidFill>
                <a:srgbClr val="3D85C6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000"/>
              <a:buFont typeface="Oswald"/>
              <a:buChar char="●"/>
            </a:pPr>
            <a:r>
              <a:rPr lang="tr" sz="200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Wall Challenge</a:t>
            </a:r>
            <a:endParaRPr sz="2000">
              <a:solidFill>
                <a:srgbClr val="3D85C6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000"/>
              <a:buFont typeface="Oswald"/>
              <a:buChar char="●"/>
            </a:pPr>
            <a:r>
              <a:rPr lang="tr" sz="200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Baits and Points</a:t>
            </a:r>
            <a:endParaRPr sz="2000">
              <a:solidFill>
                <a:srgbClr val="3D85C6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000"/>
              <a:buFont typeface="Oswald"/>
              <a:buChar char="●"/>
            </a:pPr>
            <a:r>
              <a:rPr lang="tr" sz="200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Score Table</a:t>
            </a:r>
            <a:endParaRPr sz="2000">
              <a:solidFill>
                <a:srgbClr val="3D85C6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tr" sz="200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The game is played controlling a moving snake in 25*60 area. There are four letters which are A (Adenine), C (Cytosine), G (Guanine) and T (Thymine) in the game area. The snake starts with 3 letters assigned randomly out of four letter (A, C, G, T). When the snake eats these letters, it becomes longer. If the snake bumps into a wall or its own body the game is over.</a:t>
            </a:r>
            <a:endParaRPr sz="2000">
              <a:solidFill>
                <a:srgbClr val="3D85C6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3D85C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36725" y="1562250"/>
            <a:ext cx="7482900" cy="20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7200" b="1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2.</a:t>
            </a:r>
            <a:endParaRPr sz="7200" b="1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6000" b="1">
                <a:latin typeface="Oswald"/>
                <a:ea typeface="Oswald"/>
                <a:cs typeface="Oswald"/>
                <a:sym typeface="Oswald"/>
              </a:rPr>
              <a:t>PROGRESS SUMMARY</a:t>
            </a:r>
            <a:endParaRPr sz="6000"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6600"/>
            <a:ext cx="9144001" cy="29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588850" y="1562250"/>
            <a:ext cx="8259300" cy="25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7200" b="1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3.</a:t>
            </a:r>
            <a:endParaRPr sz="7200" b="1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6000" b="1">
                <a:latin typeface="Oswald"/>
                <a:ea typeface="Oswald"/>
                <a:cs typeface="Oswald"/>
                <a:sym typeface="Oswald"/>
              </a:rPr>
              <a:t>ALGORITHM AND SOLUTION STRATEGIES</a:t>
            </a:r>
            <a:endParaRPr sz="6000"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496575" y="6220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6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ALGORITHM AND SOLUTION STRATEGIES</a:t>
            </a:r>
            <a:endParaRPr sz="3600"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533425" y="1270350"/>
            <a:ext cx="4371300" cy="26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85C6"/>
              </a:buClr>
              <a:buSzPts val="2000"/>
              <a:buFont typeface="Oswald"/>
              <a:buChar char="●"/>
            </a:pPr>
            <a:r>
              <a:rPr lang="tr" sz="200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CLASSES</a:t>
            </a:r>
            <a:endParaRPr sz="2000">
              <a:solidFill>
                <a:srgbClr val="3D85C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822200" y="1862450"/>
            <a:ext cx="2244000" cy="432000"/>
          </a:xfrm>
          <a:prstGeom prst="roundRect">
            <a:avLst>
              <a:gd name="adj" fmla="val 16667"/>
            </a:avLst>
          </a:prstGeom>
          <a:solidFill>
            <a:srgbClr val="3796B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MANAGEMENT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6848825" y="1862450"/>
            <a:ext cx="1427400" cy="432000"/>
          </a:xfrm>
          <a:prstGeom prst="roundRect">
            <a:avLst>
              <a:gd name="adj" fmla="val 16667"/>
            </a:avLst>
          </a:prstGeom>
          <a:solidFill>
            <a:srgbClr val="3796B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MULTILINKEDLIST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5029525" y="1862450"/>
            <a:ext cx="1514400" cy="432000"/>
          </a:xfrm>
          <a:prstGeom prst="roundRect">
            <a:avLst>
              <a:gd name="adj" fmla="val 16667"/>
            </a:avLst>
          </a:prstGeom>
          <a:solidFill>
            <a:srgbClr val="3796B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DOUBLELINKEDLIST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3297225" y="1862450"/>
            <a:ext cx="1427400" cy="432000"/>
          </a:xfrm>
          <a:prstGeom prst="roundRect">
            <a:avLst>
              <a:gd name="adj" fmla="val 16667"/>
            </a:avLst>
          </a:prstGeom>
          <a:solidFill>
            <a:srgbClr val="3796B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SINGLELINKEDLIST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1607200" y="2483900"/>
            <a:ext cx="694500" cy="432000"/>
          </a:xfrm>
          <a:prstGeom prst="roundRect">
            <a:avLst>
              <a:gd name="adj" fmla="val 16667"/>
            </a:avLst>
          </a:prstGeom>
          <a:solidFill>
            <a:srgbClr val="3796B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MENU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2371825" y="2483900"/>
            <a:ext cx="694500" cy="432000"/>
          </a:xfrm>
          <a:prstGeom prst="roundRect">
            <a:avLst>
              <a:gd name="adj" fmla="val 16667"/>
            </a:avLst>
          </a:prstGeom>
          <a:solidFill>
            <a:srgbClr val="3796B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SNAKE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5210875" y="3105475"/>
            <a:ext cx="1151700" cy="432000"/>
          </a:xfrm>
          <a:prstGeom prst="roundRect">
            <a:avLst>
              <a:gd name="adj" fmla="val 16667"/>
            </a:avLst>
          </a:prstGeom>
          <a:solidFill>
            <a:srgbClr val="3796B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NODES OF LINKEDLISTS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822200" y="2483900"/>
            <a:ext cx="694500" cy="432000"/>
          </a:xfrm>
          <a:prstGeom prst="roundRect">
            <a:avLst>
              <a:gd name="adj" fmla="val 16667"/>
            </a:avLst>
          </a:prstGeom>
          <a:solidFill>
            <a:srgbClr val="3796B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MAIN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38" name="Google Shape;138;p20"/>
          <p:cNvCxnSpPr>
            <a:stCxn id="133" idx="2"/>
            <a:endCxn id="136" idx="1"/>
          </p:cNvCxnSpPr>
          <p:nvPr/>
        </p:nvCxnSpPr>
        <p:spPr>
          <a:xfrm>
            <a:off x="4010925" y="2294450"/>
            <a:ext cx="1200000" cy="1026900"/>
          </a:xfrm>
          <a:prstGeom prst="straightConnector1">
            <a:avLst/>
          </a:prstGeom>
          <a:noFill/>
          <a:ln w="28575" cap="flat" cmpd="sng">
            <a:solidFill>
              <a:srgbClr val="3796B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20"/>
          <p:cNvCxnSpPr>
            <a:stCxn id="132" idx="2"/>
            <a:endCxn id="136" idx="0"/>
          </p:cNvCxnSpPr>
          <p:nvPr/>
        </p:nvCxnSpPr>
        <p:spPr>
          <a:xfrm>
            <a:off x="5786725" y="2294450"/>
            <a:ext cx="0" cy="810900"/>
          </a:xfrm>
          <a:prstGeom prst="straightConnector1">
            <a:avLst/>
          </a:prstGeom>
          <a:noFill/>
          <a:ln w="28575" cap="flat" cmpd="sng">
            <a:solidFill>
              <a:srgbClr val="3796B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20"/>
          <p:cNvCxnSpPr>
            <a:stCxn id="131" idx="2"/>
            <a:endCxn id="136" idx="3"/>
          </p:cNvCxnSpPr>
          <p:nvPr/>
        </p:nvCxnSpPr>
        <p:spPr>
          <a:xfrm flipH="1">
            <a:off x="6362525" y="2294450"/>
            <a:ext cx="1200000" cy="1026900"/>
          </a:xfrm>
          <a:prstGeom prst="straightConnector1">
            <a:avLst/>
          </a:prstGeom>
          <a:noFill/>
          <a:ln w="28575" cap="flat" cmpd="sng">
            <a:solidFill>
              <a:srgbClr val="3796B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496575" y="6220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6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ALGORITHM AND SOLUTION STRATEGIES</a:t>
            </a:r>
            <a:endParaRPr sz="3600"/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496575" y="1072825"/>
            <a:ext cx="4371300" cy="26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55600">
              <a:lnSpc>
                <a:spcPct val="100000"/>
              </a:lnSpc>
              <a:spcBef>
                <a:spcPts val="600"/>
              </a:spcBef>
              <a:buClr>
                <a:srgbClr val="3D85C6"/>
              </a:buClr>
              <a:buSzPts val="2000"/>
              <a:buFont typeface="Oswald"/>
              <a:buChar char="●"/>
            </a:pPr>
            <a:r>
              <a:rPr lang="tr" sz="1700" dirty="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Eating function adds the bait to the snake's head when the coordinates of the snake's head equal the coordinates of the bait on the field</a:t>
            </a:r>
            <a:r>
              <a:rPr lang="tr" sz="1700" dirty="0" smtClean="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lang="en-US" sz="1700" dirty="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tr-TR" sz="1700" dirty="0" smtClean="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-US" sz="1700" dirty="0" smtClean="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A </a:t>
            </a:r>
            <a:r>
              <a:rPr lang="en-US" sz="1700" dirty="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backup array was created for </a:t>
            </a:r>
            <a:r>
              <a:rPr lang="en-US" sz="1700" dirty="0" smtClean="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feeds</a:t>
            </a:r>
            <a:r>
              <a:rPr lang="tr-TR" sz="1700" dirty="0" smtClean="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r>
              <a:rPr lang="en-US" sz="1700" dirty="0" smtClean="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 sz="1700" dirty="0">
              <a:solidFill>
                <a:srgbClr val="3D85C6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000"/>
              <a:buFont typeface="Oswald"/>
              <a:buChar char="●"/>
            </a:pPr>
            <a:r>
              <a:rPr lang="tr" sz="1700" dirty="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When the coordinates increases or decreases according to the direction keys coordinates are updated of the snake's nodes by the direction function.</a:t>
            </a:r>
            <a:endParaRPr sz="1700" dirty="0">
              <a:solidFill>
                <a:srgbClr val="3D85C6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000"/>
              <a:buFont typeface="Oswald"/>
              <a:buChar char="●"/>
            </a:pPr>
            <a:r>
              <a:rPr lang="tr" sz="1700" dirty="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After sending the snake to the Reverse function, it is scanned in the Multi linked list and added the score to the player</a:t>
            </a:r>
            <a:r>
              <a:rPr lang="tr" sz="1700" dirty="0" smtClean="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</a:p>
          <a:p>
            <a:pPr lvl="0" indent="-355600">
              <a:lnSpc>
                <a:spcPct val="100000"/>
              </a:lnSpc>
              <a:buClr>
                <a:srgbClr val="3D85C6"/>
              </a:buClr>
              <a:buSzPts val="2000"/>
              <a:buFont typeface="Oswald"/>
              <a:buChar char="●"/>
            </a:pPr>
            <a:r>
              <a:rPr lang="en-US" sz="1700" dirty="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The collision function is activated when the head coordinates of the snake are equal to the coordinates of their parts.</a:t>
            </a:r>
            <a:endParaRPr sz="1700" dirty="0">
              <a:solidFill>
                <a:srgbClr val="3D85C6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700" dirty="0">
              <a:solidFill>
                <a:srgbClr val="3D85C6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700" dirty="0">
              <a:solidFill>
                <a:srgbClr val="3D85C6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700" dirty="0">
              <a:solidFill>
                <a:srgbClr val="3D85C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393</Words>
  <Application>Microsoft Office PowerPoint</Application>
  <PresentationFormat>Ekran Gösterisi (16:9)</PresentationFormat>
  <Paragraphs>78</Paragraphs>
  <Slides>21</Slides>
  <Notes>20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8" baseType="lpstr">
      <vt:lpstr>Arial</vt:lpstr>
      <vt:lpstr>Roboto</vt:lpstr>
      <vt:lpstr>Lobster</vt:lpstr>
      <vt:lpstr>Oswald</vt:lpstr>
      <vt:lpstr>Georgia</vt:lpstr>
      <vt:lpstr>Roboto Condensed</vt:lpstr>
      <vt:lpstr>Geometric</vt:lpstr>
      <vt:lpstr>CME 1252 PROJECT BASED LEARNING - II</vt:lpstr>
      <vt:lpstr>OUTLINE</vt:lpstr>
      <vt:lpstr>1. INTRODUCTION</vt:lpstr>
      <vt:lpstr>INTRODUCTION</vt:lpstr>
      <vt:lpstr>2. PROGRESS SUMMARY</vt:lpstr>
      <vt:lpstr>PowerPoint Sunusu</vt:lpstr>
      <vt:lpstr>3. ALGORITHM AND SOLUTION STRATEGIES</vt:lpstr>
      <vt:lpstr>ALGORITHM AND SOLUTION STRATEGIES</vt:lpstr>
      <vt:lpstr>ALGORITHM AND SOLUTION STRATEGIES</vt:lpstr>
      <vt:lpstr>4. PROBLEMS ENCOUNTERED</vt:lpstr>
      <vt:lpstr>PROBLEMS ENCOUNTERED</vt:lpstr>
      <vt:lpstr>Additional Improvements</vt:lpstr>
      <vt:lpstr>5. SCREENSHOTS</vt:lpstr>
      <vt:lpstr>SCREEN  SHOTS</vt:lpstr>
      <vt:lpstr>SCREEN  SHOTS</vt:lpstr>
      <vt:lpstr>SCREEN  SHOTS</vt:lpstr>
      <vt:lpstr>SCREEN  SHOTS</vt:lpstr>
      <vt:lpstr>6. CONCLUSION</vt:lpstr>
      <vt:lpstr>CONCLUSION</vt:lpstr>
      <vt:lpstr>REFERENCES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CME 1252 PROJECT BASED LEARNING - II</dc:title>
  <cp:lastModifiedBy>selim</cp:lastModifiedBy>
  <cp:revision>6</cp:revision>
  <dcterms:modified xsi:type="dcterms:W3CDTF">2019-05-23T20:52:30Z</dcterms:modified>
</cp:coreProperties>
</file>