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6954F2A-FFB0-4FDC-B3FD-5ED2EDE5B60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E527-EB5F-44AE-B639-7055A2C206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92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6954F2A-FFB0-4FDC-B3FD-5ED2EDE5B60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216935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6954F2A-FFB0-4FDC-B3FD-5ED2EDE5B60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60338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6954F2A-FFB0-4FDC-B3FD-5ED2EDE5B60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27602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6954F2A-FFB0-4FDC-B3FD-5ED2EDE5B60C}"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E527-EB5F-44AE-B639-7055A2C206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83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6954F2A-FFB0-4FDC-B3FD-5ED2EDE5B60C}"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211053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6954F2A-FFB0-4FDC-B3FD-5ED2EDE5B60C}"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214359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6954F2A-FFB0-4FDC-B3FD-5ED2EDE5B60C}"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335338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954F2A-FFB0-4FDC-B3FD-5ED2EDE5B60C}" type="datetimeFigureOut">
              <a:rPr lang="en-US" smtClean="0"/>
              <a:t>1/28/2024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284553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954F2A-FFB0-4FDC-B3FD-5ED2EDE5B60C}" type="datetimeFigureOut">
              <a:rPr lang="en-US" smtClean="0"/>
              <a:t>1/28/2024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DBE527-EB5F-44AE-B639-7055A2C2068C}" type="slidenum">
              <a:rPr lang="en-US" smtClean="0"/>
              <a:t>‹#›</a:t>
            </a:fld>
            <a:endParaRPr lang="en-US"/>
          </a:p>
        </p:txBody>
      </p:sp>
    </p:spTree>
    <p:extLst>
      <p:ext uri="{BB962C8B-B14F-4D97-AF65-F5344CB8AC3E}">
        <p14:creationId xmlns:p14="http://schemas.microsoft.com/office/powerpoint/2010/main" val="123599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6954F2A-FFB0-4FDC-B3FD-5ED2EDE5B60C}"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BE527-EB5F-44AE-B639-7055A2C2068C}" type="slidenum">
              <a:rPr lang="en-US" smtClean="0"/>
              <a:t>‹#›</a:t>
            </a:fld>
            <a:endParaRPr lang="en-US"/>
          </a:p>
        </p:txBody>
      </p:sp>
    </p:spTree>
    <p:extLst>
      <p:ext uri="{BB962C8B-B14F-4D97-AF65-F5344CB8AC3E}">
        <p14:creationId xmlns:p14="http://schemas.microsoft.com/office/powerpoint/2010/main" val="7299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954F2A-FFB0-4FDC-B3FD-5ED2EDE5B60C}" type="datetimeFigureOut">
              <a:rPr lang="en-US" smtClean="0"/>
              <a:t>1/28/2024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DBE527-EB5F-44AE-B639-7055A2C206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460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5173FC7-2BEC-7359-FE32-C31D5D96B89D}"/>
              </a:ext>
            </a:extLst>
          </p:cNvPr>
          <p:cNvSpPr>
            <a:spLocks noGrp="1"/>
          </p:cNvSpPr>
          <p:nvPr>
            <p:ph type="ctrTitle"/>
          </p:nvPr>
        </p:nvSpPr>
        <p:spPr>
          <a:xfrm>
            <a:off x="6730000" y="639097"/>
            <a:ext cx="4813072" cy="3686015"/>
          </a:xfrm>
        </p:spPr>
        <p:txBody>
          <a:bodyPr>
            <a:normAutofit/>
          </a:bodyPr>
          <a:lstStyle/>
          <a:p>
            <a:r>
              <a:rPr lang="tr-TR" sz="6600" dirty="0">
                <a:latin typeface="Arial" panose="020B0604020202020204" pitchFamily="34" charset="0"/>
                <a:cs typeface="Arial" panose="020B0604020202020204" pitchFamily="34" charset="0"/>
              </a:rPr>
              <a:t>PISTACHIO ORCHARD</a:t>
            </a:r>
            <a:endParaRPr lang="en-US" sz="6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BB60B409-FBB7-C25D-42C0-F7B9DDACE70D}"/>
              </a:ext>
            </a:extLst>
          </p:cNvPr>
          <p:cNvSpPr>
            <a:spLocks noGrp="1"/>
          </p:cNvSpPr>
          <p:nvPr>
            <p:ph type="subTitle" idx="1"/>
          </p:nvPr>
        </p:nvSpPr>
        <p:spPr>
          <a:xfrm>
            <a:off x="6729999" y="4455621"/>
            <a:ext cx="4829101" cy="1238616"/>
          </a:xfrm>
        </p:spPr>
        <p:txBody>
          <a:bodyPr>
            <a:normAutofit/>
          </a:bodyPr>
          <a:lstStyle/>
          <a:p>
            <a:r>
              <a:rPr lang="tr-TR" dirty="0">
                <a:solidFill>
                  <a:schemeClr val="tx1">
                    <a:lumMod val="85000"/>
                    <a:lumOff val="15000"/>
                  </a:schemeClr>
                </a:solidFill>
                <a:latin typeface="Arial" panose="020B0604020202020204" pitchFamily="34" charset="0"/>
                <a:cs typeface="Arial" panose="020B0604020202020204" pitchFamily="34" charset="0"/>
              </a:rPr>
              <a:t>URFA,VİRANŞEHİR</a:t>
            </a:r>
            <a:endParaRPr lang="en-US"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0" name="Resim 9" descr="dünya, harita, metin içeren bir resim&#10;&#10;Açıklama otomatik olarak oluşturuldu">
            <a:extLst>
              <a:ext uri="{FF2B5EF4-FFF2-40B4-BE49-F238E27FC236}">
                <a16:creationId xmlns:a16="http://schemas.microsoft.com/office/drawing/2014/main" id="{B1E7A649-5E37-8A3C-AC1A-2960E01CC93B}"/>
              </a:ext>
            </a:extLst>
          </p:cNvPr>
          <p:cNvPicPr>
            <a:picLocks noChangeAspect="1"/>
          </p:cNvPicPr>
          <p:nvPr/>
        </p:nvPicPr>
        <p:blipFill rotWithShape="1">
          <a:blip r:embed="rId2">
            <a:extLst>
              <a:ext uri="{28A0092B-C50C-407E-A947-70E740481C1C}">
                <a14:useLocalDpi xmlns:a14="http://schemas.microsoft.com/office/drawing/2010/main" val="0"/>
              </a:ext>
            </a:extLst>
          </a:blip>
          <a:srcRect l="13748" r="2151"/>
          <a:stretch/>
        </p:blipFill>
        <p:spPr>
          <a:xfrm>
            <a:off x="648928" y="739812"/>
            <a:ext cx="5447072" cy="4854693"/>
          </a:xfrm>
          <a:prstGeom prst="rect">
            <a:avLst/>
          </a:prstGeom>
        </p:spPr>
      </p:pic>
      <p:cxnSp>
        <p:nvCxnSpPr>
          <p:cNvPr id="55" name="Straight Connector 54">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0780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B80045BC-58DB-469C-8997-6C0C16B17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1217CC-BD01-49C1-4EBB-953D8A0DC6C9}"/>
              </a:ext>
            </a:extLst>
          </p:cNvPr>
          <p:cNvSpPr>
            <a:spLocks noGrp="1"/>
          </p:cNvSpPr>
          <p:nvPr>
            <p:ph type="title"/>
          </p:nvPr>
        </p:nvSpPr>
        <p:spPr>
          <a:xfrm>
            <a:off x="7859485" y="634946"/>
            <a:ext cx="3690257" cy="1450757"/>
          </a:xfrm>
        </p:spPr>
        <p:txBody>
          <a:bodyPr vert="horz" lIns="91440" tIns="45720" rIns="91440" bIns="45720" rtlCol="0">
            <a:normAutofit/>
          </a:bodyPr>
          <a:lstStyle/>
          <a:p>
            <a:pPr algn="ctr"/>
            <a:r>
              <a:rPr lang="tr-TR" sz="2400" dirty="0">
                <a:latin typeface="Arial" panose="020B0604020202020204" pitchFamily="34" charset="0"/>
                <a:cs typeface="Arial" panose="020B0604020202020204" pitchFamily="34" charset="0"/>
              </a:rPr>
              <a:t>PISTACHIO ORCHARD</a:t>
            </a:r>
            <a:endParaRPr lang="en-US" sz="2400" dirty="0">
              <a:latin typeface="Arial" panose="020B0604020202020204" pitchFamily="34" charset="0"/>
              <a:cs typeface="Arial" panose="020B0604020202020204" pitchFamily="34" charset="0"/>
            </a:endParaRPr>
          </a:p>
        </p:txBody>
      </p:sp>
      <p:pic>
        <p:nvPicPr>
          <p:cNvPr id="5" name="İçerik Yer Tutucusu 4" descr="dış mekan, ağaç, gökyüzü, bitki topluluğu içeren bir resim&#10;&#10;Açıklama otomatik olarak oluşturuldu">
            <a:extLst>
              <a:ext uri="{FF2B5EF4-FFF2-40B4-BE49-F238E27FC236}">
                <a16:creationId xmlns:a16="http://schemas.microsoft.com/office/drawing/2014/main" id="{A0671FD2-E768-5F28-D098-EAB606594EC7}"/>
              </a:ext>
            </a:extLst>
          </p:cNvPr>
          <p:cNvPicPr>
            <a:picLocks noChangeAspect="1"/>
          </p:cNvPicPr>
          <p:nvPr/>
        </p:nvPicPr>
        <p:blipFill rotWithShape="1">
          <a:blip r:embed="rId2">
            <a:extLst>
              <a:ext uri="{28A0092B-C50C-407E-A947-70E740481C1C}">
                <a14:useLocalDpi xmlns:a14="http://schemas.microsoft.com/office/drawing/2010/main" val="0"/>
              </a:ext>
            </a:extLst>
          </a:blip>
          <a:srcRect t="26532" b="16746"/>
          <a:stretch/>
        </p:blipFill>
        <p:spPr>
          <a:xfrm>
            <a:off x="633999" y="640081"/>
            <a:ext cx="6909801" cy="5314406"/>
          </a:xfrm>
          <a:prstGeom prst="rect">
            <a:avLst/>
          </a:prstGeom>
        </p:spPr>
      </p:pic>
      <p:cxnSp>
        <p:nvCxnSpPr>
          <p:cNvPr id="33" name="Straight Connector 26">
            <a:extLst>
              <a:ext uri="{FF2B5EF4-FFF2-40B4-BE49-F238E27FC236}">
                <a16:creationId xmlns:a16="http://schemas.microsoft.com/office/drawing/2014/main" id="{83EF6BB5-A95D-4C59-808C-3B64F444F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21">
            <a:extLst>
              <a:ext uri="{FF2B5EF4-FFF2-40B4-BE49-F238E27FC236}">
                <a16:creationId xmlns:a16="http://schemas.microsoft.com/office/drawing/2014/main" id="{F173CC25-3518-D675-277D-0B7A853A4B17}"/>
              </a:ext>
            </a:extLst>
          </p:cNvPr>
          <p:cNvSpPr>
            <a:spLocks noGrp="1"/>
          </p:cNvSpPr>
          <p:nvPr>
            <p:ph idx="1"/>
          </p:nvPr>
        </p:nvSpPr>
        <p:spPr>
          <a:xfrm>
            <a:off x="7859484" y="2465532"/>
            <a:ext cx="3690257" cy="2929249"/>
          </a:xfrm>
        </p:spPr>
        <p:txBody>
          <a:bodyPr>
            <a:noAutofit/>
          </a:bodyPr>
          <a:lstStyle/>
          <a:p>
            <a:pPr marL="0" indent="0" algn="ctr">
              <a:buNone/>
            </a:pPr>
            <a:r>
              <a:rPr lang="en-US" sz="3600" b="0" i="0" dirty="0">
                <a:solidFill>
                  <a:srgbClr val="374151"/>
                </a:solidFill>
                <a:effectLst/>
                <a:latin typeface="Arial" panose="020B0604020202020204" pitchFamily="34" charset="0"/>
                <a:cs typeface="Arial" panose="020B0604020202020204" pitchFamily="34" charset="0"/>
              </a:rPr>
              <a:t>This garden is located on the banks of the Euphrates River. It covers an area of approximately 2,500 acres.</a:t>
            </a:r>
            <a:endParaRPr lang="en-US" sz="3600" dirty="0">
              <a:latin typeface="Arial" panose="020B0604020202020204" pitchFamily="34" charset="0"/>
              <a:cs typeface="Arial" panose="020B0604020202020204" pitchFamily="34" charset="0"/>
            </a:endParaRPr>
          </a:p>
        </p:txBody>
      </p:sp>
      <p:sp>
        <p:nvSpPr>
          <p:cNvPr id="35" name="Rectangle 28">
            <a:extLst>
              <a:ext uri="{FF2B5EF4-FFF2-40B4-BE49-F238E27FC236}">
                <a16:creationId xmlns:a16="http://schemas.microsoft.com/office/drawing/2014/main" id="{150BDA68-EBDD-443C-9B6B-03CA14AF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00C07DB3-666C-4A9D-81CE-83B435F9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9087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BCF2E6-1316-D3F8-348C-2264ED17D8DB}"/>
              </a:ext>
            </a:extLst>
          </p:cNvPr>
          <p:cNvSpPr>
            <a:spLocks noGrp="1"/>
          </p:cNvSpPr>
          <p:nvPr>
            <p:ph type="title"/>
          </p:nvPr>
        </p:nvSpPr>
        <p:spPr>
          <a:xfrm>
            <a:off x="6411685" y="634946"/>
            <a:ext cx="5127171" cy="1450757"/>
          </a:xfrm>
        </p:spPr>
        <p:txBody>
          <a:bodyPr>
            <a:normAutofit/>
          </a:bodyPr>
          <a:lstStyle/>
          <a:p>
            <a:pPr algn="ctr"/>
            <a:r>
              <a:rPr lang="tr-TR" sz="2400" dirty="0">
                <a:latin typeface="Arial" panose="020B0604020202020204" pitchFamily="34" charset="0"/>
                <a:cs typeface="Arial" panose="020B0604020202020204" pitchFamily="34" charset="0"/>
              </a:rPr>
              <a:t>PISTACHIO ORCHARD</a:t>
            </a:r>
            <a:endParaRPr lang="en-US" sz="2400" dirty="0">
              <a:latin typeface="Arial" panose="020B0604020202020204" pitchFamily="34" charset="0"/>
              <a:cs typeface="Arial" panose="020B0604020202020204" pitchFamily="34" charset="0"/>
            </a:endParaRPr>
          </a:p>
        </p:txBody>
      </p:sp>
      <p:pic>
        <p:nvPicPr>
          <p:cNvPr id="5" name="İçerik Yer Tutucusu 4" descr="dış mekan, yer, toprak, bitki topluluğu içeren bir resim&#10;&#10;Açıklama otomatik olarak oluşturuldu">
            <a:extLst>
              <a:ext uri="{FF2B5EF4-FFF2-40B4-BE49-F238E27FC236}">
                <a16:creationId xmlns:a16="http://schemas.microsoft.com/office/drawing/2014/main" id="{FE6E9699-8A85-64D4-63B7-4A6384184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4" y="645106"/>
            <a:ext cx="5127171" cy="5247747"/>
          </a:xfrm>
          <a:prstGeom prst="rect">
            <a:avLst/>
          </a:prstGeom>
        </p:spPr>
      </p:pic>
      <p:cxnSp>
        <p:nvCxnSpPr>
          <p:cNvPr id="25"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6A2AD6F-17C4-27A3-B722-EFF00AEF7AC3}"/>
              </a:ext>
            </a:extLst>
          </p:cNvPr>
          <p:cNvSpPr>
            <a:spLocks noGrp="1"/>
          </p:cNvSpPr>
          <p:nvPr>
            <p:ph idx="1"/>
          </p:nvPr>
        </p:nvSpPr>
        <p:spPr>
          <a:xfrm>
            <a:off x="6411684" y="2351863"/>
            <a:ext cx="5127172" cy="3148444"/>
          </a:xfrm>
        </p:spPr>
        <p:txBody>
          <a:bodyPr>
            <a:noAutofit/>
          </a:bodyPr>
          <a:lstStyle/>
          <a:p>
            <a:pPr algn="ctr"/>
            <a:r>
              <a:rPr lang="en-US" sz="3200" b="0" i="0" dirty="0">
                <a:solidFill>
                  <a:srgbClr val="374151"/>
                </a:solidFill>
                <a:effectLst/>
                <a:latin typeface="Arial" panose="020B0604020202020204" pitchFamily="34" charset="0"/>
                <a:cs typeface="Arial" panose="020B0604020202020204" pitchFamily="34" charset="0"/>
              </a:rPr>
              <a:t>High-quality pistachio products known as Antep pistachios are available in the market. The trees in the pistachio orchard consist of plantations established at different dates ranging from 1990 to 2015.</a:t>
            </a:r>
            <a:endParaRPr lang="en-US" sz="3200" dirty="0">
              <a:latin typeface="Arial" panose="020B0604020202020204" pitchFamily="34" charset="0"/>
              <a:cs typeface="Arial" panose="020B0604020202020204" pitchFamily="34" charset="0"/>
            </a:endParaRPr>
          </a:p>
        </p:txBody>
      </p:sp>
      <p:sp>
        <p:nvSpPr>
          <p:cNvPr id="2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828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0045BC-58DB-469C-8997-6C0C16B17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CECDE5-B0A6-62C6-D4B4-5C76D1823220}"/>
              </a:ext>
            </a:extLst>
          </p:cNvPr>
          <p:cNvSpPr>
            <a:spLocks noGrp="1"/>
          </p:cNvSpPr>
          <p:nvPr>
            <p:ph type="title"/>
          </p:nvPr>
        </p:nvSpPr>
        <p:spPr>
          <a:xfrm>
            <a:off x="7859485" y="634946"/>
            <a:ext cx="3690257" cy="1450757"/>
          </a:xfrm>
        </p:spPr>
        <p:txBody>
          <a:bodyPr>
            <a:normAutofit/>
          </a:bodyPr>
          <a:lstStyle/>
          <a:p>
            <a:pPr algn="ctr"/>
            <a:r>
              <a:rPr lang="tr-TR" sz="2400" dirty="0">
                <a:latin typeface="Arial" panose="020B0604020202020204" pitchFamily="34" charset="0"/>
                <a:cs typeface="Arial" panose="020B0604020202020204" pitchFamily="34" charset="0"/>
              </a:rPr>
              <a:t>PISTACHIO ORCHARD</a:t>
            </a:r>
            <a:endParaRPr lang="en-US" sz="2400" dirty="0">
              <a:latin typeface="Arial" panose="020B0604020202020204" pitchFamily="34" charset="0"/>
              <a:cs typeface="Arial" panose="020B0604020202020204" pitchFamily="34" charset="0"/>
            </a:endParaRPr>
          </a:p>
        </p:txBody>
      </p:sp>
      <p:pic>
        <p:nvPicPr>
          <p:cNvPr id="5" name="İçerik Yer Tutucusu 4" descr="dış mekan, gökyüzü, çalılık arazi, bitki içeren bir resim&#10;&#10;Açıklama otomatik olarak oluşturuldu">
            <a:extLst>
              <a:ext uri="{FF2B5EF4-FFF2-40B4-BE49-F238E27FC236}">
                <a16:creationId xmlns:a16="http://schemas.microsoft.com/office/drawing/2014/main" id="{86E51018-E8E1-F1AE-4CCC-6C5904DDB664}"/>
              </a:ext>
            </a:extLst>
          </p:cNvPr>
          <p:cNvPicPr>
            <a:picLocks noChangeAspect="1"/>
          </p:cNvPicPr>
          <p:nvPr/>
        </p:nvPicPr>
        <p:blipFill rotWithShape="1">
          <a:blip r:embed="rId2">
            <a:extLst>
              <a:ext uri="{28A0092B-C50C-407E-A947-70E740481C1C}">
                <a14:useLocalDpi xmlns:a14="http://schemas.microsoft.com/office/drawing/2010/main" val="0"/>
              </a:ext>
            </a:extLst>
          </a:blip>
          <a:srcRect l="20338" r="6526" b="2"/>
          <a:stretch/>
        </p:blipFill>
        <p:spPr>
          <a:xfrm>
            <a:off x="633999" y="640081"/>
            <a:ext cx="6909801" cy="5314406"/>
          </a:xfrm>
          <a:prstGeom prst="rect">
            <a:avLst/>
          </a:prstGeom>
        </p:spPr>
      </p:pic>
      <p:cxnSp>
        <p:nvCxnSpPr>
          <p:cNvPr id="14" name="Straight Connector 13">
            <a:extLst>
              <a:ext uri="{FF2B5EF4-FFF2-40B4-BE49-F238E27FC236}">
                <a16:creationId xmlns:a16="http://schemas.microsoft.com/office/drawing/2014/main" id="{83EF6BB5-A95D-4C59-808C-3B64F444F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9BB2FFE-DF83-95DF-5B83-063AB9EAAB5E}"/>
              </a:ext>
            </a:extLst>
          </p:cNvPr>
          <p:cNvSpPr>
            <a:spLocks noGrp="1"/>
          </p:cNvSpPr>
          <p:nvPr>
            <p:ph idx="1"/>
          </p:nvPr>
        </p:nvSpPr>
        <p:spPr>
          <a:xfrm>
            <a:off x="7859484" y="2465532"/>
            <a:ext cx="3690257" cy="3148445"/>
          </a:xfrm>
        </p:spPr>
        <p:txBody>
          <a:bodyPr>
            <a:noAutofit/>
          </a:bodyPr>
          <a:lstStyle/>
          <a:p>
            <a:pPr marL="0" indent="0" algn="ctr">
              <a:buNone/>
            </a:pPr>
            <a:r>
              <a:rPr lang="en-US" sz="3200" b="0" i="0" dirty="0">
                <a:solidFill>
                  <a:srgbClr val="374151"/>
                </a:solidFill>
                <a:effectLst/>
                <a:latin typeface="Arial" panose="020B0604020202020204" pitchFamily="34" charset="0"/>
                <a:cs typeface="Arial" panose="020B0604020202020204" pitchFamily="34" charset="0"/>
              </a:rPr>
              <a:t>It is calculated to have 40 trees per hectare. The trees yield between 40 kg and 80 kg of product, depending on their age.</a:t>
            </a:r>
            <a:endParaRPr lang="en-US" sz="32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50BDA68-EBDD-443C-9B6B-03CA14AF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00C07DB3-666C-4A9D-81CE-83B435F9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0211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5138816-AF06-47EE-964C-EC93C016D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815C753-B29A-AEAE-BCB9-8ED3EC4CD8DE}"/>
              </a:ext>
            </a:extLst>
          </p:cNvPr>
          <p:cNvSpPr>
            <a:spLocks noGrp="1"/>
          </p:cNvSpPr>
          <p:nvPr>
            <p:ph type="title"/>
          </p:nvPr>
        </p:nvSpPr>
        <p:spPr>
          <a:xfrm>
            <a:off x="4974771" y="634946"/>
            <a:ext cx="6574972" cy="1450757"/>
          </a:xfrm>
        </p:spPr>
        <p:txBody>
          <a:bodyPr>
            <a:normAutofit/>
          </a:bodyPr>
          <a:lstStyle/>
          <a:p>
            <a:pPr algn="ctr"/>
            <a:r>
              <a:rPr lang="tr-TR" sz="2400" dirty="0">
                <a:latin typeface="Arial" panose="020B0604020202020204" pitchFamily="34" charset="0"/>
                <a:cs typeface="Arial" panose="020B0604020202020204" pitchFamily="34" charset="0"/>
              </a:rPr>
              <a:t>PISTACHIO ORCHARD</a:t>
            </a:r>
            <a:endParaRPr lang="en-US" sz="2400" dirty="0">
              <a:latin typeface="Arial" panose="020B0604020202020204" pitchFamily="34" charset="0"/>
              <a:cs typeface="Arial" panose="020B0604020202020204" pitchFamily="34" charset="0"/>
            </a:endParaRPr>
          </a:p>
        </p:txBody>
      </p:sp>
      <p:pic>
        <p:nvPicPr>
          <p:cNvPr id="5" name="İçerik Yer Tutucusu 4" descr="dış mekan, gökyüzü, su, yer içeren bir resim&#10;&#10;Açıklama otomatik olarak oluşturuldu">
            <a:extLst>
              <a:ext uri="{FF2B5EF4-FFF2-40B4-BE49-F238E27FC236}">
                <a16:creationId xmlns:a16="http://schemas.microsoft.com/office/drawing/2014/main" id="{E4474FF9-E3FD-24BE-51A4-5702C5BDFF5F}"/>
              </a:ext>
            </a:extLst>
          </p:cNvPr>
          <p:cNvPicPr>
            <a:picLocks noChangeAspect="1"/>
          </p:cNvPicPr>
          <p:nvPr/>
        </p:nvPicPr>
        <p:blipFill rotWithShape="1">
          <a:blip r:embed="rId2">
            <a:extLst>
              <a:ext uri="{28A0092B-C50C-407E-A947-70E740481C1C}">
                <a14:useLocalDpi xmlns:a14="http://schemas.microsoft.com/office/drawing/2010/main" val="0"/>
              </a:ext>
            </a:extLst>
          </a:blip>
          <a:srcRect t="20691" r="2" b="4601"/>
          <a:stretch/>
        </p:blipFill>
        <p:spPr>
          <a:xfrm>
            <a:off x="633999" y="640081"/>
            <a:ext cx="4223136" cy="5314406"/>
          </a:xfrm>
          <a:prstGeom prst="rect">
            <a:avLst/>
          </a:prstGeom>
        </p:spPr>
      </p:pic>
      <p:cxnSp>
        <p:nvCxnSpPr>
          <p:cNvPr id="31" name="Straight Connector 30">
            <a:extLst>
              <a:ext uri="{FF2B5EF4-FFF2-40B4-BE49-F238E27FC236}">
                <a16:creationId xmlns:a16="http://schemas.microsoft.com/office/drawing/2014/main" id="{87ED8B4E-BB7E-447F-A35F-4D3AF6C0A6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8">
            <a:extLst>
              <a:ext uri="{FF2B5EF4-FFF2-40B4-BE49-F238E27FC236}">
                <a16:creationId xmlns:a16="http://schemas.microsoft.com/office/drawing/2014/main" id="{73F7A3A6-8FFE-7C9A-5506-CA941264AC49}"/>
              </a:ext>
            </a:extLst>
          </p:cNvPr>
          <p:cNvSpPr>
            <a:spLocks noGrp="1"/>
          </p:cNvSpPr>
          <p:nvPr>
            <p:ph idx="1"/>
          </p:nvPr>
        </p:nvSpPr>
        <p:spPr>
          <a:xfrm>
            <a:off x="4974770" y="2374676"/>
            <a:ext cx="6574973" cy="3670180"/>
          </a:xfrm>
        </p:spPr>
        <p:txBody>
          <a:bodyPr>
            <a:normAutofit/>
          </a:bodyPr>
          <a:lstStyle/>
          <a:p>
            <a:pPr algn="ctr"/>
            <a:r>
              <a:rPr lang="en-US" sz="3200" b="0" i="0" dirty="0">
                <a:solidFill>
                  <a:srgbClr val="374151"/>
                </a:solidFill>
                <a:effectLst/>
                <a:latin typeface="Arial" panose="020B0604020202020204" pitchFamily="34" charset="0"/>
                <a:cs typeface="Arial" panose="020B0604020202020204" pitchFamily="34" charset="0"/>
              </a:rPr>
              <a:t>The annual product yield from this orchard is directly related to the annual maintenance of the orchard. When these trees are well taken care of, high production is achieved, whereas inadequate care results in low production.</a:t>
            </a:r>
            <a:endParaRPr lang="en-US" sz="32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10DC0642-5384-4897-BC9B-E85F63D7B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26015513-D3C4-4477-AA12-D8FF240AA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313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D8AF8-D6F4-94FB-07BE-92F4B4F0C913}"/>
              </a:ext>
            </a:extLst>
          </p:cNvPr>
          <p:cNvSpPr>
            <a:spLocks noGrp="1"/>
          </p:cNvSpPr>
          <p:nvPr>
            <p:ph type="title"/>
          </p:nvPr>
        </p:nvSpPr>
        <p:spPr/>
        <p:txBody>
          <a:bodyPr>
            <a:normAutofit/>
          </a:bodyPr>
          <a:lstStyle/>
          <a:p>
            <a:pPr algn="ctr"/>
            <a:r>
              <a:rPr lang="tr-TR" sz="2800" b="1" dirty="0">
                <a:latin typeface="Arial" panose="020B0604020202020204" pitchFamily="34" charset="0"/>
                <a:cs typeface="Arial" panose="020B0604020202020204" pitchFamily="34" charset="0"/>
              </a:rPr>
              <a:t>ATTRIBUTE INFORMATION</a:t>
            </a:r>
            <a:endParaRPr lang="en-US" sz="2800" b="1" dirty="0">
              <a:latin typeface="Arial" panose="020B0604020202020204" pitchFamily="34" charset="0"/>
              <a:cs typeface="Arial" panose="020B0604020202020204" pitchFamily="34" charset="0"/>
            </a:endParaRPr>
          </a:p>
        </p:txBody>
      </p:sp>
      <p:graphicFrame>
        <p:nvGraphicFramePr>
          <p:cNvPr id="4" name="İçerik Yer Tutucusu 3">
            <a:extLst>
              <a:ext uri="{FF2B5EF4-FFF2-40B4-BE49-F238E27FC236}">
                <a16:creationId xmlns:a16="http://schemas.microsoft.com/office/drawing/2014/main" id="{0F2FBD5D-5DD0-8ADE-6846-56392534B0D5}"/>
              </a:ext>
            </a:extLst>
          </p:cNvPr>
          <p:cNvGraphicFramePr>
            <a:graphicFrameLocks noGrp="1"/>
          </p:cNvGraphicFramePr>
          <p:nvPr>
            <p:ph idx="1"/>
            <p:extLst>
              <p:ext uri="{D42A27DB-BD31-4B8C-83A1-F6EECF244321}">
                <p14:modId xmlns:p14="http://schemas.microsoft.com/office/powerpoint/2010/main" val="1546831674"/>
              </p:ext>
            </p:extLst>
          </p:nvPr>
        </p:nvGraphicFramePr>
        <p:xfrm>
          <a:off x="1096963" y="1846263"/>
          <a:ext cx="10058400" cy="3708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4932734"/>
                    </a:ext>
                  </a:extLst>
                </a:gridCol>
                <a:gridCol w="5029200">
                  <a:extLst>
                    <a:ext uri="{9D8B030D-6E8A-4147-A177-3AD203B41FA5}">
                      <a16:colId xmlns:a16="http://schemas.microsoft.com/office/drawing/2014/main" val="2065289512"/>
                    </a:ext>
                  </a:extLst>
                </a:gridCol>
              </a:tblGrid>
              <a:tr h="370840">
                <a:tc>
                  <a:txBody>
                    <a:bodyPr/>
                    <a:lstStyle/>
                    <a:p>
                      <a:r>
                        <a:rPr lang="en-US" sz="1800" b="0" i="0" kern="1200" dirty="0">
                          <a:solidFill>
                            <a:schemeClr val="lt1"/>
                          </a:solidFill>
                          <a:effectLst/>
                          <a:latin typeface="+mn-lt"/>
                          <a:ea typeface="+mn-ea"/>
                          <a:cs typeface="+mn-cs"/>
                        </a:rPr>
                        <a:t>Property Identification Number</a:t>
                      </a:r>
                      <a:endParaRPr lang="en-US" dirty="0"/>
                    </a:p>
                  </a:txBody>
                  <a:tcPr/>
                </a:tc>
                <a:tc>
                  <a:txBody>
                    <a:bodyPr/>
                    <a:lstStyle/>
                    <a:p>
                      <a:r>
                        <a:rPr lang="tr-TR" dirty="0"/>
                        <a:t>76123071</a:t>
                      </a:r>
                      <a:endParaRPr lang="en-US" dirty="0"/>
                    </a:p>
                  </a:txBody>
                  <a:tcPr/>
                </a:tc>
                <a:extLst>
                  <a:ext uri="{0D108BD9-81ED-4DB2-BD59-A6C34878D82A}">
                    <a16:rowId xmlns:a16="http://schemas.microsoft.com/office/drawing/2014/main" val="3827962139"/>
                  </a:ext>
                </a:extLst>
              </a:tr>
              <a:tr h="370840">
                <a:tc>
                  <a:txBody>
                    <a:bodyPr/>
                    <a:lstStyle/>
                    <a:p>
                      <a:r>
                        <a:rPr lang="en-US" sz="1800" b="0" i="0" kern="1200" dirty="0">
                          <a:solidFill>
                            <a:schemeClr val="dk1"/>
                          </a:solidFill>
                          <a:effectLst/>
                          <a:latin typeface="+mn-lt"/>
                          <a:ea typeface="+mn-ea"/>
                          <a:cs typeface="+mn-cs"/>
                        </a:rPr>
                        <a:t>Province</a:t>
                      </a:r>
                      <a:endParaRPr lang="en-US" dirty="0"/>
                    </a:p>
                  </a:txBody>
                  <a:tcPr/>
                </a:tc>
                <a:tc>
                  <a:txBody>
                    <a:bodyPr/>
                    <a:lstStyle/>
                    <a:p>
                      <a:r>
                        <a:rPr lang="tr-TR" dirty="0"/>
                        <a:t>Şanlıurfa</a:t>
                      </a:r>
                      <a:endParaRPr lang="en-US" dirty="0"/>
                    </a:p>
                  </a:txBody>
                  <a:tcPr/>
                </a:tc>
                <a:extLst>
                  <a:ext uri="{0D108BD9-81ED-4DB2-BD59-A6C34878D82A}">
                    <a16:rowId xmlns:a16="http://schemas.microsoft.com/office/drawing/2014/main" val="1374674535"/>
                  </a:ext>
                </a:extLst>
              </a:tr>
              <a:tr h="370840">
                <a:tc>
                  <a:txBody>
                    <a:bodyPr/>
                    <a:lstStyle/>
                    <a:p>
                      <a:r>
                        <a:rPr lang="en-US" sz="1800" b="0" i="0" kern="1200" dirty="0">
                          <a:solidFill>
                            <a:schemeClr val="dk1"/>
                          </a:solidFill>
                          <a:effectLst/>
                          <a:latin typeface="+mn-lt"/>
                          <a:ea typeface="+mn-ea"/>
                          <a:cs typeface="+mn-cs"/>
                        </a:rPr>
                        <a:t>District</a:t>
                      </a:r>
                      <a:endParaRPr lang="en-US" dirty="0"/>
                    </a:p>
                  </a:txBody>
                  <a:tcPr/>
                </a:tc>
                <a:tc>
                  <a:txBody>
                    <a:bodyPr/>
                    <a:lstStyle/>
                    <a:p>
                      <a:r>
                        <a:rPr lang="tr-TR" dirty="0"/>
                        <a:t>Birecik</a:t>
                      </a:r>
                      <a:endParaRPr lang="en-US" dirty="0"/>
                    </a:p>
                  </a:txBody>
                  <a:tcPr/>
                </a:tc>
                <a:extLst>
                  <a:ext uri="{0D108BD9-81ED-4DB2-BD59-A6C34878D82A}">
                    <a16:rowId xmlns:a16="http://schemas.microsoft.com/office/drawing/2014/main" val="1290148472"/>
                  </a:ext>
                </a:extLst>
              </a:tr>
              <a:tr h="370840">
                <a:tc>
                  <a:txBody>
                    <a:bodyPr/>
                    <a:lstStyle/>
                    <a:p>
                      <a:r>
                        <a:rPr lang="en-US" sz="1800" b="0" i="0" kern="1200" dirty="0">
                          <a:solidFill>
                            <a:schemeClr val="dk1"/>
                          </a:solidFill>
                          <a:effectLst/>
                          <a:latin typeface="+mn-lt"/>
                          <a:ea typeface="+mn-ea"/>
                          <a:cs typeface="+mn-cs"/>
                        </a:rPr>
                        <a:t>Neighborhood/Village</a:t>
                      </a:r>
                      <a:endParaRPr lang="en-US" dirty="0"/>
                    </a:p>
                  </a:txBody>
                  <a:tcPr/>
                </a:tc>
                <a:tc>
                  <a:txBody>
                    <a:bodyPr/>
                    <a:lstStyle/>
                    <a:p>
                      <a:r>
                        <a:rPr lang="tr-TR" dirty="0" err="1"/>
                        <a:t>Çiçekalan</a:t>
                      </a:r>
                      <a:endParaRPr lang="en-US" dirty="0"/>
                    </a:p>
                  </a:txBody>
                  <a:tcPr/>
                </a:tc>
                <a:extLst>
                  <a:ext uri="{0D108BD9-81ED-4DB2-BD59-A6C34878D82A}">
                    <a16:rowId xmlns:a16="http://schemas.microsoft.com/office/drawing/2014/main" val="3168691391"/>
                  </a:ext>
                </a:extLst>
              </a:tr>
              <a:tr h="370840">
                <a:tc>
                  <a:txBody>
                    <a:bodyPr/>
                    <a:lstStyle/>
                    <a:p>
                      <a:r>
                        <a:rPr lang="en-US" sz="1800" b="0" i="0" kern="1200" dirty="0">
                          <a:solidFill>
                            <a:schemeClr val="dk1"/>
                          </a:solidFill>
                          <a:effectLst/>
                          <a:latin typeface="+mn-lt"/>
                          <a:ea typeface="+mn-ea"/>
                          <a:cs typeface="+mn-cs"/>
                        </a:rPr>
                        <a:t>Parcel</a:t>
                      </a:r>
                      <a:endParaRPr lang="en-US" dirty="0"/>
                    </a:p>
                  </a:txBody>
                  <a:tcPr/>
                </a:tc>
                <a:tc>
                  <a:txBody>
                    <a:bodyPr/>
                    <a:lstStyle/>
                    <a:p>
                      <a:r>
                        <a:rPr lang="tr-TR" dirty="0"/>
                        <a:t>138</a:t>
                      </a:r>
                      <a:endParaRPr lang="en-US" dirty="0"/>
                    </a:p>
                  </a:txBody>
                  <a:tcPr/>
                </a:tc>
                <a:extLst>
                  <a:ext uri="{0D108BD9-81ED-4DB2-BD59-A6C34878D82A}">
                    <a16:rowId xmlns:a16="http://schemas.microsoft.com/office/drawing/2014/main" val="1976954538"/>
                  </a:ext>
                </a:extLst>
              </a:tr>
              <a:tr h="370840">
                <a:tc>
                  <a:txBody>
                    <a:bodyPr/>
                    <a:lstStyle/>
                    <a:p>
                      <a:r>
                        <a:rPr lang="en-US" sz="1800" b="0" i="0" kern="1200" dirty="0">
                          <a:solidFill>
                            <a:schemeClr val="dk1"/>
                          </a:solidFill>
                          <a:effectLst/>
                          <a:latin typeface="+mn-lt"/>
                          <a:ea typeface="+mn-ea"/>
                          <a:cs typeface="+mn-cs"/>
                        </a:rPr>
                        <a:t>Land Area on Deed</a:t>
                      </a:r>
                      <a:endParaRPr lang="en-US" dirty="0"/>
                    </a:p>
                  </a:txBody>
                  <a:tcPr/>
                </a:tc>
                <a:tc>
                  <a:txBody>
                    <a:bodyPr/>
                    <a:lstStyle/>
                    <a:p>
                      <a:r>
                        <a:rPr lang="tr-TR" dirty="0"/>
                        <a:t>887.016,89</a:t>
                      </a:r>
                      <a:endParaRPr lang="en-US" dirty="0"/>
                    </a:p>
                  </a:txBody>
                  <a:tcPr/>
                </a:tc>
                <a:extLst>
                  <a:ext uri="{0D108BD9-81ED-4DB2-BD59-A6C34878D82A}">
                    <a16:rowId xmlns:a16="http://schemas.microsoft.com/office/drawing/2014/main" val="1147989246"/>
                  </a:ext>
                </a:extLst>
              </a:tr>
              <a:tr h="370840">
                <a:tc>
                  <a:txBody>
                    <a:bodyPr/>
                    <a:lstStyle/>
                    <a:p>
                      <a:r>
                        <a:rPr lang="en-US" sz="1800" b="0" i="0" kern="1200" dirty="0">
                          <a:solidFill>
                            <a:schemeClr val="dk1"/>
                          </a:solidFill>
                          <a:effectLst/>
                          <a:latin typeface="+mn-lt"/>
                          <a:ea typeface="+mn-ea"/>
                          <a:cs typeface="+mn-cs"/>
                        </a:rPr>
                        <a:t>Characteristic</a:t>
                      </a:r>
                      <a:endParaRPr lang="en-US" dirty="0"/>
                    </a:p>
                  </a:txBody>
                  <a:tcPr/>
                </a:tc>
                <a:tc>
                  <a:txBody>
                    <a:bodyPr/>
                    <a:lstStyle/>
                    <a:p>
                      <a:r>
                        <a:rPr lang="tr-TR" dirty="0"/>
                        <a:t>Tarla</a:t>
                      </a:r>
                      <a:endParaRPr lang="en-US" dirty="0"/>
                    </a:p>
                  </a:txBody>
                  <a:tcPr/>
                </a:tc>
                <a:extLst>
                  <a:ext uri="{0D108BD9-81ED-4DB2-BD59-A6C34878D82A}">
                    <a16:rowId xmlns:a16="http://schemas.microsoft.com/office/drawing/2014/main" val="861861498"/>
                  </a:ext>
                </a:extLst>
              </a:tr>
              <a:tr h="370840">
                <a:tc>
                  <a:txBody>
                    <a:bodyPr/>
                    <a:lstStyle/>
                    <a:p>
                      <a:r>
                        <a:rPr lang="en-US" sz="1800" b="0" i="0" kern="1200" dirty="0">
                          <a:solidFill>
                            <a:schemeClr val="dk1"/>
                          </a:solidFill>
                          <a:effectLst/>
                          <a:latin typeface="+mn-lt"/>
                          <a:ea typeface="+mn-ea"/>
                          <a:cs typeface="+mn-cs"/>
                        </a:rPr>
                        <a:t>Location</a:t>
                      </a:r>
                      <a:endParaRPr lang="en-US" dirty="0"/>
                    </a:p>
                  </a:txBody>
                  <a:tcPr/>
                </a:tc>
                <a:tc>
                  <a:txBody>
                    <a:bodyPr/>
                    <a:lstStyle/>
                    <a:p>
                      <a:r>
                        <a:rPr lang="tr-TR" dirty="0" err="1"/>
                        <a:t>Çeloğlu</a:t>
                      </a:r>
                      <a:endParaRPr lang="en-US" dirty="0"/>
                    </a:p>
                  </a:txBody>
                  <a:tcPr/>
                </a:tc>
                <a:extLst>
                  <a:ext uri="{0D108BD9-81ED-4DB2-BD59-A6C34878D82A}">
                    <a16:rowId xmlns:a16="http://schemas.microsoft.com/office/drawing/2014/main" val="3505262268"/>
                  </a:ext>
                </a:extLst>
              </a:tr>
              <a:tr h="370840">
                <a:tc>
                  <a:txBody>
                    <a:bodyPr/>
                    <a:lstStyle/>
                    <a:p>
                      <a:r>
                        <a:rPr lang="en-US" sz="1800" b="0" i="0" kern="1200" dirty="0">
                          <a:solidFill>
                            <a:schemeClr val="dk1"/>
                          </a:solidFill>
                          <a:effectLst/>
                          <a:latin typeface="+mn-lt"/>
                          <a:ea typeface="+mn-ea"/>
                          <a:cs typeface="+mn-cs"/>
                        </a:rPr>
                        <a:t>Ground Type</a:t>
                      </a:r>
                      <a:endParaRPr lang="en-US" dirty="0"/>
                    </a:p>
                  </a:txBody>
                  <a:tcPr/>
                </a:tc>
                <a:tc>
                  <a:txBody>
                    <a:bodyPr/>
                    <a:lstStyle/>
                    <a:p>
                      <a:r>
                        <a:rPr lang="tr-TR" dirty="0"/>
                        <a:t>Ana Taşınmaz</a:t>
                      </a:r>
                      <a:endParaRPr lang="en-US" dirty="0"/>
                    </a:p>
                  </a:txBody>
                  <a:tcPr/>
                </a:tc>
                <a:extLst>
                  <a:ext uri="{0D108BD9-81ED-4DB2-BD59-A6C34878D82A}">
                    <a16:rowId xmlns:a16="http://schemas.microsoft.com/office/drawing/2014/main" val="2707032535"/>
                  </a:ext>
                </a:extLst>
              </a:tr>
              <a:tr h="370840">
                <a:tc>
                  <a:txBody>
                    <a:bodyPr/>
                    <a:lstStyle/>
                    <a:p>
                      <a:r>
                        <a:rPr lang="en-US" sz="1800" b="0" i="0" kern="1200" dirty="0">
                          <a:solidFill>
                            <a:schemeClr val="dk1"/>
                          </a:solidFill>
                          <a:effectLst/>
                          <a:latin typeface="+mn-lt"/>
                          <a:ea typeface="+mn-ea"/>
                          <a:cs typeface="+mn-cs"/>
                        </a:rPr>
                        <a:t>Map Sheet</a:t>
                      </a:r>
                      <a:endParaRPr lang="en-US" dirty="0"/>
                    </a:p>
                  </a:txBody>
                  <a:tcPr/>
                </a:tc>
                <a:tc>
                  <a:txBody>
                    <a:bodyPr/>
                    <a:lstStyle/>
                    <a:p>
                      <a:r>
                        <a:rPr lang="tr-TR" dirty="0"/>
                        <a:t>O40.A 12.A</a:t>
                      </a:r>
                      <a:endParaRPr lang="en-US" dirty="0"/>
                    </a:p>
                  </a:txBody>
                  <a:tcPr/>
                </a:tc>
                <a:extLst>
                  <a:ext uri="{0D108BD9-81ED-4DB2-BD59-A6C34878D82A}">
                    <a16:rowId xmlns:a16="http://schemas.microsoft.com/office/drawing/2014/main" val="3299291461"/>
                  </a:ext>
                </a:extLst>
              </a:tr>
            </a:tbl>
          </a:graphicData>
        </a:graphic>
      </p:graphicFrame>
    </p:spTree>
    <p:extLst>
      <p:ext uri="{BB962C8B-B14F-4D97-AF65-F5344CB8AC3E}">
        <p14:creationId xmlns:p14="http://schemas.microsoft.com/office/powerpoint/2010/main" val="194955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ağıt, el yazısı, menü içeren bir resim&#10;&#10;Açıklama otomatik olarak oluşturuldu">
            <a:extLst>
              <a:ext uri="{FF2B5EF4-FFF2-40B4-BE49-F238E27FC236}">
                <a16:creationId xmlns:a16="http://schemas.microsoft.com/office/drawing/2014/main" id="{BB217648-E5AE-8D40-4310-572459FAE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944" y="33810"/>
            <a:ext cx="4312622" cy="6267159"/>
          </a:xfrm>
          <a:prstGeom prst="rect">
            <a:avLst/>
          </a:prstGeom>
        </p:spPr>
      </p:pic>
      <p:pic>
        <p:nvPicPr>
          <p:cNvPr id="5" name="Resim 4" descr="metin, doküman, belge, menü, kağıt içeren bir resim&#10;&#10;Açıklama otomatik olarak oluşturuldu">
            <a:extLst>
              <a:ext uri="{FF2B5EF4-FFF2-40B4-BE49-F238E27FC236}">
                <a16:creationId xmlns:a16="http://schemas.microsoft.com/office/drawing/2014/main" id="{9E65199C-A9FD-EA91-F39B-7D543F779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090" y="33810"/>
            <a:ext cx="4515967" cy="6267159"/>
          </a:xfrm>
          <a:prstGeom prst="rect">
            <a:avLst/>
          </a:prstGeom>
        </p:spPr>
      </p:pic>
      <p:sp>
        <p:nvSpPr>
          <p:cNvPr id="6" name="Metin kutusu 5">
            <a:extLst>
              <a:ext uri="{FF2B5EF4-FFF2-40B4-BE49-F238E27FC236}">
                <a16:creationId xmlns:a16="http://schemas.microsoft.com/office/drawing/2014/main" id="{DA9B964B-9DA4-C593-2A7C-61C10C4ACEA6}"/>
              </a:ext>
            </a:extLst>
          </p:cNvPr>
          <p:cNvSpPr txBox="1"/>
          <p:nvPr/>
        </p:nvSpPr>
        <p:spPr>
          <a:xfrm>
            <a:off x="3141406" y="6412739"/>
            <a:ext cx="5909187" cy="400110"/>
          </a:xfrm>
          <a:prstGeom prst="rect">
            <a:avLst/>
          </a:prstGeom>
          <a:noFill/>
        </p:spPr>
        <p:txBody>
          <a:bodyPr wrap="square" rtlCol="0">
            <a:spAutoFit/>
          </a:bodyPr>
          <a:lstStyle/>
          <a:p>
            <a:r>
              <a:rPr lang="tr-TR" sz="2000" dirty="0">
                <a:solidFill>
                  <a:schemeClr val="bg1"/>
                </a:solidFill>
                <a:latin typeface="Arial" panose="020B0604020202020204" pitchFamily="34" charset="0"/>
                <a:cs typeface="Arial" panose="020B0604020202020204" pitchFamily="34" charset="0"/>
              </a:rPr>
              <a:t>FARMER REGISTRATION SYSTEM DOCUMENT</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180843"/>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59</TotalTime>
  <Words>174</Words>
  <Application>Microsoft Office PowerPoint</Application>
  <PresentationFormat>Geniş ekran</PresentationFormat>
  <Paragraphs>32</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Geçmişe bakış</vt:lpstr>
      <vt:lpstr>PISTACHIO ORCHARD</vt:lpstr>
      <vt:lpstr>PISTACHIO ORCHARD</vt:lpstr>
      <vt:lpstr>PISTACHIO ORCHARD</vt:lpstr>
      <vt:lpstr>PISTACHIO ORCHARD</vt:lpstr>
      <vt:lpstr>PISTACHIO ORCHARD</vt:lpstr>
      <vt:lpstr>ATTRIBUTE INFORMATION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ANTEP FISTIĞI BAHÇESİ</dc:title>
  <dc:creator>Ece Alagöz</dc:creator>
  <cp:lastModifiedBy>Ece Alagöz</cp:lastModifiedBy>
  <cp:revision>7</cp:revision>
  <dcterms:created xsi:type="dcterms:W3CDTF">2024-01-27T17:12:59Z</dcterms:created>
  <dcterms:modified xsi:type="dcterms:W3CDTF">2024-01-28T19:25:02Z</dcterms:modified>
</cp:coreProperties>
</file>