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56" r:id="rId2"/>
    <p:sldId id="324" r:id="rId3"/>
    <p:sldId id="387" r:id="rId4"/>
    <p:sldId id="258" r:id="rId5"/>
    <p:sldId id="259" r:id="rId6"/>
    <p:sldId id="327" r:id="rId7"/>
    <p:sldId id="260" r:id="rId8"/>
    <p:sldId id="261" r:id="rId9"/>
    <p:sldId id="262" r:id="rId10"/>
    <p:sldId id="325" r:id="rId11"/>
    <p:sldId id="302" r:id="rId12"/>
    <p:sldId id="328" r:id="rId13"/>
    <p:sldId id="295" r:id="rId14"/>
    <p:sldId id="334" r:id="rId15"/>
    <p:sldId id="286" r:id="rId16"/>
    <p:sldId id="309" r:id="rId17"/>
    <p:sldId id="266" r:id="rId18"/>
    <p:sldId id="329" r:id="rId19"/>
    <p:sldId id="337" r:id="rId20"/>
    <p:sldId id="388" r:id="rId21"/>
    <p:sldId id="389" r:id="rId22"/>
    <p:sldId id="390" r:id="rId23"/>
    <p:sldId id="391" r:id="rId24"/>
    <p:sldId id="392"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FF6600"/>
    <a:srgbClr val="FF9966"/>
    <a:srgbClr val="6699FF"/>
    <a:srgbClr val="FF9999"/>
    <a:srgbClr val="969696"/>
    <a:srgbClr val="FFFFCC"/>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731" autoAdjust="0"/>
  </p:normalViewPr>
  <p:slideViewPr>
    <p:cSldViewPr snapToGrid="0">
      <p:cViewPr>
        <p:scale>
          <a:sx n="80" d="100"/>
          <a:sy n="80" d="100"/>
        </p:scale>
        <p:origin x="-1074" y="-72"/>
      </p:cViewPr>
      <p:guideLst>
        <p:guide orient="horz" pos="2988"/>
        <p:guide pos="22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notesViewPr>
    <p:cSldViewPr snapToGrid="0">
      <p:cViewPr>
        <p:scale>
          <a:sx n="100" d="100"/>
          <a:sy n="100" d="100"/>
        </p:scale>
        <p:origin x="-1890" y="1974"/>
      </p:cViewPr>
      <p:guideLst>
        <p:guide orient="horz" pos="287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2.xml"/><Relationship Id="rId16" Type="http://schemas.openxmlformats.org/officeDocument/2006/relationships/slide" Target="slides/slide17.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71525" y="8728075"/>
            <a:ext cx="5308600" cy="161925"/>
          </a:xfrm>
          <a:prstGeom prst="rect">
            <a:avLst/>
          </a:prstGeom>
          <a:noFill/>
          <a:ln w="9525">
            <a:noFill/>
            <a:miter lim="800000"/>
            <a:headEnd/>
            <a:tailEnd/>
          </a:ln>
          <a:effectLst/>
        </p:spPr>
        <p:txBody>
          <a:bodyPr lIns="0" tIns="0" rIns="0" bIns="0">
            <a:spAutoFit/>
          </a:bodyPr>
          <a:lstStyle/>
          <a:p>
            <a:pPr algn="ctr" defTabSz="957263">
              <a:spcBef>
                <a:spcPct val="50000"/>
              </a:spcBef>
              <a:defRPr/>
            </a:pPr>
            <a:r>
              <a:rPr lang="en-US" sz="1100" b="1"/>
              <a:t>&lt;Course name&gt; &lt;Lesson number&gt;</a:t>
            </a:r>
            <a:r>
              <a:rPr lang="en-US" sz="1100" b="1">
                <a:latin typeface="Times New Roman" pitchFamily="18" charset="0"/>
              </a:rPr>
              <a:t>-</a:t>
            </a:r>
            <a:fld id="{A7C27C1C-A041-4FDF-9DB3-C7F38DF70B53}" type="slidenum">
              <a:rPr lang="en-US" sz="1100" b="1"/>
              <a:pPr algn="ctr" defTabSz="957263">
                <a:spcBef>
                  <a:spcPct val="50000"/>
                </a:spcBef>
                <a:defRPr/>
              </a:pPr>
              <a:t>‹#›</a:t>
            </a:fld>
            <a:endParaRPr lang="en-US" sz="1100" b="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ChangeArrowheads="1" noTextEdit="1"/>
          </p:cNvSpPr>
          <p:nvPr>
            <p:ph type="sldImg" idx="2"/>
          </p:nvPr>
        </p:nvSpPr>
        <p:spPr bwMode="auto">
          <a:xfrm>
            <a:off x="493713" y="163513"/>
            <a:ext cx="5868987" cy="4402137"/>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73613"/>
            <a:ext cx="6029325" cy="3756025"/>
          </a:xfrm>
          <a:prstGeom prst="rect">
            <a:avLst/>
          </a:prstGeom>
          <a:noFill/>
          <a:ln w="9525">
            <a:noFill/>
            <a:miter lim="800000"/>
            <a:headEnd/>
            <a:tailEnd/>
          </a:ln>
          <a:effectLst/>
        </p:spPr>
        <p:txBody>
          <a:bodyPr vert="horz" wrap="square" lIns="89645" tIns="44063" rIns="89645" bIns="44063" numCol="1" anchor="t" anchorCtr="0" compatLnSpc="1">
            <a:prstTxWarp prst="textNoShape">
              <a:avLst/>
            </a:prstTxWarp>
          </a:bodyPr>
          <a:lstStyle/>
          <a:p>
            <a:pPr lvl="0"/>
            <a:r>
              <a:rPr lang="en-US" noProof="0" smtClean="0"/>
              <a:t>Heading (Level 1) Arial 11pt Bold</a:t>
            </a:r>
          </a:p>
          <a:p>
            <a:pPr lvl="1"/>
            <a:r>
              <a:rPr lang="en-US" noProof="0" smtClean="0"/>
              <a:t>Body Text (Level 2) Times New Roman 11pt</a:t>
            </a:r>
          </a:p>
          <a:p>
            <a:pPr lvl="2"/>
            <a:r>
              <a:rPr lang="en-US" noProof="0" smtClean="0"/>
              <a:t>Bullet 1 (Level 3) Times New Roman 11pt</a:t>
            </a:r>
          </a:p>
          <a:p>
            <a:pPr lvl="3"/>
            <a:r>
              <a:rPr lang="en-US" noProof="0" smtClean="0"/>
              <a:t>Bullet 2 (Level 4) Times New Roman 11pt</a:t>
            </a:r>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r>
              <a:rPr lang="en-US" noProof="0" smtClean="0"/>
              <a:t>Technical Note (Level 1) Arial 11pt Bold (CHANGE TO BLUE)</a:t>
            </a:r>
          </a:p>
          <a:p>
            <a:pPr lvl="0"/>
            <a:r>
              <a:rPr lang="en-US" noProof="0" smtClean="0"/>
              <a:t>Instructor Note (Level 1) Arial 11pt Bold (CHANGE TO BLUE)</a:t>
            </a:r>
          </a:p>
          <a:p>
            <a:pPr lvl="1"/>
            <a:r>
              <a:rPr lang="en-US" noProof="0" smtClean="0"/>
              <a:t>Body Text (Level 2) Times New Roman 11pt  (CHANGE TO BLUE)</a:t>
            </a:r>
          </a:p>
          <a:p>
            <a:pPr lvl="2"/>
            <a:r>
              <a:rPr lang="en-US" noProof="0" smtClean="0"/>
              <a:t>Bullet 1 (Level 3) Times New Roman 11pt  (CHANGE TO BLUE)</a:t>
            </a:r>
          </a:p>
        </p:txBody>
      </p:sp>
      <p:sp>
        <p:nvSpPr>
          <p:cNvPr id="2052" name="Rectangle 4"/>
          <p:cNvSpPr>
            <a:spLocks noChangeArrowheads="1"/>
          </p:cNvSpPr>
          <p:nvPr/>
        </p:nvSpPr>
        <p:spPr bwMode="auto">
          <a:xfrm>
            <a:off x="715963" y="8766175"/>
            <a:ext cx="5303837" cy="169863"/>
          </a:xfrm>
          <a:prstGeom prst="rect">
            <a:avLst/>
          </a:prstGeom>
          <a:noFill/>
          <a:ln w="9525">
            <a:noFill/>
            <a:miter lim="800000"/>
            <a:headEnd/>
            <a:tailEnd/>
          </a:ln>
          <a:effectLst/>
        </p:spPr>
        <p:txBody>
          <a:bodyPr lIns="0" tIns="0" rIns="0" bIns="0">
            <a:spAutoFit/>
          </a:bodyPr>
          <a:lstStyle/>
          <a:p>
            <a:pPr algn="ctr" defTabSz="957263">
              <a:spcBef>
                <a:spcPct val="50000"/>
              </a:spcBef>
              <a:defRPr/>
            </a:pPr>
            <a:r>
              <a:rPr lang="en-US" sz="1100" b="1"/>
              <a:t>Introduction to Oracle9</a:t>
            </a:r>
            <a:r>
              <a:rPr lang="en-US" sz="1100" b="1" i="1">
                <a:latin typeface="Times New Roman" pitchFamily="18" charset="0"/>
              </a:rPr>
              <a:t>i</a:t>
            </a:r>
            <a:r>
              <a:rPr lang="en-US" sz="1100" b="1"/>
              <a:t>: SQL Basics 8</a:t>
            </a:r>
            <a:r>
              <a:rPr lang="en-US" sz="1100" b="1">
                <a:latin typeface="Times New Roman" pitchFamily="18" charset="0"/>
              </a:rPr>
              <a:t>-</a:t>
            </a:r>
            <a:fld id="{3681AB7B-9D54-44E3-93E9-EF26166C7130}" type="slidenum">
              <a:rPr lang="en-US" sz="1100" b="1"/>
              <a:pPr algn="ctr" defTabSz="957263">
                <a:spcBef>
                  <a:spcPct val="50000"/>
                </a:spcBef>
                <a:defRPr/>
              </a:pPr>
              <a:t>‹#›</a:t>
            </a:fld>
            <a:endParaRPr lang="en-US" sz="1100" b="1"/>
          </a:p>
        </p:txBody>
      </p:sp>
    </p:spTree>
  </p:cSld>
  <p:clrMap bg1="lt1" tx1="dk1" bg2="lt2" tx2="dk2" accent1="accent1" accent2="accent2" accent3="accent3" accent4="accent4" accent5="accent5" accent6="accent6" hlink="hlink" folHlink="folHlink"/>
  <p:notesStyle>
    <a:lvl1pPr algn="l" defTabSz="406400" rtl="0" eaLnBrk="0" fontAlgn="base" hangingPunct="0">
      <a:spcBef>
        <a:spcPct val="30000"/>
      </a:spcBef>
      <a:spcAft>
        <a:spcPct val="0"/>
      </a:spcAft>
      <a:tabLst>
        <a:tab pos="458788" algn="l"/>
      </a:tabLst>
      <a:defRPr sz="1100" b="1" kern="1200">
        <a:solidFill>
          <a:schemeClr val="tx1"/>
        </a:solidFill>
        <a:latin typeface="Arial" charset="0"/>
        <a:ea typeface="+mn-ea"/>
        <a:cs typeface="+mn-cs"/>
      </a:defRPr>
    </a:lvl1pPr>
    <a:lvl2pPr marL="120650" algn="l" defTabSz="406400" rtl="0" eaLnBrk="0" fontAlgn="base" hangingPunct="0">
      <a:spcBef>
        <a:spcPct val="30000"/>
      </a:spcBef>
      <a:spcAft>
        <a:spcPct val="0"/>
      </a:spcAft>
      <a:tabLst>
        <a:tab pos="458788" algn="l"/>
      </a:tabLst>
      <a:defRPr sz="1100" kern="1200">
        <a:solidFill>
          <a:schemeClr val="tx1"/>
        </a:solidFill>
        <a:latin typeface="Times New Roman" pitchFamily="18" charset="0"/>
        <a:ea typeface="+mn-ea"/>
        <a:cs typeface="+mn-cs"/>
      </a:defRPr>
    </a:lvl2pPr>
    <a:lvl3pPr marL="452438" indent="-211138" algn="l" defTabSz="406400" rtl="0" eaLnBrk="0" fontAlgn="base" hangingPunct="0">
      <a:spcBef>
        <a:spcPct val="30000"/>
      </a:spcBef>
      <a:spcAft>
        <a:spcPct val="0"/>
      </a:spcAft>
      <a:buChar char="•"/>
      <a:tabLst>
        <a:tab pos="458788" algn="l"/>
      </a:tabLst>
      <a:defRPr sz="1100" kern="1200">
        <a:solidFill>
          <a:schemeClr val="tx1"/>
        </a:solidFill>
        <a:latin typeface="Times New Roman" pitchFamily="18" charset="0"/>
        <a:ea typeface="+mn-ea"/>
        <a:cs typeface="+mn-cs"/>
      </a:defRPr>
    </a:lvl3pPr>
    <a:lvl4pPr marL="857250" indent="-220663" algn="l" defTabSz="406400" rtl="0" eaLnBrk="0" fontAlgn="base" hangingPunct="0">
      <a:spcBef>
        <a:spcPct val="30000"/>
      </a:spcBef>
      <a:spcAft>
        <a:spcPct val="0"/>
      </a:spcAft>
      <a:buChar char="–"/>
      <a:tabLst>
        <a:tab pos="458788" algn="l"/>
      </a:tabLst>
      <a:defRPr sz="1100" kern="1200">
        <a:solidFill>
          <a:schemeClr val="tx1"/>
        </a:solidFill>
        <a:latin typeface="Times New Roman" pitchFamily="18" charset="0"/>
        <a:ea typeface="+mn-ea"/>
        <a:cs typeface="+mn-cs"/>
      </a:defRPr>
    </a:lvl4pPr>
    <a:lvl5pPr marL="2057400" indent="-228600" algn="l" defTabSz="406400" rtl="0" eaLnBrk="0" fontAlgn="base" hangingPunct="0">
      <a:spcBef>
        <a:spcPct val="30000"/>
      </a:spcBef>
      <a:spcAft>
        <a:spcPct val="0"/>
      </a:spcAft>
      <a:tabLst>
        <a:tab pos="4587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endParaRPr lang="en-US" smtClean="0"/>
          </a:p>
          <a:p>
            <a:pPr>
              <a:tabLst>
                <a:tab pos="1128713" algn="l"/>
                <a:tab pos="2259013" algn="l"/>
              </a:tabLst>
            </a:pPr>
            <a:r>
              <a:rPr lang="en-US" smtClean="0">
                <a:solidFill>
                  <a:srgbClr val="0000FF"/>
                </a:solidFill>
              </a:rPr>
              <a:t>Schedule:	Timing	Topic</a:t>
            </a:r>
          </a:p>
          <a:p>
            <a:pPr lvl="1">
              <a:tabLst>
                <a:tab pos="1128713" algn="l"/>
                <a:tab pos="2259013" algn="l"/>
              </a:tabLst>
            </a:pPr>
            <a:r>
              <a:rPr lang="en-US" smtClean="0">
                <a:solidFill>
                  <a:srgbClr val="0000FF"/>
                </a:solidFill>
              </a:rPr>
              <a:t>	60 minutes	Lecture</a:t>
            </a:r>
          </a:p>
          <a:p>
            <a:pPr lvl="1">
              <a:tabLst>
                <a:tab pos="1128713" algn="l"/>
                <a:tab pos="2259013" algn="l"/>
              </a:tabLst>
            </a:pPr>
            <a:r>
              <a:rPr lang="en-US" smtClean="0">
                <a:solidFill>
                  <a:srgbClr val="0000FF"/>
                </a:solidFill>
              </a:rPr>
              <a:t>	30 minutes	Practice</a:t>
            </a:r>
          </a:p>
          <a:p>
            <a:pPr lvl="1">
              <a:tabLst>
                <a:tab pos="1128713" algn="l"/>
                <a:tab pos="2259013" algn="l"/>
              </a:tabLst>
            </a:pPr>
            <a:r>
              <a:rPr lang="en-US" smtClean="0">
                <a:solidFill>
                  <a:srgbClr val="0000FF"/>
                </a:solidFill>
              </a:rPr>
              <a:t>	90 minutes	Total</a:t>
            </a:r>
          </a:p>
        </p:txBody>
      </p:sp>
      <p:sp>
        <p:nvSpPr>
          <p:cNvPr id="29699" name="Rectangle 3"/>
          <p:cNvSpPr>
            <a:spLocks noChangeArrowheads="1" noTextEdit="1"/>
          </p:cNvSpPr>
          <p:nvPr>
            <p:ph type="sldImg"/>
          </p:nvPr>
        </p:nvSpPr>
        <p:spPr>
          <a:xfrm>
            <a:off x="473075" y="146050"/>
            <a:ext cx="5872163" cy="440372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pPr>
              <a:tabLst/>
            </a:pPr>
            <a:r>
              <a:rPr lang="en-US" smtClean="0"/>
              <a:t>Updating Rows</a:t>
            </a:r>
          </a:p>
          <a:p>
            <a:pPr lvl="1">
              <a:tabLst/>
            </a:pPr>
            <a:r>
              <a:rPr lang="en-US" smtClean="0"/>
              <a:t>You can modify existing rows by using the </a:t>
            </a:r>
            <a:r>
              <a:rPr lang="en-US" smtClean="0">
                <a:solidFill>
                  <a:srgbClr val="FC0128"/>
                </a:solidFill>
                <a:latin typeface="Courier New" pitchFamily="49" charset="0"/>
              </a:rPr>
              <a:t>UPDATE</a:t>
            </a:r>
            <a:r>
              <a:rPr lang="en-US" smtClean="0">
                <a:solidFill>
                  <a:srgbClr val="FC0128"/>
                </a:solidFill>
              </a:rPr>
              <a:t> statement</a:t>
            </a:r>
            <a:r>
              <a:rPr lang="en-US" smtClean="0"/>
              <a:t>.</a:t>
            </a:r>
          </a:p>
          <a:p>
            <a:pPr lvl="1">
              <a:tabLst/>
            </a:pPr>
            <a:r>
              <a:rPr lang="en-US" smtClean="0"/>
              <a:t>In the syntax:</a:t>
            </a:r>
          </a:p>
          <a:p>
            <a:pPr lvl="1">
              <a:tabLst/>
            </a:pPr>
            <a:r>
              <a:rPr lang="en-US" smtClean="0"/>
              <a:t>	</a:t>
            </a:r>
            <a:r>
              <a:rPr lang="en-US" i="1" smtClean="0">
                <a:latin typeface="Courier New" pitchFamily="49" charset="0"/>
              </a:rPr>
              <a:t>table</a:t>
            </a:r>
            <a:r>
              <a:rPr lang="en-US" smtClean="0"/>
              <a:t>		is the name of the table</a:t>
            </a:r>
          </a:p>
          <a:p>
            <a:pPr lvl="1">
              <a:tabLst/>
            </a:pPr>
            <a:r>
              <a:rPr lang="en-US" smtClean="0"/>
              <a:t>	</a:t>
            </a:r>
            <a:r>
              <a:rPr lang="en-US" i="1" smtClean="0">
                <a:latin typeface="Courier New" pitchFamily="49" charset="0"/>
              </a:rPr>
              <a:t>column</a:t>
            </a:r>
            <a:r>
              <a:rPr lang="en-US" smtClean="0"/>
              <a:t>		is the name of the column in the table to populate</a:t>
            </a:r>
          </a:p>
          <a:p>
            <a:pPr lvl="1">
              <a:tabLst/>
            </a:pPr>
            <a:r>
              <a:rPr lang="en-US" smtClean="0"/>
              <a:t>	</a:t>
            </a:r>
            <a:r>
              <a:rPr lang="en-US" i="1" smtClean="0">
                <a:latin typeface="Courier New" pitchFamily="49" charset="0"/>
              </a:rPr>
              <a:t>value</a:t>
            </a:r>
            <a:r>
              <a:rPr lang="en-US" smtClean="0"/>
              <a:t>		is the corresponding value or subquery for the column</a:t>
            </a:r>
          </a:p>
          <a:p>
            <a:pPr lvl="1">
              <a:tabLst/>
            </a:pPr>
            <a:r>
              <a:rPr lang="en-US" smtClean="0"/>
              <a:t>	</a:t>
            </a:r>
            <a:r>
              <a:rPr lang="en-US" i="1" smtClean="0">
                <a:latin typeface="Courier New" pitchFamily="49" charset="0"/>
              </a:rPr>
              <a:t>condition</a:t>
            </a:r>
            <a:r>
              <a:rPr lang="en-US" smtClean="0"/>
              <a:t>		identifies the rows to be updated and is composed of column names 					expressions, constants, subqueries, and comparison operators</a:t>
            </a:r>
          </a:p>
          <a:p>
            <a:pPr lvl="1">
              <a:tabLst/>
            </a:pPr>
            <a:r>
              <a:rPr lang="en-US" smtClean="0"/>
              <a:t>Confirm the update operation by querying the table to display the updated rows.</a:t>
            </a:r>
            <a:endParaRPr lang="en-US" i="1" smtClean="0"/>
          </a:p>
          <a:p>
            <a:pPr lvl="1">
              <a:tabLst/>
            </a:pPr>
            <a:r>
              <a:rPr lang="en-US" smtClean="0"/>
              <a:t>For more information, see </a:t>
            </a:r>
            <a:r>
              <a:rPr lang="en-US" i="1" smtClean="0"/>
              <a:t>Oracle9i SQL Reference</a:t>
            </a:r>
            <a:r>
              <a:rPr lang="en-US" smtClean="0"/>
              <a:t>, “</a:t>
            </a:r>
            <a:r>
              <a:rPr lang="en-US" smtClean="0">
                <a:latin typeface="Courier New" pitchFamily="49" charset="0"/>
              </a:rPr>
              <a:t>UPDATE</a:t>
            </a:r>
            <a:r>
              <a:rPr lang="en-US" smtClean="0"/>
              <a:t>.”</a:t>
            </a:r>
          </a:p>
          <a:p>
            <a:pPr lvl="1">
              <a:tabLst/>
            </a:pPr>
            <a:r>
              <a:rPr lang="en-US" b="1" smtClean="0"/>
              <a:t>Note:</a:t>
            </a:r>
            <a:r>
              <a:rPr lang="en-US" smtClean="0"/>
              <a:t> In general, use the primary key to identify a single row. Using other columns can unexpectedly cause several rows to be updated. For example, identifying a single row in the </a:t>
            </a:r>
            <a:r>
              <a:rPr lang="en-US" smtClean="0">
                <a:latin typeface="Courier New" pitchFamily="49" charset="0"/>
              </a:rPr>
              <a:t>EMPLOYEES</a:t>
            </a:r>
            <a:r>
              <a:rPr lang="en-US" smtClean="0"/>
              <a:t> table by name is dangerous, because more than one employee may have the same name.</a:t>
            </a:r>
          </a:p>
          <a:p>
            <a:pPr>
              <a:tabLst/>
            </a:pPr>
            <a:endParaRPr lang="en-US" b="0" smtClean="0">
              <a:latin typeface="Times New Roman" pitchFamily="18" charset="0"/>
            </a:endParaRPr>
          </a:p>
        </p:txBody>
      </p:sp>
      <p:sp>
        <p:nvSpPr>
          <p:cNvPr id="37891" name="Rectangle 3"/>
          <p:cNvSpPr>
            <a:spLocks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xfrm>
            <a:off x="460375" y="169863"/>
            <a:ext cx="5934075" cy="4451350"/>
          </a:xfrm>
          <a:ln cap="flat"/>
        </p:spPr>
      </p:sp>
      <p:sp>
        <p:nvSpPr>
          <p:cNvPr id="38915" name="Rectangle 3"/>
          <p:cNvSpPr>
            <a:spLocks noGrp="1" noChangeArrowheads="1"/>
          </p:cNvSpPr>
          <p:nvPr>
            <p:ph type="body" idx="1"/>
          </p:nvPr>
        </p:nvSpPr>
        <p:spPr>
          <a:xfrm>
            <a:off x="417513" y="4770438"/>
            <a:ext cx="5945187" cy="3802062"/>
          </a:xfrm>
          <a:noFill/>
          <a:ln/>
        </p:spPr>
        <p:txBody>
          <a:bodyPr/>
          <a:lstStyle/>
          <a:p>
            <a:pPr defTabSz="400050">
              <a:tabLst>
                <a:tab pos="455613" algn="l"/>
              </a:tabLst>
            </a:pPr>
            <a:r>
              <a:rPr lang="en-US" smtClean="0"/>
              <a:t>Updating Rows (continued)</a:t>
            </a:r>
          </a:p>
          <a:p>
            <a:pPr lvl="1" defTabSz="400050">
              <a:tabLst>
                <a:tab pos="455613" algn="l"/>
              </a:tabLst>
            </a:pPr>
            <a:r>
              <a:rPr lang="en-US" smtClean="0"/>
              <a:t>The </a:t>
            </a:r>
            <a:r>
              <a:rPr lang="en-US" smtClean="0">
                <a:solidFill>
                  <a:srgbClr val="FC0128"/>
                </a:solidFill>
                <a:latin typeface="Courier New" pitchFamily="49" charset="0"/>
              </a:rPr>
              <a:t>UPDATE</a:t>
            </a:r>
            <a:r>
              <a:rPr lang="en-US" smtClean="0">
                <a:solidFill>
                  <a:srgbClr val="FC0128"/>
                </a:solidFill>
              </a:rPr>
              <a:t> statement</a:t>
            </a:r>
            <a:r>
              <a:rPr lang="en-US" smtClean="0"/>
              <a:t> modifies specific rows if the </a:t>
            </a:r>
            <a:r>
              <a:rPr lang="en-US" smtClean="0">
                <a:latin typeface="Courier New" pitchFamily="49" charset="0"/>
              </a:rPr>
              <a:t>WHERE</a:t>
            </a:r>
            <a:r>
              <a:rPr lang="en-US" smtClean="0"/>
              <a:t> clause is specified. The slide example transfers employee 113 (Popp) to department 70.  </a:t>
            </a:r>
          </a:p>
          <a:p>
            <a:pPr lvl="1" defTabSz="400050">
              <a:tabLst>
                <a:tab pos="455613" algn="l"/>
              </a:tabLst>
            </a:pPr>
            <a:r>
              <a:rPr lang="en-US" smtClean="0"/>
              <a:t>If you omit the </a:t>
            </a:r>
            <a:r>
              <a:rPr lang="en-US" smtClean="0">
                <a:latin typeface="Courier New" pitchFamily="49" charset="0"/>
              </a:rPr>
              <a:t>WHERE</a:t>
            </a:r>
            <a:r>
              <a:rPr lang="en-US" smtClean="0"/>
              <a:t> clause, all the rows in the table are modified.</a:t>
            </a:r>
          </a:p>
          <a:p>
            <a:pPr lvl="1" defTabSz="400050">
              <a:spcBef>
                <a:spcPct val="0"/>
              </a:spcBef>
              <a:tabLst>
                <a:tab pos="455613" algn="l"/>
              </a:tabLst>
            </a:pPr>
            <a:r>
              <a:rPr lang="en-US" smtClean="0">
                <a:latin typeface="Courier New" pitchFamily="49" charset="0"/>
              </a:rPr>
              <a:t>   SELECT last_name, department_id</a:t>
            </a:r>
          </a:p>
          <a:p>
            <a:pPr lvl="1" defTabSz="400050">
              <a:spcBef>
                <a:spcPct val="0"/>
              </a:spcBef>
              <a:tabLst>
                <a:tab pos="455613" algn="l"/>
              </a:tabLst>
            </a:pPr>
            <a:r>
              <a:rPr lang="en-US" smtClean="0">
                <a:latin typeface="Courier New" pitchFamily="49" charset="0"/>
              </a:rPr>
              <a:t>   FROM   copy_emp;</a:t>
            </a:r>
          </a:p>
          <a:p>
            <a:pPr lvl="1" defTabSz="400050">
              <a:spcBef>
                <a:spcPct val="0"/>
              </a:spcBef>
              <a:tabLst>
                <a:tab pos="455613" algn="l"/>
              </a:tabLst>
            </a:pPr>
            <a:r>
              <a:rPr lang="en-US" smtClean="0">
                <a:latin typeface="Courier New" pitchFamily="49" charset="0"/>
              </a:rPr>
              <a:t>   </a:t>
            </a:r>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endParaRPr lang="en-US" b="1" smtClean="0"/>
          </a:p>
          <a:p>
            <a:pPr lvl="1" defTabSz="400050">
              <a:spcBef>
                <a:spcPct val="0"/>
              </a:spcBef>
              <a:tabLst>
                <a:tab pos="455613" algn="l"/>
              </a:tabLst>
            </a:pPr>
            <a:r>
              <a:rPr lang="en-US" b="1" smtClean="0"/>
              <a:t>Note:</a:t>
            </a:r>
            <a:r>
              <a:rPr lang="en-US" smtClean="0"/>
              <a:t> The </a:t>
            </a:r>
            <a:r>
              <a:rPr lang="en-US" smtClean="0">
                <a:latin typeface="Courier New" pitchFamily="49" charset="0"/>
              </a:rPr>
              <a:t>COPY_EMP</a:t>
            </a:r>
            <a:r>
              <a:rPr lang="en-US" smtClean="0"/>
              <a:t> table has the same data as the </a:t>
            </a:r>
            <a:r>
              <a:rPr lang="en-US" smtClean="0">
                <a:latin typeface="Courier New" pitchFamily="49" charset="0"/>
              </a:rPr>
              <a:t>EMPLOYEES</a:t>
            </a:r>
            <a:r>
              <a:rPr lang="en-US" smtClean="0"/>
              <a:t> table. </a:t>
            </a:r>
          </a:p>
        </p:txBody>
      </p:sp>
      <p:sp useBgFill="1">
        <p:nvSpPr>
          <p:cNvPr id="38916" name="Freeform 7"/>
          <p:cNvSpPr>
            <a:spLocks/>
          </p:cNvSpPr>
          <p:nvPr/>
        </p:nvSpPr>
        <p:spPr bwMode="auto">
          <a:xfrm>
            <a:off x="392113" y="7578725"/>
            <a:ext cx="5462587" cy="331788"/>
          </a:xfrm>
          <a:custGeom>
            <a:avLst/>
            <a:gdLst>
              <a:gd name="T0" fmla="*/ 0 w 3614"/>
              <a:gd name="T1" fmla="*/ 0 h 216"/>
              <a:gd name="T2" fmla="*/ 2147483647 w 3614"/>
              <a:gd name="T3" fmla="*/ 0 h 216"/>
              <a:gd name="T4" fmla="*/ 2147483647 w 3614"/>
              <a:gd name="T5" fmla="*/ 417625931 h 216"/>
              <a:gd name="T6" fmla="*/ 2147483647 w 3614"/>
              <a:gd name="T7" fmla="*/ 252463044 h 216"/>
              <a:gd name="T8" fmla="*/ 2147483647 w 3614"/>
              <a:gd name="T9" fmla="*/ 476611983 h 216"/>
              <a:gd name="T10" fmla="*/ 2147483647 w 3614"/>
              <a:gd name="T11" fmla="*/ 252463044 h 216"/>
              <a:gd name="T12" fmla="*/ 2147483647 w 3614"/>
              <a:gd name="T13" fmla="*/ 417625931 h 216"/>
              <a:gd name="T14" fmla="*/ 2147483647 w 3614"/>
              <a:gd name="T15" fmla="*/ 283136528 h 216"/>
              <a:gd name="T16" fmla="*/ 2147483647 w 3614"/>
              <a:gd name="T17" fmla="*/ 417625931 h 216"/>
              <a:gd name="T18" fmla="*/ 2147483647 w 3614"/>
              <a:gd name="T19" fmla="*/ 252463044 h 216"/>
              <a:gd name="T20" fmla="*/ 2147483647 w 3614"/>
              <a:gd name="T21" fmla="*/ 401108634 h 216"/>
              <a:gd name="T22" fmla="*/ 2147483647 w 3614"/>
              <a:gd name="T23" fmla="*/ 238306760 h 216"/>
              <a:gd name="T24" fmla="*/ 2147483647 w 3614"/>
              <a:gd name="T25" fmla="*/ 507285468 h 216"/>
              <a:gd name="T26" fmla="*/ 2147483647 w 3614"/>
              <a:gd name="T27" fmla="*/ 252463044 h 216"/>
              <a:gd name="T28" fmla="*/ 2147483647 w 3614"/>
              <a:gd name="T29" fmla="*/ 342122581 h 216"/>
              <a:gd name="T30" fmla="*/ 2147483647 w 3614"/>
              <a:gd name="T31" fmla="*/ 193476943 h 216"/>
              <a:gd name="T32" fmla="*/ 2074466732 w 3614"/>
              <a:gd name="T33" fmla="*/ 401108634 h 216"/>
              <a:gd name="T34" fmla="*/ 1752329872 w 3614"/>
              <a:gd name="T35" fmla="*/ 221789559 h 216"/>
              <a:gd name="T36" fmla="*/ 1231429491 w 3614"/>
              <a:gd name="T37" fmla="*/ 401108634 h 216"/>
              <a:gd name="T38" fmla="*/ 863599780 w 3614"/>
              <a:gd name="T39" fmla="*/ 207633275 h 216"/>
              <a:gd name="T40" fmla="*/ 564309155 w 3614"/>
              <a:gd name="T41" fmla="*/ 311449096 h 216"/>
              <a:gd name="T42" fmla="*/ 0 w 3614"/>
              <a:gd name="T43" fmla="*/ 193476943 h 216"/>
              <a:gd name="T44" fmla="*/ 0 w 3614"/>
              <a:gd name="T45" fmla="*/ 0 h 2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4"/>
              <a:gd name="T70" fmla="*/ 0 h 216"/>
              <a:gd name="T71" fmla="*/ 3614 w 3614"/>
              <a:gd name="T72" fmla="*/ 216 h 2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w="9525" cap="rnd">
            <a:noFill/>
            <a:round/>
            <a:headEnd type="none" w="sm" len="sm"/>
            <a:tailEnd type="none" w="sm" len="sm"/>
          </a:ln>
        </p:spPr>
        <p:txBody>
          <a:bodyPr/>
          <a:lstStyle/>
          <a:p>
            <a:endParaRPr lang="tr-TR"/>
          </a:p>
        </p:txBody>
      </p:sp>
      <p:pic>
        <p:nvPicPr>
          <p:cNvPr id="38917" name="Picture 8"/>
          <p:cNvPicPr>
            <a:picLocks noChangeAspect="1" noChangeArrowheads="1"/>
          </p:cNvPicPr>
          <p:nvPr/>
        </p:nvPicPr>
        <p:blipFill>
          <a:blip r:embed="rId3"/>
          <a:srcRect/>
          <a:stretch>
            <a:fillRect/>
          </a:stretch>
        </p:blipFill>
        <p:spPr bwMode="auto">
          <a:xfrm>
            <a:off x="931863" y="6000750"/>
            <a:ext cx="4699000" cy="1477963"/>
          </a:xfrm>
          <a:prstGeom prst="rect">
            <a:avLst/>
          </a:prstGeom>
          <a:noFill/>
          <a:ln w="25400">
            <a:noFill/>
            <a:miter lim="800000"/>
            <a:headEnd type="none" w="sm" len="sm"/>
            <a:tailEnd type="none" w="sm" len="sm"/>
          </a:ln>
        </p:spPr>
      </p:pic>
      <p:pic>
        <p:nvPicPr>
          <p:cNvPr id="38918" name="Picture 9"/>
          <p:cNvPicPr>
            <a:picLocks noChangeAspect="1" noChangeArrowheads="1"/>
          </p:cNvPicPr>
          <p:nvPr/>
        </p:nvPicPr>
        <p:blipFill>
          <a:blip r:embed="rId4"/>
          <a:srcRect/>
          <a:stretch>
            <a:fillRect/>
          </a:stretch>
        </p:blipFill>
        <p:spPr bwMode="auto">
          <a:xfrm>
            <a:off x="912813" y="7567613"/>
            <a:ext cx="4733925" cy="200025"/>
          </a:xfrm>
          <a:prstGeom prst="rect">
            <a:avLst/>
          </a:prstGeom>
          <a:noFill/>
          <a:ln w="25400">
            <a:noFill/>
            <a:miter lim="800000"/>
            <a:headEnd type="none" w="sm" len="sm"/>
            <a:tailEnd type="none" w="sm" len="sm"/>
          </a:ln>
        </p:spPr>
      </p:pic>
      <p:sp>
        <p:nvSpPr>
          <p:cNvPr id="38919" name="Text Box 10"/>
          <p:cNvSpPr txBox="1">
            <a:spLocks noChangeArrowheads="1"/>
          </p:cNvSpPr>
          <p:nvPr/>
        </p:nvSpPr>
        <p:spPr bwMode="auto">
          <a:xfrm>
            <a:off x="915988" y="7267575"/>
            <a:ext cx="349250" cy="376238"/>
          </a:xfrm>
          <a:prstGeom prst="rect">
            <a:avLst/>
          </a:prstGeom>
          <a:noFill/>
          <a:ln w="25400">
            <a:noFill/>
            <a:miter lim="800000"/>
            <a:headEnd type="none" w="sm" len="sm"/>
            <a:tailEnd type="none" w="med" len="lg"/>
          </a:ln>
        </p:spPr>
        <p:txBody>
          <a:bodyPr lIns="12155" tIns="12155" rIns="12155" bIns="12155">
            <a:spAutoFit/>
          </a:bodyPr>
          <a:lstStyle/>
          <a:p>
            <a:pPr algn="ctr" defTabSz="787400" eaLnBrk="1" hangingPunct="1">
              <a:buClr>
                <a:srgbClr val="000000"/>
              </a:buClr>
              <a:buFont typeface="Arial" charset="0"/>
              <a:buNone/>
            </a:pPr>
            <a:r>
              <a:rPr lang="en-US" sz="2300" b="1"/>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74650" y="4773613"/>
            <a:ext cx="6030913" cy="3756025"/>
          </a:xfrm>
          <a:noFill/>
          <a:ln/>
        </p:spPr>
        <p:txBody>
          <a:bodyPr/>
          <a:lstStyle/>
          <a:p>
            <a:pPr>
              <a:tabLst/>
            </a:pPr>
            <a:r>
              <a:rPr lang="en-US" smtClean="0"/>
              <a:t>Integrity Constraint Error</a:t>
            </a:r>
          </a:p>
          <a:p>
            <a:pPr lvl="1">
              <a:tabLst/>
            </a:pPr>
            <a:r>
              <a:rPr lang="en-US" smtClean="0"/>
              <a:t>If you attempt to update a record with a value that is tied to an </a:t>
            </a:r>
            <a:r>
              <a:rPr lang="en-US" smtClean="0">
                <a:solidFill>
                  <a:srgbClr val="FC0128"/>
                </a:solidFill>
              </a:rPr>
              <a:t>integrity constraint</a:t>
            </a:r>
            <a:r>
              <a:rPr lang="en-US" smtClean="0"/>
              <a:t>, an error is returned. </a:t>
            </a:r>
          </a:p>
          <a:p>
            <a:pPr lvl="1">
              <a:tabLst/>
            </a:pPr>
            <a:r>
              <a:rPr lang="en-US" smtClean="0">
                <a:latin typeface="Times" pitchFamily="18" charset="0"/>
              </a:rPr>
              <a:t>In the example on the slide, department number 55 does not exist in the parent table, </a:t>
            </a:r>
            <a:r>
              <a:rPr lang="en-US" smtClean="0">
                <a:latin typeface="Courier New" pitchFamily="49" charset="0"/>
              </a:rPr>
              <a:t>DEPARTMENTS</a:t>
            </a:r>
            <a:r>
              <a:rPr lang="en-US" smtClean="0">
                <a:latin typeface="Times" pitchFamily="18" charset="0"/>
              </a:rPr>
              <a:t>, and so you receive the </a:t>
            </a:r>
            <a:r>
              <a:rPr lang="en-US" i="1" smtClean="0">
                <a:latin typeface="Times" pitchFamily="18" charset="0"/>
              </a:rPr>
              <a:t>parent key</a:t>
            </a:r>
            <a:r>
              <a:rPr lang="en-US" smtClean="0">
                <a:latin typeface="Times" pitchFamily="18" charset="0"/>
              </a:rPr>
              <a:t> violation </a:t>
            </a:r>
            <a:r>
              <a:rPr lang="en-US" smtClean="0">
                <a:latin typeface="Courier New" pitchFamily="49" charset="0"/>
              </a:rPr>
              <a:t>ORA-02291</a:t>
            </a:r>
            <a:r>
              <a:rPr lang="en-US" smtClean="0">
                <a:latin typeface="Times" pitchFamily="18" charset="0"/>
              </a:rPr>
              <a:t>.</a:t>
            </a:r>
          </a:p>
          <a:p>
            <a:pPr lvl="1">
              <a:tabLst/>
            </a:pPr>
            <a:r>
              <a:rPr lang="en-US" b="1" smtClean="0"/>
              <a:t>Note:</a:t>
            </a:r>
            <a:r>
              <a:rPr lang="en-US" smtClean="0"/>
              <a:t> Integrity constraints ensure that the data adheres to a predefined set of rules. A subsequent lesson  covers integrity constraints in greater depth.</a:t>
            </a:r>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a:spcBef>
                <a:spcPct val="65000"/>
              </a:spcBef>
              <a:tabLst/>
            </a:pPr>
            <a:r>
              <a:rPr lang="en-US" smtClean="0">
                <a:solidFill>
                  <a:srgbClr val="0000FF"/>
                </a:solidFill>
              </a:rPr>
              <a:t>Instructor Note</a:t>
            </a:r>
          </a:p>
          <a:p>
            <a:pPr lvl="1">
              <a:tabLst/>
            </a:pPr>
            <a:r>
              <a:rPr lang="en-US" smtClean="0">
                <a:solidFill>
                  <a:srgbClr val="0000FF"/>
                </a:solidFill>
              </a:rPr>
              <a:t>Explain integrity constraints, and review the concepts of primary key and foreign key.</a:t>
            </a:r>
          </a:p>
        </p:txBody>
      </p:sp>
      <p:sp>
        <p:nvSpPr>
          <p:cNvPr id="39939" name="Rectangle 3"/>
          <p:cNvSpPr>
            <a:spLocks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4613" y="-1588"/>
            <a:ext cx="2973387" cy="460376"/>
          </a:xfrm>
          <a:prstGeom prst="rect">
            <a:avLst/>
          </a:prstGeom>
          <a:noFill/>
          <a:ln w="9525">
            <a:noFill/>
            <a:miter lim="800000"/>
            <a:headEnd/>
            <a:tailEnd/>
          </a:ln>
        </p:spPr>
        <p:txBody>
          <a:bodyPr wrap="none" anchor="ctr"/>
          <a:lstStyle/>
          <a:p>
            <a:endParaRPr lang="tr-TR"/>
          </a:p>
        </p:txBody>
      </p:sp>
      <p:sp>
        <p:nvSpPr>
          <p:cNvPr id="40963" name="Rectangle 3"/>
          <p:cNvSpPr>
            <a:spLocks noChangeArrowheads="1"/>
          </p:cNvSpPr>
          <p:nvPr/>
        </p:nvSpPr>
        <p:spPr bwMode="auto">
          <a:xfrm>
            <a:off x="-1588" y="-1588"/>
            <a:ext cx="2968626" cy="460376"/>
          </a:xfrm>
          <a:prstGeom prst="rect">
            <a:avLst/>
          </a:prstGeom>
          <a:noFill/>
          <a:ln w="9525">
            <a:noFill/>
            <a:miter lim="800000"/>
            <a:headEnd/>
            <a:tailEnd/>
          </a:ln>
        </p:spPr>
        <p:txBody>
          <a:bodyPr wrap="none" anchor="ctr"/>
          <a:lstStyle/>
          <a:p>
            <a:endParaRPr lang="tr-TR"/>
          </a:p>
        </p:txBody>
      </p:sp>
      <p:sp>
        <p:nvSpPr>
          <p:cNvPr id="40964" name="Rectangle 4"/>
          <p:cNvSpPr>
            <a:spLocks noGrp="1" noChangeArrowheads="1"/>
          </p:cNvSpPr>
          <p:nvPr>
            <p:ph type="body" idx="1"/>
          </p:nvPr>
        </p:nvSpPr>
        <p:spPr>
          <a:xfrm>
            <a:off x="377825" y="4770438"/>
            <a:ext cx="5937250" cy="3802062"/>
          </a:xfrm>
          <a:noFill/>
          <a:ln/>
        </p:spPr>
        <p:txBody>
          <a:bodyPr/>
          <a:lstStyle/>
          <a:p>
            <a:pPr defTabSz="400050">
              <a:tabLst>
                <a:tab pos="455613" algn="l"/>
              </a:tabLst>
            </a:pPr>
            <a:r>
              <a:rPr lang="en-US" smtClean="0"/>
              <a:t>Removing a Row from a Table</a:t>
            </a:r>
          </a:p>
          <a:p>
            <a:pPr lvl="1" defTabSz="400050">
              <a:tabLst>
                <a:tab pos="455613" algn="l"/>
              </a:tabLst>
            </a:pPr>
            <a:r>
              <a:rPr lang="en-US" smtClean="0"/>
              <a:t>The slide graphic removes the Finance department from the </a:t>
            </a:r>
            <a:r>
              <a:rPr lang="en-US" smtClean="0">
                <a:latin typeface="Courier New" pitchFamily="49" charset="0"/>
              </a:rPr>
              <a:t>DEPARTMENTS</a:t>
            </a:r>
            <a:r>
              <a:rPr lang="en-US" smtClean="0"/>
              <a:t> table (assuming that there are no constraints defined on the </a:t>
            </a:r>
            <a:r>
              <a:rPr lang="en-US" smtClean="0">
                <a:latin typeface="Courier New" pitchFamily="49" charset="0"/>
              </a:rPr>
              <a:t>DEPARTMENTS</a:t>
            </a:r>
            <a:r>
              <a:rPr lang="en-US" smtClean="0"/>
              <a:t> table).</a:t>
            </a:r>
          </a:p>
          <a:p>
            <a:pPr lvl="1" defTabSz="400050">
              <a:tabLst>
                <a:tab pos="455613" algn="l"/>
              </a:tabLst>
            </a:pPr>
            <a:endParaRPr lang="en-US" smtClean="0"/>
          </a:p>
          <a:p>
            <a:pPr lvl="1" defTabSz="400050">
              <a:tabLst>
                <a:tab pos="455613" algn="l"/>
              </a:tabLst>
            </a:pPr>
            <a:endParaRPr lang="en-US" smtClean="0"/>
          </a:p>
          <a:p>
            <a:pPr lvl="1" defTabSz="400050">
              <a:tabLst>
                <a:tab pos="455613" algn="l"/>
              </a:tabLst>
            </a:pPr>
            <a:endParaRPr lang="en-US" smtClean="0"/>
          </a:p>
          <a:p>
            <a:pPr lvl="1" defTabSz="400050">
              <a:tabLst>
                <a:tab pos="455613" algn="l"/>
              </a:tabLst>
            </a:pPr>
            <a:endParaRPr lang="en-US" smtClean="0"/>
          </a:p>
          <a:p>
            <a:pPr lvl="1" defTabSz="400050">
              <a:tabLst>
                <a:tab pos="455613" algn="l"/>
              </a:tabLst>
            </a:pPr>
            <a:endParaRPr lang="en-US" smtClean="0"/>
          </a:p>
          <a:p>
            <a:pPr defTabSz="400050">
              <a:tabLst>
                <a:tab pos="455613" algn="l"/>
              </a:tabLst>
            </a:pPr>
            <a:r>
              <a:rPr lang="en-US" smtClean="0">
                <a:solidFill>
                  <a:srgbClr val="0000FF"/>
                </a:solidFill>
              </a:rPr>
              <a:t>Instructor Note</a:t>
            </a:r>
          </a:p>
          <a:p>
            <a:pPr lvl="1" defTabSz="400050">
              <a:tabLst>
                <a:tab pos="455613" algn="l"/>
              </a:tabLst>
            </a:pPr>
            <a:r>
              <a:rPr lang="en-US" smtClean="0">
                <a:solidFill>
                  <a:srgbClr val="0000FF"/>
                </a:solidFill>
              </a:rPr>
              <a:t>After all the rows have been eliminated with the </a:t>
            </a:r>
            <a:r>
              <a:rPr lang="en-US" smtClean="0">
                <a:solidFill>
                  <a:srgbClr val="0000FF"/>
                </a:solidFill>
                <a:latin typeface="Courier New" pitchFamily="49" charset="0"/>
              </a:rPr>
              <a:t>DELETE</a:t>
            </a:r>
            <a:r>
              <a:rPr lang="en-US" smtClean="0">
                <a:solidFill>
                  <a:srgbClr val="0000FF"/>
                </a:solidFill>
              </a:rPr>
              <a:t> statement, only the data structure of the table remains. A more efficient method of emptying a table is with the </a:t>
            </a:r>
            <a:r>
              <a:rPr lang="en-US" smtClean="0">
                <a:solidFill>
                  <a:srgbClr val="0000FF"/>
                </a:solidFill>
                <a:latin typeface="Courier New" pitchFamily="49" charset="0"/>
              </a:rPr>
              <a:t>TRUNCATE</a:t>
            </a:r>
            <a:r>
              <a:rPr lang="en-US" smtClean="0">
                <a:solidFill>
                  <a:srgbClr val="0000FF"/>
                </a:solidFill>
              </a:rPr>
              <a:t> statement.</a:t>
            </a:r>
            <a:br>
              <a:rPr lang="en-US" smtClean="0">
                <a:solidFill>
                  <a:srgbClr val="0000FF"/>
                </a:solidFill>
              </a:rPr>
            </a:br>
            <a:r>
              <a:rPr lang="en-US" smtClean="0">
                <a:solidFill>
                  <a:srgbClr val="0000FF"/>
                </a:solidFill>
              </a:rPr>
              <a:t>You can use the </a:t>
            </a:r>
            <a:r>
              <a:rPr lang="en-US" smtClean="0">
                <a:solidFill>
                  <a:srgbClr val="0000FF"/>
                </a:solidFill>
                <a:latin typeface="Courier New" pitchFamily="49" charset="0"/>
              </a:rPr>
              <a:t>TRUNCATE</a:t>
            </a:r>
            <a:r>
              <a:rPr lang="en-US" smtClean="0">
                <a:solidFill>
                  <a:srgbClr val="0000FF"/>
                </a:solidFill>
              </a:rPr>
              <a:t> statement to quickly remove all rows from a table or cluster. Removing rows with the </a:t>
            </a:r>
            <a:r>
              <a:rPr lang="en-US" smtClean="0">
                <a:solidFill>
                  <a:srgbClr val="0000FF"/>
                </a:solidFill>
                <a:latin typeface="Courier New" pitchFamily="49" charset="0"/>
              </a:rPr>
              <a:t>TRUNCATE</a:t>
            </a:r>
            <a:r>
              <a:rPr lang="en-US" smtClean="0">
                <a:solidFill>
                  <a:srgbClr val="0000FF"/>
                </a:solidFill>
              </a:rPr>
              <a:t> statement is faster than removing them with the </a:t>
            </a:r>
            <a:r>
              <a:rPr lang="en-US" smtClean="0">
                <a:solidFill>
                  <a:srgbClr val="0000FF"/>
                </a:solidFill>
                <a:latin typeface="Courier New" pitchFamily="49" charset="0"/>
              </a:rPr>
              <a:t>DELETE</a:t>
            </a:r>
            <a:r>
              <a:rPr lang="en-US" smtClean="0">
                <a:solidFill>
                  <a:srgbClr val="0000FF"/>
                </a:solidFill>
              </a:rPr>
              <a:t> statement for the following reasons:</a:t>
            </a:r>
          </a:p>
          <a:p>
            <a:pPr marL="449263" lvl="2" indent="-207963" defTabSz="400050">
              <a:tabLst>
                <a:tab pos="455613" algn="l"/>
              </a:tabLst>
            </a:pPr>
            <a:r>
              <a:rPr lang="en-US" smtClean="0">
                <a:solidFill>
                  <a:srgbClr val="0000FF"/>
                </a:solidFill>
              </a:rPr>
              <a:t>The </a:t>
            </a:r>
            <a:r>
              <a:rPr lang="en-US" smtClean="0">
                <a:solidFill>
                  <a:srgbClr val="0000FF"/>
                </a:solidFill>
                <a:latin typeface="Courier New" pitchFamily="49" charset="0"/>
              </a:rPr>
              <a:t>TRUNCATE</a:t>
            </a:r>
            <a:r>
              <a:rPr lang="en-US" smtClean="0">
                <a:solidFill>
                  <a:srgbClr val="0000FF"/>
                </a:solidFill>
              </a:rPr>
              <a:t> statement is a data definition language (DDL) statement and generates no rollback information. It is covered in a subsequent lesson.</a:t>
            </a:r>
          </a:p>
          <a:p>
            <a:pPr marL="449263" lvl="2" indent="-207963" defTabSz="400050">
              <a:tabLst>
                <a:tab pos="455613" algn="l"/>
              </a:tabLst>
            </a:pPr>
            <a:r>
              <a:rPr lang="en-US" smtClean="0">
                <a:solidFill>
                  <a:srgbClr val="0000FF"/>
                </a:solidFill>
              </a:rPr>
              <a:t>Truncating a table does not fire the delete triggers of the table. </a:t>
            </a:r>
          </a:p>
          <a:p>
            <a:pPr marL="449263" lvl="2" indent="-207963" defTabSz="400050">
              <a:tabLst>
                <a:tab pos="455613" algn="l"/>
              </a:tabLst>
            </a:pPr>
            <a:r>
              <a:rPr lang="en-US" smtClean="0">
                <a:solidFill>
                  <a:srgbClr val="0000FF"/>
                </a:solidFill>
              </a:rPr>
              <a:t>If the table is the parent of a referential integrity constraint, you cannot truncate the table. Disable the constraint before issuing the </a:t>
            </a:r>
            <a:r>
              <a:rPr lang="en-US" smtClean="0">
                <a:solidFill>
                  <a:srgbClr val="0000FF"/>
                </a:solidFill>
                <a:latin typeface="Courier New" pitchFamily="49" charset="0"/>
              </a:rPr>
              <a:t>TRUNCATE</a:t>
            </a:r>
            <a:r>
              <a:rPr lang="en-US" smtClean="0">
                <a:solidFill>
                  <a:srgbClr val="0000FF"/>
                </a:solidFill>
              </a:rPr>
              <a:t> statement.</a:t>
            </a:r>
          </a:p>
        </p:txBody>
      </p:sp>
      <p:sp>
        <p:nvSpPr>
          <p:cNvPr id="40965" name="Rectangle 5"/>
          <p:cNvSpPr>
            <a:spLocks noChangeArrowheads="1" noTextEdit="1"/>
          </p:cNvSpPr>
          <p:nvPr>
            <p:ph type="sldImg"/>
          </p:nvPr>
        </p:nvSpPr>
        <p:spPr>
          <a:xfrm>
            <a:off x="460375" y="169863"/>
            <a:ext cx="5934075" cy="445135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3025" y="-1588"/>
            <a:ext cx="2974975" cy="463551"/>
          </a:xfrm>
          <a:prstGeom prst="rect">
            <a:avLst/>
          </a:prstGeom>
          <a:noFill/>
          <a:ln w="9525">
            <a:noFill/>
            <a:miter lim="800000"/>
            <a:headEnd/>
            <a:tailEnd/>
          </a:ln>
        </p:spPr>
        <p:txBody>
          <a:bodyPr wrap="none" anchor="ctr"/>
          <a:lstStyle/>
          <a:p>
            <a:endParaRPr lang="tr-TR"/>
          </a:p>
        </p:txBody>
      </p:sp>
      <p:sp>
        <p:nvSpPr>
          <p:cNvPr id="41987" name="Rectangle 3"/>
          <p:cNvSpPr>
            <a:spLocks noChangeArrowheads="1"/>
          </p:cNvSpPr>
          <p:nvPr/>
        </p:nvSpPr>
        <p:spPr bwMode="auto">
          <a:xfrm>
            <a:off x="-1588" y="-1588"/>
            <a:ext cx="2970213" cy="463551"/>
          </a:xfrm>
          <a:prstGeom prst="rect">
            <a:avLst/>
          </a:prstGeom>
          <a:noFill/>
          <a:ln w="9525">
            <a:noFill/>
            <a:miter lim="800000"/>
            <a:headEnd/>
            <a:tailEnd/>
          </a:ln>
        </p:spPr>
        <p:txBody>
          <a:bodyPr wrap="none" anchor="ctr"/>
          <a:lstStyle/>
          <a:p>
            <a:endParaRPr lang="tr-TR"/>
          </a:p>
        </p:txBody>
      </p:sp>
      <p:sp>
        <p:nvSpPr>
          <p:cNvPr id="41988" name="Rectangle 4"/>
          <p:cNvSpPr>
            <a:spLocks noGrp="1" noChangeArrowheads="1"/>
          </p:cNvSpPr>
          <p:nvPr>
            <p:ph type="body" idx="1"/>
          </p:nvPr>
        </p:nvSpPr>
        <p:spPr>
          <a:xfrm>
            <a:off x="388938" y="4773613"/>
            <a:ext cx="6027737" cy="3756025"/>
          </a:xfrm>
          <a:noFill/>
          <a:ln/>
        </p:spPr>
        <p:txBody>
          <a:bodyPr/>
          <a:lstStyle/>
          <a:p>
            <a:pPr>
              <a:tabLst/>
            </a:pPr>
            <a:r>
              <a:rPr lang="en-US" smtClean="0"/>
              <a:t>Deleting Rows</a:t>
            </a:r>
          </a:p>
          <a:p>
            <a:pPr lvl="1">
              <a:tabLst/>
            </a:pPr>
            <a:r>
              <a:rPr lang="en-US" smtClean="0"/>
              <a:t>You can remove existing rows by using the </a:t>
            </a:r>
            <a:r>
              <a:rPr lang="en-US" smtClean="0">
                <a:solidFill>
                  <a:srgbClr val="FC0128"/>
                </a:solidFill>
                <a:latin typeface="Courier New" pitchFamily="49" charset="0"/>
              </a:rPr>
              <a:t>DELETE</a:t>
            </a:r>
            <a:r>
              <a:rPr lang="en-US" smtClean="0">
                <a:solidFill>
                  <a:srgbClr val="FC0128"/>
                </a:solidFill>
              </a:rPr>
              <a:t> statement</a:t>
            </a:r>
            <a:r>
              <a:rPr lang="en-US" smtClean="0"/>
              <a:t>.</a:t>
            </a:r>
          </a:p>
          <a:p>
            <a:pPr lvl="1">
              <a:tabLst/>
            </a:pPr>
            <a:r>
              <a:rPr lang="en-US" smtClean="0"/>
              <a:t>In the syntax:</a:t>
            </a:r>
          </a:p>
          <a:p>
            <a:pPr lvl="1">
              <a:tabLst/>
            </a:pPr>
            <a:r>
              <a:rPr lang="en-US" smtClean="0"/>
              <a:t>	</a:t>
            </a:r>
            <a:r>
              <a:rPr lang="en-US" i="1" smtClean="0">
                <a:latin typeface="Courier New" pitchFamily="49" charset="0"/>
              </a:rPr>
              <a:t>table</a:t>
            </a:r>
            <a:r>
              <a:rPr lang="en-US" i="1" smtClean="0"/>
              <a:t>		</a:t>
            </a:r>
            <a:r>
              <a:rPr lang="en-US" smtClean="0"/>
              <a:t>is the table name</a:t>
            </a:r>
            <a:br>
              <a:rPr lang="en-US" smtClean="0"/>
            </a:br>
            <a:r>
              <a:rPr lang="en-US" smtClean="0"/>
              <a:t>	</a:t>
            </a:r>
            <a:r>
              <a:rPr lang="en-US" i="1" smtClean="0">
                <a:latin typeface="Courier New" pitchFamily="49" charset="0"/>
              </a:rPr>
              <a:t>condition</a:t>
            </a:r>
            <a:r>
              <a:rPr lang="en-US" smtClean="0"/>
              <a:t>		identifies the rows to be deleted and is composed of column names, 					expressions, constants, subqueries, and comparison operators</a:t>
            </a:r>
          </a:p>
          <a:p>
            <a:pPr lvl="1">
              <a:tabLst/>
            </a:pPr>
            <a:endParaRPr lang="en-US" smtClean="0"/>
          </a:p>
          <a:p>
            <a:pPr lvl="1">
              <a:tabLst/>
            </a:pPr>
            <a:r>
              <a:rPr lang="en-US" b="1" smtClean="0"/>
              <a:t>Note:</a:t>
            </a:r>
            <a:r>
              <a:rPr lang="en-US" smtClean="0"/>
              <a:t> If no rows are deleted, a message “</a:t>
            </a:r>
            <a:r>
              <a:rPr lang="en-US" smtClean="0">
                <a:latin typeface="Courier New" pitchFamily="49" charset="0"/>
              </a:rPr>
              <a:t>0 rows deleted</a:t>
            </a:r>
            <a:r>
              <a:rPr lang="en-US" smtClean="0"/>
              <a:t>.” is returned:</a:t>
            </a:r>
          </a:p>
          <a:p>
            <a:pPr lvl="1">
              <a:tabLst/>
            </a:pPr>
            <a:r>
              <a:rPr lang="en-US" smtClean="0"/>
              <a:t>For more information, see </a:t>
            </a:r>
            <a:r>
              <a:rPr lang="en-US" i="1" smtClean="0"/>
              <a:t>Oracle9i SQL Reference</a:t>
            </a:r>
            <a:r>
              <a:rPr lang="en-US" smtClean="0"/>
              <a:t>, “</a:t>
            </a:r>
            <a:r>
              <a:rPr lang="en-US" smtClean="0">
                <a:latin typeface="Courier New" pitchFamily="49" charset="0"/>
              </a:rPr>
              <a:t>DELETE</a:t>
            </a:r>
            <a:r>
              <a:rPr lang="en-US" smtClean="0"/>
              <a:t>.”</a:t>
            </a:r>
          </a:p>
          <a:p>
            <a:pPr lvl="1">
              <a:tabLst/>
            </a:pPr>
            <a:endParaRPr lang="en-US" smtClean="0"/>
          </a:p>
          <a:p>
            <a:pPr lvl="1">
              <a:tabLst/>
            </a:pPr>
            <a:endParaRPr lang="en-US" smtClean="0"/>
          </a:p>
          <a:p>
            <a:pPr lvl="1">
              <a:tabLst/>
            </a:pPr>
            <a:endParaRPr lang="en-US" smtClean="0"/>
          </a:p>
          <a:p>
            <a:pPr lvl="1">
              <a:tabLst/>
            </a:pPr>
            <a:endParaRPr lang="en-US" smtClean="0"/>
          </a:p>
          <a:p>
            <a:pPr lvl="1">
              <a:tabLst/>
            </a:pPr>
            <a:endParaRPr lang="en-US" smtClean="0"/>
          </a:p>
          <a:p>
            <a:pPr>
              <a:tabLst/>
            </a:pPr>
            <a:r>
              <a:rPr lang="en-US" smtClean="0">
                <a:solidFill>
                  <a:srgbClr val="0000FF"/>
                </a:solidFill>
              </a:rPr>
              <a:t>Instructor Note</a:t>
            </a:r>
          </a:p>
          <a:p>
            <a:pPr lvl="1">
              <a:tabLst/>
            </a:pPr>
            <a:r>
              <a:rPr lang="en-US" smtClean="0">
                <a:solidFill>
                  <a:srgbClr val="0000FF"/>
                </a:solidFill>
              </a:rPr>
              <a:t>The </a:t>
            </a:r>
            <a:r>
              <a:rPr lang="en-US" smtClean="0">
                <a:solidFill>
                  <a:srgbClr val="0000FF"/>
                </a:solidFill>
                <a:latin typeface="Courier New" pitchFamily="49" charset="0"/>
              </a:rPr>
              <a:t>DELETE</a:t>
            </a:r>
            <a:r>
              <a:rPr lang="en-US" smtClean="0">
                <a:solidFill>
                  <a:srgbClr val="0000FF"/>
                </a:solidFill>
              </a:rPr>
              <a:t> statement does not ask for confirmation. However, the delete operation is not made permanent until the data transaction is committed. Therefore, you can undo the operation with the </a:t>
            </a:r>
            <a:r>
              <a:rPr lang="en-US" smtClean="0">
                <a:solidFill>
                  <a:srgbClr val="0000FF"/>
                </a:solidFill>
                <a:latin typeface="Courier New" pitchFamily="49" charset="0"/>
              </a:rPr>
              <a:t>ROLLBACK</a:t>
            </a:r>
            <a:r>
              <a:rPr lang="en-US" smtClean="0">
                <a:solidFill>
                  <a:srgbClr val="0000FF"/>
                </a:solidFill>
              </a:rPr>
              <a:t> statement if you make a mistake.</a:t>
            </a:r>
          </a:p>
        </p:txBody>
      </p:sp>
      <p:sp>
        <p:nvSpPr>
          <p:cNvPr id="41989" name="Rectangle 5"/>
          <p:cNvSpPr>
            <a:spLocks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cap="flat"/>
        </p:spPr>
      </p:sp>
      <p:sp>
        <p:nvSpPr>
          <p:cNvPr id="43011" name="Rectangle 3"/>
          <p:cNvSpPr>
            <a:spLocks noGrp="1" noChangeArrowheads="1"/>
          </p:cNvSpPr>
          <p:nvPr>
            <p:ph type="body" idx="1"/>
          </p:nvPr>
        </p:nvSpPr>
        <p:spPr>
          <a:xfrm>
            <a:off x="374650" y="4773613"/>
            <a:ext cx="6030913" cy="3756025"/>
          </a:xfrm>
          <a:noFill/>
          <a:ln/>
        </p:spPr>
        <p:txBody>
          <a:bodyPr/>
          <a:lstStyle/>
          <a:p>
            <a:r>
              <a:rPr lang="en-US" smtClean="0"/>
              <a:t>Deleting Rows (continued)</a:t>
            </a:r>
          </a:p>
          <a:p>
            <a:pPr lvl="1"/>
            <a:r>
              <a:rPr lang="en-US" smtClean="0"/>
              <a:t>You can delete specific rows by specifying the </a:t>
            </a:r>
            <a:r>
              <a:rPr lang="en-US" smtClean="0">
                <a:latin typeface="Courier New" pitchFamily="49" charset="0"/>
              </a:rPr>
              <a:t>WHERE</a:t>
            </a:r>
            <a:r>
              <a:rPr lang="en-US" smtClean="0"/>
              <a:t> clause in the </a:t>
            </a:r>
            <a:r>
              <a:rPr lang="en-US" smtClean="0">
                <a:solidFill>
                  <a:srgbClr val="FC0128"/>
                </a:solidFill>
                <a:latin typeface="Courier New" pitchFamily="49" charset="0"/>
              </a:rPr>
              <a:t>DELETE</a:t>
            </a:r>
            <a:r>
              <a:rPr lang="en-US" smtClean="0">
                <a:solidFill>
                  <a:srgbClr val="FC0128"/>
                </a:solidFill>
              </a:rPr>
              <a:t> statement</a:t>
            </a:r>
            <a:r>
              <a:rPr lang="en-US" smtClean="0"/>
              <a:t>. The slide example deletes the Finance department from the </a:t>
            </a:r>
            <a:r>
              <a:rPr lang="en-US" smtClean="0">
                <a:latin typeface="Courier New" pitchFamily="49" charset="0"/>
              </a:rPr>
              <a:t>DEPARTMENTS</a:t>
            </a:r>
            <a:r>
              <a:rPr lang="en-US" smtClean="0"/>
              <a:t> table. You can c</a:t>
            </a:r>
            <a:r>
              <a:rPr lang="en-US" smtClean="0">
                <a:latin typeface="Times" pitchFamily="18" charset="0"/>
              </a:rPr>
              <a:t>onfirm the delete operation by displaying the deleted rows using the </a:t>
            </a:r>
            <a:r>
              <a:rPr lang="en-US" smtClean="0">
                <a:latin typeface="Courier New" pitchFamily="49" charset="0"/>
              </a:rPr>
              <a:t>SELECT</a:t>
            </a:r>
            <a:r>
              <a:rPr lang="en-US" smtClean="0">
                <a:latin typeface="Times" pitchFamily="18" charset="0"/>
              </a:rPr>
              <a:t> statement. </a:t>
            </a:r>
          </a:p>
          <a:p>
            <a:pPr lvl="1"/>
            <a:endParaRPr lang="en-US" sz="500" smtClean="0">
              <a:latin typeface="Times" pitchFamily="18" charset="0"/>
            </a:endParaRPr>
          </a:p>
          <a:p>
            <a:pPr>
              <a:lnSpc>
                <a:spcPct val="95000"/>
              </a:lnSpc>
              <a:spcBef>
                <a:spcPct val="0"/>
              </a:spcBef>
            </a:pPr>
            <a:r>
              <a:rPr lang="en-US" b="0" smtClean="0">
                <a:latin typeface="Courier New" pitchFamily="49" charset="0"/>
              </a:rPr>
              <a:t>    SELECT  *</a:t>
            </a:r>
          </a:p>
          <a:p>
            <a:pPr>
              <a:lnSpc>
                <a:spcPct val="95000"/>
              </a:lnSpc>
              <a:spcBef>
                <a:spcPct val="0"/>
              </a:spcBef>
            </a:pPr>
            <a:r>
              <a:rPr lang="en-US" b="0" smtClean="0">
                <a:latin typeface="Courier New" pitchFamily="49" charset="0"/>
              </a:rPr>
              <a:t>    FROM    departments</a:t>
            </a:r>
          </a:p>
          <a:p>
            <a:pPr>
              <a:lnSpc>
                <a:spcPct val="95000"/>
              </a:lnSpc>
              <a:spcBef>
                <a:spcPct val="0"/>
              </a:spcBef>
            </a:pPr>
            <a:r>
              <a:rPr lang="en-US" b="0" smtClean="0">
                <a:latin typeface="Courier New" pitchFamily="49" charset="0"/>
              </a:rPr>
              <a:t>    WHERE   department_name = </a:t>
            </a:r>
            <a:r>
              <a:rPr lang="en-US" b="0" smtClean="0">
                <a:solidFill>
                  <a:srgbClr val="000000"/>
                </a:solidFill>
                <a:latin typeface="Courier New" pitchFamily="49" charset="0"/>
              </a:rPr>
              <a:t>'</a:t>
            </a:r>
            <a:r>
              <a:rPr lang="en-US" b="0" smtClean="0">
                <a:latin typeface="Courier New" pitchFamily="49" charset="0"/>
              </a:rPr>
              <a:t>Finance</a:t>
            </a:r>
            <a:r>
              <a:rPr lang="en-US" b="0" smtClean="0">
                <a:solidFill>
                  <a:srgbClr val="000000"/>
                </a:solidFill>
                <a:latin typeface="Courier New" pitchFamily="49" charset="0"/>
              </a:rPr>
              <a:t>';</a:t>
            </a:r>
          </a:p>
          <a:p>
            <a:pPr>
              <a:lnSpc>
                <a:spcPct val="95000"/>
              </a:lnSpc>
              <a:spcBef>
                <a:spcPct val="40000"/>
              </a:spcBef>
            </a:pPr>
            <a:r>
              <a:rPr lang="en-US" b="0" smtClean="0">
                <a:latin typeface="Courier New" pitchFamily="49" charset="0"/>
              </a:rPr>
              <a:t>    no rows selected.</a:t>
            </a:r>
          </a:p>
          <a:p>
            <a:pPr lvl="1"/>
            <a:r>
              <a:rPr lang="en-US" smtClean="0"/>
              <a:t>If you omit the </a:t>
            </a:r>
            <a:r>
              <a:rPr lang="en-US" smtClean="0">
                <a:latin typeface="Courier New" pitchFamily="49" charset="0"/>
              </a:rPr>
              <a:t>WHERE</a:t>
            </a:r>
            <a:r>
              <a:rPr lang="en-US" smtClean="0"/>
              <a:t> clause, all rows in the table are deleted. The second example on the slide deletes all the rows from the </a:t>
            </a:r>
            <a:r>
              <a:rPr lang="en-US" smtClean="0">
                <a:latin typeface="Courier New" pitchFamily="49" charset="0"/>
              </a:rPr>
              <a:t>COPY_EMP</a:t>
            </a:r>
            <a:r>
              <a:rPr lang="en-US" smtClean="0"/>
              <a:t> table, because no </a:t>
            </a:r>
            <a:r>
              <a:rPr lang="en-US" smtClean="0">
                <a:latin typeface="Courier New" pitchFamily="49" charset="0"/>
              </a:rPr>
              <a:t>WHERE</a:t>
            </a:r>
            <a:r>
              <a:rPr lang="en-US" smtClean="0"/>
              <a:t> clause has been specified.</a:t>
            </a:r>
          </a:p>
          <a:p>
            <a:pPr lvl="1"/>
            <a:r>
              <a:rPr lang="en-US" b="1" smtClean="0"/>
              <a:t>Example</a:t>
            </a:r>
          </a:p>
          <a:p>
            <a:pPr lvl="1">
              <a:spcBef>
                <a:spcPct val="15000"/>
              </a:spcBef>
            </a:pPr>
            <a:r>
              <a:rPr lang="en-US" smtClean="0"/>
              <a:t>Remove rows identified in the </a:t>
            </a:r>
            <a:r>
              <a:rPr lang="en-US" smtClean="0">
                <a:latin typeface="Courier New" pitchFamily="49" charset="0"/>
              </a:rPr>
              <a:t>WHERE</a:t>
            </a:r>
            <a:r>
              <a:rPr lang="en-US" smtClean="0"/>
              <a:t> clause.</a:t>
            </a:r>
          </a:p>
          <a:p>
            <a:pPr lvl="1"/>
            <a:endParaRPr lang="en-US" sz="500" smtClean="0"/>
          </a:p>
          <a:p>
            <a:pPr>
              <a:lnSpc>
                <a:spcPct val="95000"/>
              </a:lnSpc>
              <a:spcBef>
                <a:spcPct val="0"/>
              </a:spcBef>
            </a:pPr>
            <a:r>
              <a:rPr lang="en-US" b="0" smtClean="0">
                <a:latin typeface="Courier New" pitchFamily="49" charset="0"/>
              </a:rPr>
              <a:t>    DELETE FROM  employees</a:t>
            </a:r>
          </a:p>
          <a:p>
            <a:pPr>
              <a:lnSpc>
                <a:spcPct val="95000"/>
              </a:lnSpc>
              <a:spcBef>
                <a:spcPct val="0"/>
              </a:spcBef>
            </a:pPr>
            <a:r>
              <a:rPr lang="en-US" b="0" smtClean="0">
                <a:latin typeface="Courier New" pitchFamily="49" charset="0"/>
              </a:rPr>
              <a:t>    WHERE        employee_id = 114;</a:t>
            </a:r>
          </a:p>
          <a:p>
            <a:pPr>
              <a:lnSpc>
                <a:spcPct val="95000"/>
              </a:lnSpc>
              <a:spcBef>
                <a:spcPct val="0"/>
              </a:spcBef>
            </a:pPr>
            <a:endParaRPr lang="en-US" b="0" smtClean="0">
              <a:latin typeface="Courier New" pitchFamily="49" charset="0"/>
            </a:endParaRPr>
          </a:p>
          <a:p>
            <a:pPr>
              <a:lnSpc>
                <a:spcPct val="95000"/>
              </a:lnSpc>
              <a:spcBef>
                <a:spcPct val="0"/>
              </a:spcBef>
            </a:pPr>
            <a:r>
              <a:rPr lang="en-US" b="0" smtClean="0">
                <a:latin typeface="Courier New" pitchFamily="49" charset="0"/>
              </a:rPr>
              <a:t>    1 row deleted.</a:t>
            </a:r>
          </a:p>
          <a:p>
            <a:pPr>
              <a:lnSpc>
                <a:spcPct val="95000"/>
              </a:lnSpc>
              <a:spcBef>
                <a:spcPct val="0"/>
              </a:spcBef>
            </a:pPr>
            <a:endParaRPr lang="en-US" b="0" smtClean="0">
              <a:latin typeface="Courier New" pitchFamily="49" charset="0"/>
            </a:endParaRPr>
          </a:p>
          <a:p>
            <a:pPr>
              <a:lnSpc>
                <a:spcPct val="95000"/>
              </a:lnSpc>
              <a:spcBef>
                <a:spcPct val="0"/>
              </a:spcBef>
            </a:pPr>
            <a:r>
              <a:rPr lang="en-US" b="0" smtClean="0">
                <a:latin typeface="Courier New" pitchFamily="49" charset="0"/>
              </a:rPr>
              <a:t>    DELETE FROM  departments</a:t>
            </a:r>
          </a:p>
          <a:p>
            <a:pPr>
              <a:lnSpc>
                <a:spcPct val="95000"/>
              </a:lnSpc>
              <a:spcBef>
                <a:spcPct val="0"/>
              </a:spcBef>
            </a:pPr>
            <a:r>
              <a:rPr lang="en-US" b="0" smtClean="0">
                <a:latin typeface="Courier New" pitchFamily="49" charset="0"/>
              </a:rPr>
              <a:t>    WHERE        department_id IN (30, 40);</a:t>
            </a:r>
          </a:p>
          <a:p>
            <a:pPr>
              <a:lnSpc>
                <a:spcPct val="95000"/>
              </a:lnSpc>
              <a:spcBef>
                <a:spcPct val="0"/>
              </a:spcBef>
            </a:pPr>
            <a:endParaRPr lang="en-US" b="0" smtClean="0">
              <a:latin typeface="Courier New" pitchFamily="49" charset="0"/>
            </a:endParaRPr>
          </a:p>
          <a:p>
            <a:pPr>
              <a:lnSpc>
                <a:spcPct val="95000"/>
              </a:lnSpc>
              <a:spcBef>
                <a:spcPct val="0"/>
              </a:spcBef>
            </a:pPr>
            <a:r>
              <a:rPr lang="en-US" b="0" smtClean="0">
                <a:latin typeface="Courier New" pitchFamily="49" charset="0"/>
              </a:rPr>
              <a:t>    2 rows deleted.</a:t>
            </a:r>
          </a:p>
        </p:txBody>
      </p:sp>
      <p:sp>
        <p:nvSpPr>
          <p:cNvPr id="43012" name="Rectangle 4"/>
          <p:cNvSpPr>
            <a:spLocks noChangeArrowheads="1"/>
          </p:cNvSpPr>
          <p:nvPr/>
        </p:nvSpPr>
        <p:spPr bwMode="auto">
          <a:xfrm>
            <a:off x="565150" y="6973888"/>
            <a:ext cx="5634038" cy="549275"/>
          </a:xfrm>
          <a:prstGeom prst="rect">
            <a:avLst/>
          </a:prstGeom>
          <a:noFill/>
          <a:ln w="9525">
            <a:noFill/>
            <a:miter lim="800000"/>
            <a:headEnd/>
            <a:tailEnd/>
          </a:ln>
        </p:spPr>
        <p:txBody>
          <a:bodyPr wrap="none" anchor="ct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3025" y="-1588"/>
            <a:ext cx="2974975" cy="463551"/>
          </a:xfrm>
          <a:prstGeom prst="rect">
            <a:avLst/>
          </a:prstGeom>
          <a:noFill/>
          <a:ln w="9525">
            <a:noFill/>
            <a:miter lim="800000"/>
            <a:headEnd/>
            <a:tailEnd/>
          </a:ln>
        </p:spPr>
        <p:txBody>
          <a:bodyPr wrap="none" anchor="ctr"/>
          <a:lstStyle/>
          <a:p>
            <a:endParaRPr lang="tr-TR"/>
          </a:p>
        </p:txBody>
      </p:sp>
      <p:sp>
        <p:nvSpPr>
          <p:cNvPr id="44035" name="Rectangle 3"/>
          <p:cNvSpPr>
            <a:spLocks noChangeArrowheads="1"/>
          </p:cNvSpPr>
          <p:nvPr/>
        </p:nvSpPr>
        <p:spPr bwMode="auto">
          <a:xfrm>
            <a:off x="-1588" y="-1588"/>
            <a:ext cx="2970213" cy="463551"/>
          </a:xfrm>
          <a:prstGeom prst="rect">
            <a:avLst/>
          </a:prstGeom>
          <a:noFill/>
          <a:ln w="9525">
            <a:noFill/>
            <a:miter lim="800000"/>
            <a:headEnd/>
            <a:tailEnd/>
          </a:ln>
        </p:spPr>
        <p:txBody>
          <a:bodyPr wrap="none" anchor="ctr"/>
          <a:lstStyle/>
          <a:p>
            <a:endParaRPr lang="tr-TR"/>
          </a:p>
        </p:txBody>
      </p:sp>
      <p:sp>
        <p:nvSpPr>
          <p:cNvPr id="44036" name="Rectangle 4"/>
          <p:cNvSpPr>
            <a:spLocks noGrp="1" noChangeArrowheads="1"/>
          </p:cNvSpPr>
          <p:nvPr>
            <p:ph type="body" idx="1"/>
          </p:nvPr>
        </p:nvSpPr>
        <p:spPr>
          <a:xfrm>
            <a:off x="374650" y="4773613"/>
            <a:ext cx="6030913" cy="3756025"/>
          </a:xfrm>
          <a:noFill/>
          <a:ln/>
        </p:spPr>
        <p:txBody>
          <a:bodyPr/>
          <a:lstStyle/>
          <a:p>
            <a:pPr>
              <a:tabLst/>
            </a:pPr>
            <a:r>
              <a:rPr lang="en-US" smtClean="0"/>
              <a:t>Integrity Constraint Error</a:t>
            </a:r>
          </a:p>
          <a:p>
            <a:pPr lvl="1">
              <a:tabLst/>
            </a:pPr>
            <a:r>
              <a:rPr lang="en-US" smtClean="0"/>
              <a:t>If you attempt to </a:t>
            </a:r>
            <a:r>
              <a:rPr lang="en-US" smtClean="0">
                <a:solidFill>
                  <a:srgbClr val="FC0128"/>
                </a:solidFill>
              </a:rPr>
              <a:t>delete a record with a value that is tied to an integrity constraint</a:t>
            </a:r>
            <a:r>
              <a:rPr lang="en-US" smtClean="0"/>
              <a:t>, an error is returned.</a:t>
            </a:r>
          </a:p>
          <a:p>
            <a:pPr lvl="1">
              <a:tabLst/>
            </a:pPr>
            <a:r>
              <a:rPr lang="en-US" smtClean="0"/>
              <a:t>The example on the slide tries to delete department number 60 from the </a:t>
            </a:r>
            <a:r>
              <a:rPr lang="en-US" smtClean="0">
                <a:latin typeface="Courier New" pitchFamily="49" charset="0"/>
              </a:rPr>
              <a:t>DEPARTMENTS</a:t>
            </a:r>
            <a:r>
              <a:rPr lang="en-US" smtClean="0"/>
              <a:t> table, but it results in an error because department number is used as a foreign key in the </a:t>
            </a:r>
            <a:r>
              <a:rPr lang="en-US" smtClean="0">
                <a:latin typeface="Courier New" pitchFamily="49" charset="0"/>
              </a:rPr>
              <a:t>EMPLOYEES</a:t>
            </a:r>
            <a:r>
              <a:rPr lang="en-US" smtClean="0"/>
              <a:t> table. If the parent record that you attempt to delete has child records, then you receive the </a:t>
            </a:r>
            <a:r>
              <a:rPr lang="en-US" i="1" smtClean="0"/>
              <a:t>child record found</a:t>
            </a:r>
            <a:r>
              <a:rPr lang="en-US" smtClean="0"/>
              <a:t> violation </a:t>
            </a:r>
            <a:r>
              <a:rPr lang="en-US" smtClean="0">
                <a:latin typeface="Courier New" pitchFamily="49" charset="0"/>
              </a:rPr>
              <a:t>ORA-02292</a:t>
            </a:r>
            <a:r>
              <a:rPr lang="en-US" smtClean="0"/>
              <a:t>.</a:t>
            </a:r>
          </a:p>
          <a:p>
            <a:pPr lvl="1">
              <a:tabLst/>
            </a:pPr>
            <a:r>
              <a:rPr lang="en-US" smtClean="0"/>
              <a:t>The following statement works because there are no employees in department 70:</a:t>
            </a:r>
          </a:p>
          <a:p>
            <a:pPr>
              <a:tabLst/>
            </a:pPr>
            <a:r>
              <a:rPr lang="en-US" b="0" smtClean="0">
                <a:latin typeface="Courier New" pitchFamily="49" charset="0"/>
              </a:rPr>
              <a:t>    DELETE FROM  departments</a:t>
            </a:r>
          </a:p>
          <a:p>
            <a:pPr>
              <a:lnSpc>
                <a:spcPct val="95000"/>
              </a:lnSpc>
              <a:spcBef>
                <a:spcPct val="0"/>
              </a:spcBef>
              <a:tabLst/>
            </a:pPr>
            <a:r>
              <a:rPr lang="en-US" b="0" smtClean="0">
                <a:latin typeface="Courier New" pitchFamily="49" charset="0"/>
              </a:rPr>
              <a:t>    WHERE        department_id = 70;</a:t>
            </a:r>
          </a:p>
          <a:p>
            <a:pPr>
              <a:lnSpc>
                <a:spcPct val="95000"/>
              </a:lnSpc>
              <a:spcBef>
                <a:spcPct val="0"/>
              </a:spcBef>
              <a:tabLst/>
            </a:pPr>
            <a:endParaRPr lang="en-US" b="0" smtClean="0">
              <a:latin typeface="Courier New" pitchFamily="49" charset="0"/>
            </a:endParaRPr>
          </a:p>
          <a:p>
            <a:pPr>
              <a:lnSpc>
                <a:spcPct val="95000"/>
              </a:lnSpc>
              <a:spcBef>
                <a:spcPct val="0"/>
              </a:spcBef>
              <a:tabLst/>
            </a:pPr>
            <a:r>
              <a:rPr lang="en-US" b="0" smtClean="0">
                <a:latin typeface="Courier New" pitchFamily="49" charset="0"/>
              </a:rPr>
              <a:t>    1 row deleted.</a:t>
            </a:r>
            <a:endParaRPr lang="en-US" b="0" smtClean="0"/>
          </a:p>
          <a:p>
            <a:pPr lvl="1">
              <a:tabLst/>
            </a:pPr>
            <a:endParaRPr lang="en-US" smtClean="0"/>
          </a:p>
          <a:p>
            <a:pPr algn="just">
              <a:lnSpc>
                <a:spcPct val="112000"/>
              </a:lnSpc>
              <a:spcBef>
                <a:spcPct val="24000"/>
              </a:spcBef>
              <a:tabLst/>
            </a:pPr>
            <a:endParaRPr lang="en-US" b="0" smtClean="0">
              <a:latin typeface="Times" pitchFamily="18" charset="0"/>
            </a:endParaRPr>
          </a:p>
          <a:p>
            <a:pPr algn="just">
              <a:lnSpc>
                <a:spcPct val="112000"/>
              </a:lnSpc>
              <a:spcBef>
                <a:spcPct val="24000"/>
              </a:spcBef>
              <a:tabLst/>
            </a:pPr>
            <a:endParaRPr lang="en-US" b="0" smtClean="0">
              <a:latin typeface="Times" pitchFamily="18" charset="0"/>
            </a:endParaRPr>
          </a:p>
          <a:p>
            <a:pPr algn="just">
              <a:lnSpc>
                <a:spcPct val="112000"/>
              </a:lnSpc>
              <a:spcBef>
                <a:spcPct val="24000"/>
              </a:spcBef>
              <a:tabLst/>
            </a:pPr>
            <a:endParaRPr lang="en-US" b="0" smtClean="0">
              <a:latin typeface="Times" pitchFamily="18" charset="0"/>
            </a:endParaRPr>
          </a:p>
          <a:p>
            <a:pPr algn="just">
              <a:lnSpc>
                <a:spcPct val="112000"/>
              </a:lnSpc>
              <a:spcBef>
                <a:spcPct val="24000"/>
              </a:spcBef>
              <a:tabLst/>
            </a:pPr>
            <a:r>
              <a:rPr lang="en-US" smtClean="0">
                <a:solidFill>
                  <a:srgbClr val="0000FF"/>
                </a:solidFill>
              </a:rPr>
              <a:t>Instructor Note</a:t>
            </a:r>
            <a:endParaRPr lang="en-US" b="0" smtClean="0">
              <a:solidFill>
                <a:srgbClr val="0000FF"/>
              </a:solidFill>
              <a:latin typeface="Times" pitchFamily="18" charset="0"/>
            </a:endParaRPr>
          </a:p>
          <a:p>
            <a:pPr lvl="1">
              <a:tabLst/>
            </a:pPr>
            <a:r>
              <a:rPr lang="en-US" smtClean="0">
                <a:solidFill>
                  <a:srgbClr val="0000FF"/>
                </a:solidFill>
              </a:rPr>
              <a:t>If referential integrity constraints are in use, you may receive an Oracle server error message when you attempt to delete a row. However, if the referential integrity constraint contains the </a:t>
            </a:r>
            <a:r>
              <a:rPr lang="en-US" smtClean="0">
                <a:solidFill>
                  <a:srgbClr val="0000FF"/>
                </a:solidFill>
                <a:latin typeface="Courier New" pitchFamily="49" charset="0"/>
              </a:rPr>
              <a:t>ON DELETE CASCADE</a:t>
            </a:r>
            <a:r>
              <a:rPr lang="en-US" smtClean="0">
                <a:solidFill>
                  <a:srgbClr val="0000FF"/>
                </a:solidFill>
              </a:rPr>
              <a:t> option, then the selected row and its children are deleted from their respective tables.</a:t>
            </a:r>
          </a:p>
        </p:txBody>
      </p:sp>
      <p:sp>
        <p:nvSpPr>
          <p:cNvPr id="44037" name="Rectangle 5"/>
          <p:cNvSpPr>
            <a:spLocks noChangeArrowheads="1" noTextEdit="1"/>
          </p:cNvSpPr>
          <p:nvPr>
            <p:ph type="sldImg"/>
          </p:nvPr>
        </p:nvSpPr>
        <p:spPr>
          <a:xfrm>
            <a:off x="482600" y="152400"/>
            <a:ext cx="5868988" cy="4402138"/>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ln cap="flat"/>
        </p:spPr>
      </p:sp>
      <p:sp>
        <p:nvSpPr>
          <p:cNvPr id="45059" name="Rectangle 3"/>
          <p:cNvSpPr>
            <a:spLocks noGrp="1" noChangeArrowheads="1"/>
          </p:cNvSpPr>
          <p:nvPr>
            <p:ph type="body" idx="1"/>
          </p:nvPr>
        </p:nvSpPr>
        <p:spPr>
          <a:noFill/>
          <a:ln/>
        </p:spPr>
        <p:txBody>
          <a:bodyPr/>
          <a:lstStyle/>
          <a:p>
            <a:r>
              <a:rPr lang="en-US" smtClean="0"/>
              <a:t>Explicit Defaults</a:t>
            </a:r>
          </a:p>
          <a:p>
            <a:pPr lvl="1"/>
            <a:r>
              <a:rPr lang="en-US" smtClean="0"/>
              <a:t>The </a:t>
            </a:r>
            <a:r>
              <a:rPr lang="en-US" smtClean="0">
                <a:solidFill>
                  <a:srgbClr val="FC0128"/>
                </a:solidFill>
                <a:latin typeface="Courier New" pitchFamily="49" charset="0"/>
              </a:rPr>
              <a:t>DEFAULT</a:t>
            </a:r>
            <a:r>
              <a:rPr lang="en-US" smtClean="0">
                <a:solidFill>
                  <a:srgbClr val="FC0128"/>
                </a:solidFill>
              </a:rPr>
              <a:t> keyword</a:t>
            </a:r>
            <a:r>
              <a:rPr lang="en-US" smtClean="0"/>
              <a:t> can be used in </a:t>
            </a:r>
            <a:r>
              <a:rPr lang="en-US" smtClean="0">
                <a:latin typeface="Courier New" pitchFamily="49" charset="0"/>
              </a:rPr>
              <a:t>INSERT</a:t>
            </a:r>
            <a:r>
              <a:rPr lang="en-US" smtClean="0"/>
              <a:t> and </a:t>
            </a:r>
            <a:r>
              <a:rPr lang="en-US" smtClean="0">
                <a:latin typeface="Courier New" pitchFamily="49" charset="0"/>
              </a:rPr>
              <a:t>UPDATE</a:t>
            </a:r>
            <a:r>
              <a:rPr lang="en-US" smtClean="0"/>
              <a:t> statements to identify a default column value. If no default value exists, a null value is used.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cap="flat"/>
        </p:spPr>
      </p:sp>
      <p:sp>
        <p:nvSpPr>
          <p:cNvPr id="46083" name="Rectangle 3"/>
          <p:cNvSpPr>
            <a:spLocks noGrp="1" noChangeArrowheads="1"/>
          </p:cNvSpPr>
          <p:nvPr>
            <p:ph type="body" idx="1"/>
          </p:nvPr>
        </p:nvSpPr>
        <p:spPr>
          <a:noFill/>
          <a:ln/>
        </p:spPr>
        <p:txBody>
          <a:bodyPr/>
          <a:lstStyle/>
          <a:p>
            <a:r>
              <a:rPr lang="en-US" smtClean="0"/>
              <a:t>Using Explicit Default Values</a:t>
            </a:r>
          </a:p>
          <a:p>
            <a:pPr lvl="1"/>
            <a:r>
              <a:rPr lang="en-US" smtClean="0"/>
              <a:t>Specify </a:t>
            </a:r>
            <a:r>
              <a:rPr lang="en-US" smtClean="0">
                <a:solidFill>
                  <a:srgbClr val="FC0128"/>
                </a:solidFill>
                <a:latin typeface="Courier New" pitchFamily="49" charset="0"/>
              </a:rPr>
              <a:t>DEFAULT</a:t>
            </a:r>
            <a:r>
              <a:rPr lang="en-US" smtClean="0"/>
              <a:t> to set the column to the value previously specified as the default value for the column. If no default value for the corresponding column has been specified, Oracle sets the column to null.</a:t>
            </a:r>
          </a:p>
          <a:p>
            <a:pPr lvl="1"/>
            <a:r>
              <a:rPr lang="en-US" smtClean="0"/>
              <a:t>In the first example shown, the </a:t>
            </a:r>
            <a:r>
              <a:rPr lang="en-US" smtClean="0">
                <a:latin typeface="Courier New" pitchFamily="49" charset="0"/>
              </a:rPr>
              <a:t>INSERT</a:t>
            </a:r>
            <a:r>
              <a:rPr lang="en-US" smtClean="0"/>
              <a:t> statement uses a default value for the </a:t>
            </a:r>
            <a:r>
              <a:rPr lang="en-US" smtClean="0">
                <a:latin typeface="Courier New" pitchFamily="49" charset="0"/>
              </a:rPr>
              <a:t>MANAGER_ID</a:t>
            </a:r>
            <a:r>
              <a:rPr lang="en-US" smtClean="0"/>
              <a:t> column. If there is no default value defined for the column, a null value is inserted instead. </a:t>
            </a:r>
          </a:p>
          <a:p>
            <a:pPr lvl="1"/>
            <a:r>
              <a:rPr lang="en-US" smtClean="0"/>
              <a:t>The second example uses the </a:t>
            </a:r>
            <a:r>
              <a:rPr lang="en-US" smtClean="0">
                <a:latin typeface="Courier New" pitchFamily="49" charset="0"/>
              </a:rPr>
              <a:t>UPDATE</a:t>
            </a:r>
            <a:r>
              <a:rPr lang="en-US" smtClean="0"/>
              <a:t> statement to set the </a:t>
            </a:r>
            <a:r>
              <a:rPr lang="en-US" smtClean="0">
                <a:latin typeface="Courier New" pitchFamily="49" charset="0"/>
              </a:rPr>
              <a:t>MANAGER_ID</a:t>
            </a:r>
            <a:r>
              <a:rPr lang="en-US" smtClean="0"/>
              <a:t> column to a default value for department 10. If no default value is defined for the column, it changes the value to null.</a:t>
            </a:r>
          </a:p>
          <a:p>
            <a:pPr lvl="1"/>
            <a:r>
              <a:rPr lang="en-US" b="1" smtClean="0"/>
              <a:t>Note:</a:t>
            </a:r>
            <a:r>
              <a:rPr lang="en-US" smtClean="0"/>
              <a:t> When creating a table, you can specify a default value for a column. This is discussed in the “Creating and Managing Tables” lesson.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4613" y="-1588"/>
            <a:ext cx="2973387" cy="460376"/>
          </a:xfrm>
          <a:prstGeom prst="rect">
            <a:avLst/>
          </a:prstGeom>
          <a:noFill/>
          <a:ln w="9525">
            <a:noFill/>
            <a:miter lim="800000"/>
            <a:headEnd/>
            <a:tailEnd/>
          </a:ln>
        </p:spPr>
        <p:txBody>
          <a:bodyPr wrap="none" anchor="ctr"/>
          <a:lstStyle/>
          <a:p>
            <a:endParaRPr lang="tr-TR"/>
          </a:p>
        </p:txBody>
      </p:sp>
      <p:sp>
        <p:nvSpPr>
          <p:cNvPr id="30723" name="Rectangle 3"/>
          <p:cNvSpPr>
            <a:spLocks noChangeArrowheads="1"/>
          </p:cNvSpPr>
          <p:nvPr/>
        </p:nvSpPr>
        <p:spPr bwMode="auto">
          <a:xfrm>
            <a:off x="-1588" y="-1588"/>
            <a:ext cx="2968626" cy="460376"/>
          </a:xfrm>
          <a:prstGeom prst="rect">
            <a:avLst/>
          </a:prstGeom>
          <a:noFill/>
          <a:ln w="9525">
            <a:noFill/>
            <a:miter lim="800000"/>
            <a:headEnd/>
            <a:tailEnd/>
          </a:ln>
        </p:spPr>
        <p:txBody>
          <a:bodyPr wrap="none" anchor="ctr"/>
          <a:lstStyle/>
          <a:p>
            <a:endParaRPr lang="tr-TR"/>
          </a:p>
        </p:txBody>
      </p:sp>
      <p:sp>
        <p:nvSpPr>
          <p:cNvPr id="30724" name="Rectangle 4"/>
          <p:cNvSpPr>
            <a:spLocks noGrp="1" noChangeArrowheads="1"/>
          </p:cNvSpPr>
          <p:nvPr>
            <p:ph type="body" idx="1"/>
          </p:nvPr>
        </p:nvSpPr>
        <p:spPr>
          <a:xfrm>
            <a:off x="395288" y="4770438"/>
            <a:ext cx="5945187" cy="3802062"/>
          </a:xfrm>
          <a:noFill/>
          <a:ln/>
        </p:spPr>
        <p:txBody>
          <a:bodyPr/>
          <a:lstStyle/>
          <a:p>
            <a:pPr defTabSz="473075">
              <a:tabLst>
                <a:tab pos="452438" algn="l"/>
              </a:tabLst>
            </a:pPr>
            <a:r>
              <a:rPr lang="en-US" smtClean="0"/>
              <a:t>Lesson Aim</a:t>
            </a:r>
          </a:p>
          <a:p>
            <a:pPr lvl="1" defTabSz="473075">
              <a:tabLst>
                <a:tab pos="452438" algn="l"/>
              </a:tabLst>
            </a:pPr>
            <a:r>
              <a:rPr lang="en-US" smtClean="0"/>
              <a:t>In this lesson, you learn how to insert rows into a table, update existing rows in a table, and delete existing rows from a table. You also learn how to control transactions with the </a:t>
            </a:r>
            <a:r>
              <a:rPr lang="en-US" smtClean="0">
                <a:solidFill>
                  <a:srgbClr val="FC0128"/>
                </a:solidFill>
                <a:latin typeface="Courier New" pitchFamily="49" charset="0"/>
              </a:rPr>
              <a:t>COMMIT</a:t>
            </a:r>
            <a:r>
              <a:rPr lang="en-US" smtClean="0"/>
              <a:t>, </a:t>
            </a:r>
            <a:r>
              <a:rPr lang="en-US" smtClean="0">
                <a:solidFill>
                  <a:srgbClr val="FC0128"/>
                </a:solidFill>
                <a:latin typeface="Courier New" pitchFamily="49" charset="0"/>
              </a:rPr>
              <a:t>SAVEPOINT</a:t>
            </a:r>
            <a:r>
              <a:rPr lang="en-US" smtClean="0"/>
              <a:t>, and </a:t>
            </a:r>
            <a:r>
              <a:rPr lang="en-US" smtClean="0">
                <a:solidFill>
                  <a:srgbClr val="FC0128"/>
                </a:solidFill>
                <a:latin typeface="Courier New" pitchFamily="49" charset="0"/>
              </a:rPr>
              <a:t>ROLLBACK</a:t>
            </a:r>
            <a:r>
              <a:rPr lang="en-US" smtClean="0">
                <a:solidFill>
                  <a:srgbClr val="FC0128"/>
                </a:solidFill>
              </a:rPr>
              <a:t> </a:t>
            </a:r>
            <a:r>
              <a:rPr lang="en-US" smtClean="0"/>
              <a:t>statements.</a:t>
            </a:r>
          </a:p>
        </p:txBody>
      </p:sp>
      <p:sp>
        <p:nvSpPr>
          <p:cNvPr id="30725" name="Rectangle 5"/>
          <p:cNvSpPr>
            <a:spLocks noChangeArrowheads="1" noTextEdit="1"/>
          </p:cNvSpPr>
          <p:nvPr>
            <p:ph type="sldImg"/>
          </p:nvPr>
        </p:nvSpPr>
        <p:spPr>
          <a:xfrm>
            <a:off x="460375" y="169863"/>
            <a:ext cx="5934075" cy="445135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ln cap="flat"/>
        </p:spPr>
      </p:sp>
      <p:sp>
        <p:nvSpPr>
          <p:cNvPr id="31747" name="Rectangle 3"/>
          <p:cNvSpPr>
            <a:spLocks noChangeArrowheads="1"/>
          </p:cNvSpPr>
          <p:nvPr/>
        </p:nvSpPr>
        <p:spPr bwMode="auto">
          <a:xfrm>
            <a:off x="3883025" y="-1588"/>
            <a:ext cx="2974975" cy="463551"/>
          </a:xfrm>
          <a:prstGeom prst="rect">
            <a:avLst/>
          </a:prstGeom>
          <a:noFill/>
          <a:ln w="9525">
            <a:noFill/>
            <a:miter lim="800000"/>
            <a:headEnd/>
            <a:tailEnd/>
          </a:ln>
        </p:spPr>
        <p:txBody>
          <a:bodyPr wrap="none" anchor="ctr"/>
          <a:lstStyle/>
          <a:p>
            <a:endParaRPr lang="tr-TR"/>
          </a:p>
        </p:txBody>
      </p:sp>
      <p:sp>
        <p:nvSpPr>
          <p:cNvPr id="31748" name="Rectangle 4"/>
          <p:cNvSpPr>
            <a:spLocks noChangeArrowheads="1"/>
          </p:cNvSpPr>
          <p:nvPr/>
        </p:nvSpPr>
        <p:spPr bwMode="auto">
          <a:xfrm>
            <a:off x="-1588" y="-1588"/>
            <a:ext cx="2970213" cy="463551"/>
          </a:xfrm>
          <a:prstGeom prst="rect">
            <a:avLst/>
          </a:prstGeom>
          <a:noFill/>
          <a:ln w="9525">
            <a:noFill/>
            <a:miter lim="800000"/>
            <a:headEnd/>
            <a:tailEnd/>
          </a:ln>
        </p:spPr>
        <p:txBody>
          <a:bodyPr wrap="none" anchor="ctr"/>
          <a:lstStyle/>
          <a:p>
            <a:endParaRPr lang="tr-TR"/>
          </a:p>
        </p:txBody>
      </p:sp>
      <p:sp>
        <p:nvSpPr>
          <p:cNvPr id="31749" name="Rectangle 5"/>
          <p:cNvSpPr>
            <a:spLocks noGrp="1" noChangeArrowheads="1"/>
          </p:cNvSpPr>
          <p:nvPr>
            <p:ph type="body" idx="1"/>
          </p:nvPr>
        </p:nvSpPr>
        <p:spPr>
          <a:noFill/>
          <a:ln/>
        </p:spPr>
        <p:txBody>
          <a:bodyPr/>
          <a:lstStyle/>
          <a:p>
            <a:r>
              <a:rPr lang="en-US" smtClean="0"/>
              <a:t>Data Manipulation Language</a:t>
            </a:r>
          </a:p>
          <a:p>
            <a:pPr lvl="1"/>
            <a:r>
              <a:rPr lang="en-US" smtClean="0">
                <a:solidFill>
                  <a:srgbClr val="FC0128"/>
                </a:solidFill>
              </a:rPr>
              <a:t>Data manipulation language</a:t>
            </a:r>
            <a:r>
              <a:rPr lang="en-US" smtClean="0"/>
              <a:t> (DML) is a core part of SQL. When you want to add, update, or delete data in the database, you execute a DML statement. A collection of DML statements that form a logical unit of work is called a transaction. </a:t>
            </a:r>
          </a:p>
          <a:p>
            <a:pPr lvl="1"/>
            <a:r>
              <a:rPr lang="en-US" smtClean="0"/>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DML statements can be issued directly in </a:t>
            </a:r>
            <a:r>
              <a:rPr lang="en-US" i="1" smtClean="0">
                <a:solidFill>
                  <a:srgbClr val="0000FF"/>
                </a:solidFill>
              </a:rPr>
              <a:t>i</a:t>
            </a:r>
            <a:r>
              <a:rPr lang="en-US" smtClean="0">
                <a:solidFill>
                  <a:srgbClr val="0000FF"/>
                </a:solidFill>
              </a:rPr>
              <a:t>SQL*Plus, performed automatically by tools such as Oracle Forms Services, or programmed with tools such as the 3GL precompilers. </a:t>
            </a:r>
          </a:p>
          <a:p>
            <a:pPr lvl="1"/>
            <a:r>
              <a:rPr lang="en-US" smtClean="0">
                <a:solidFill>
                  <a:srgbClr val="0000FF"/>
                </a:solidFill>
              </a:rPr>
              <a:t>Every table has </a:t>
            </a:r>
            <a:r>
              <a:rPr lang="en-US" smtClean="0">
                <a:solidFill>
                  <a:srgbClr val="0000FF"/>
                </a:solidFill>
                <a:latin typeface="Courier New" pitchFamily="49" charset="0"/>
              </a:rPr>
              <a:t>INSERT</a:t>
            </a:r>
            <a:r>
              <a:rPr lang="en-US" smtClean="0">
                <a:solidFill>
                  <a:srgbClr val="0000FF"/>
                </a:solidFill>
              </a:rPr>
              <a:t>, </a:t>
            </a:r>
            <a:r>
              <a:rPr lang="en-US" smtClean="0">
                <a:solidFill>
                  <a:srgbClr val="0000FF"/>
                </a:solidFill>
                <a:latin typeface="Courier New" pitchFamily="49" charset="0"/>
              </a:rPr>
              <a:t>UPDATE</a:t>
            </a:r>
            <a:r>
              <a:rPr lang="en-US" smtClean="0">
                <a:solidFill>
                  <a:srgbClr val="0000FF"/>
                </a:solidFill>
              </a:rPr>
              <a:t>, and </a:t>
            </a:r>
            <a:r>
              <a:rPr lang="en-US" smtClean="0">
                <a:solidFill>
                  <a:srgbClr val="0000FF"/>
                </a:solidFill>
                <a:latin typeface="Courier New" pitchFamily="49" charset="0"/>
              </a:rPr>
              <a:t>DELETE</a:t>
            </a:r>
            <a:r>
              <a:rPr lang="en-US" smtClean="0">
                <a:solidFill>
                  <a:srgbClr val="0000FF"/>
                </a:solidFill>
              </a:rPr>
              <a:t> privileges associated with it. These privileges are automatically granted to the creator of the table, but in general they must be explicitly granted to other users.</a:t>
            </a:r>
          </a:p>
          <a:p>
            <a:pPr lvl="1"/>
            <a:r>
              <a:rPr lang="en-US" smtClean="0">
                <a:solidFill>
                  <a:srgbClr val="0000FF"/>
                </a:solidFill>
              </a:rPr>
              <a:t>Starting with Oracle 7.2, you can place a subquery in the place of the table name in an </a:t>
            </a:r>
            <a:r>
              <a:rPr lang="en-US" smtClean="0">
                <a:solidFill>
                  <a:srgbClr val="0000FF"/>
                </a:solidFill>
                <a:latin typeface="Courier New" pitchFamily="49" charset="0"/>
              </a:rPr>
              <a:t>UPDATE</a:t>
            </a:r>
            <a:r>
              <a:rPr lang="en-US" smtClean="0">
                <a:solidFill>
                  <a:srgbClr val="0000FF"/>
                </a:solidFill>
              </a:rPr>
              <a:t> statement, essentially the same way you use a view.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3025" y="-1588"/>
            <a:ext cx="2974975" cy="463551"/>
          </a:xfrm>
          <a:prstGeom prst="rect">
            <a:avLst/>
          </a:prstGeom>
          <a:noFill/>
          <a:ln w="9525">
            <a:noFill/>
            <a:miter lim="800000"/>
            <a:headEnd/>
            <a:tailEnd/>
          </a:ln>
        </p:spPr>
        <p:txBody>
          <a:bodyPr wrap="none" anchor="ctr"/>
          <a:lstStyle/>
          <a:p>
            <a:endParaRPr lang="tr-TR"/>
          </a:p>
        </p:txBody>
      </p:sp>
      <p:sp>
        <p:nvSpPr>
          <p:cNvPr id="32771" name="Rectangle 3"/>
          <p:cNvSpPr>
            <a:spLocks noChangeArrowheads="1"/>
          </p:cNvSpPr>
          <p:nvPr/>
        </p:nvSpPr>
        <p:spPr bwMode="auto">
          <a:xfrm>
            <a:off x="-1588" y="-1588"/>
            <a:ext cx="2970213" cy="463551"/>
          </a:xfrm>
          <a:prstGeom prst="rect">
            <a:avLst/>
          </a:prstGeom>
          <a:noFill/>
          <a:ln w="9525">
            <a:noFill/>
            <a:miter lim="800000"/>
            <a:headEnd/>
            <a:tailEnd/>
          </a:ln>
        </p:spPr>
        <p:txBody>
          <a:bodyPr wrap="none" anchor="ctr"/>
          <a:lstStyle/>
          <a:p>
            <a:endParaRPr lang="tr-TR"/>
          </a:p>
        </p:txBody>
      </p:sp>
      <p:sp>
        <p:nvSpPr>
          <p:cNvPr id="32772" name="Rectangle 4"/>
          <p:cNvSpPr>
            <a:spLocks noGrp="1" noChangeArrowheads="1"/>
          </p:cNvSpPr>
          <p:nvPr>
            <p:ph type="body" idx="1"/>
          </p:nvPr>
        </p:nvSpPr>
        <p:spPr>
          <a:noFill/>
          <a:ln/>
        </p:spPr>
        <p:txBody>
          <a:bodyPr/>
          <a:lstStyle/>
          <a:p>
            <a:r>
              <a:rPr lang="en-US" smtClean="0"/>
              <a:t>Adding a New Row to a Table (continued)</a:t>
            </a:r>
          </a:p>
          <a:p>
            <a:pPr lvl="1"/>
            <a:r>
              <a:rPr lang="en-US" smtClean="0"/>
              <a:t>You can add new rows to a table by issuing the </a:t>
            </a:r>
            <a:r>
              <a:rPr lang="en-US" smtClean="0">
                <a:solidFill>
                  <a:srgbClr val="FC0128"/>
                </a:solidFill>
                <a:latin typeface="Courier New" pitchFamily="49" charset="0"/>
              </a:rPr>
              <a:t>INSERT</a:t>
            </a:r>
            <a:r>
              <a:rPr lang="en-US" smtClean="0">
                <a:solidFill>
                  <a:srgbClr val="FC0128"/>
                </a:solidFill>
              </a:rPr>
              <a:t> statement</a:t>
            </a:r>
            <a:r>
              <a:rPr lang="en-US" smtClean="0"/>
              <a:t>. </a:t>
            </a:r>
          </a:p>
          <a:p>
            <a:pPr lvl="1"/>
            <a:r>
              <a:rPr lang="en-US" smtClean="0"/>
              <a:t>In the syntax:</a:t>
            </a:r>
          </a:p>
          <a:p>
            <a:pPr lvl="1"/>
            <a:r>
              <a:rPr lang="en-US" smtClean="0"/>
              <a:t>	</a:t>
            </a:r>
            <a:r>
              <a:rPr lang="en-US" i="1" smtClean="0"/>
              <a:t>table			</a:t>
            </a:r>
            <a:r>
              <a:rPr lang="en-US" smtClean="0"/>
              <a:t>is the name of the table</a:t>
            </a:r>
          </a:p>
          <a:p>
            <a:pPr lvl="1"/>
            <a:r>
              <a:rPr lang="en-US" smtClean="0"/>
              <a:t>	</a:t>
            </a:r>
            <a:r>
              <a:rPr lang="en-US" i="1" smtClean="0"/>
              <a:t>column		</a:t>
            </a:r>
            <a:r>
              <a:rPr lang="en-US" smtClean="0"/>
              <a:t>is the name of the column in the table to populate</a:t>
            </a:r>
          </a:p>
          <a:p>
            <a:pPr lvl="1"/>
            <a:r>
              <a:rPr lang="en-US" smtClean="0"/>
              <a:t>	</a:t>
            </a:r>
            <a:r>
              <a:rPr lang="en-US" i="1" smtClean="0"/>
              <a:t>value			</a:t>
            </a:r>
            <a:r>
              <a:rPr lang="en-US" smtClean="0"/>
              <a:t>is the corresponding value for the column</a:t>
            </a:r>
          </a:p>
          <a:p>
            <a:pPr lvl="1"/>
            <a:r>
              <a:rPr lang="en-US" b="1" smtClean="0"/>
              <a:t>Note:</a:t>
            </a:r>
            <a:r>
              <a:rPr lang="en-US" smtClean="0"/>
              <a:t> This statement with the </a:t>
            </a:r>
            <a:r>
              <a:rPr lang="en-US" smtClean="0">
                <a:solidFill>
                  <a:srgbClr val="FC0128"/>
                </a:solidFill>
                <a:latin typeface="Courier New" pitchFamily="49" charset="0"/>
              </a:rPr>
              <a:t>VALUES</a:t>
            </a:r>
            <a:r>
              <a:rPr lang="en-US" smtClean="0">
                <a:solidFill>
                  <a:srgbClr val="FC0128"/>
                </a:solidFill>
              </a:rPr>
              <a:t> clause</a:t>
            </a:r>
            <a:r>
              <a:rPr lang="en-US" smtClean="0"/>
              <a:t> adds only one row at a time to a table.</a:t>
            </a:r>
          </a:p>
          <a:p>
            <a:pPr lvl="1"/>
            <a:endParaRPr lang="en-US" smtClean="0"/>
          </a:p>
          <a:p>
            <a:endParaRPr lang="en-US" b="0" smtClean="0">
              <a:latin typeface="Times New Roman" pitchFamily="18" charset="0"/>
            </a:endParaRPr>
          </a:p>
        </p:txBody>
      </p:sp>
      <p:sp>
        <p:nvSpPr>
          <p:cNvPr id="32773" name="Rectangle 5"/>
          <p:cNvSpPr>
            <a:spLocks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4613" y="-1588"/>
            <a:ext cx="2973387" cy="460376"/>
          </a:xfrm>
          <a:prstGeom prst="rect">
            <a:avLst/>
          </a:prstGeom>
          <a:noFill/>
          <a:ln w="9525">
            <a:noFill/>
            <a:miter lim="800000"/>
            <a:headEnd/>
            <a:tailEnd/>
          </a:ln>
        </p:spPr>
        <p:txBody>
          <a:bodyPr wrap="none" anchor="ctr"/>
          <a:lstStyle/>
          <a:p>
            <a:endParaRPr lang="tr-TR"/>
          </a:p>
        </p:txBody>
      </p:sp>
      <p:sp>
        <p:nvSpPr>
          <p:cNvPr id="33795" name="Rectangle 3"/>
          <p:cNvSpPr>
            <a:spLocks noChangeArrowheads="1"/>
          </p:cNvSpPr>
          <p:nvPr/>
        </p:nvSpPr>
        <p:spPr bwMode="auto">
          <a:xfrm>
            <a:off x="-1588" y="-1588"/>
            <a:ext cx="2968626" cy="460376"/>
          </a:xfrm>
          <a:prstGeom prst="rect">
            <a:avLst/>
          </a:prstGeom>
          <a:noFill/>
          <a:ln w="9525">
            <a:noFill/>
            <a:miter lim="800000"/>
            <a:headEnd/>
            <a:tailEnd/>
          </a:ln>
        </p:spPr>
        <p:txBody>
          <a:bodyPr wrap="none" anchor="ctr"/>
          <a:lstStyle/>
          <a:p>
            <a:endParaRPr lang="tr-TR"/>
          </a:p>
        </p:txBody>
      </p:sp>
      <p:sp>
        <p:nvSpPr>
          <p:cNvPr id="33796" name="Rectangle 4"/>
          <p:cNvSpPr>
            <a:spLocks noGrp="1" noChangeArrowheads="1"/>
          </p:cNvSpPr>
          <p:nvPr>
            <p:ph type="body" idx="1"/>
          </p:nvPr>
        </p:nvSpPr>
        <p:spPr>
          <a:xfrm>
            <a:off x="454025" y="4770438"/>
            <a:ext cx="5911850" cy="3802062"/>
          </a:xfrm>
          <a:noFill/>
          <a:ln/>
        </p:spPr>
        <p:txBody>
          <a:bodyPr/>
          <a:lstStyle/>
          <a:p>
            <a:pPr defTabSz="473075">
              <a:tabLst>
                <a:tab pos="447675" algn="l"/>
              </a:tabLst>
            </a:pPr>
            <a:r>
              <a:rPr lang="en-US" smtClean="0"/>
              <a:t>Adding a New Row to a Table</a:t>
            </a:r>
          </a:p>
          <a:p>
            <a:pPr lvl="1" defTabSz="473075">
              <a:tabLst>
                <a:tab pos="447675" algn="l"/>
              </a:tabLst>
            </a:pPr>
            <a:r>
              <a:rPr lang="en-US" smtClean="0"/>
              <a:t>The slide graphic illustrates adding a new department to the </a:t>
            </a:r>
            <a:r>
              <a:rPr lang="en-US" smtClean="0">
                <a:latin typeface="Courier New" pitchFamily="49" charset="0"/>
              </a:rPr>
              <a:t>DEPARTMENTS</a:t>
            </a:r>
            <a:r>
              <a:rPr lang="en-US" smtClean="0"/>
              <a:t> table. </a:t>
            </a:r>
            <a:endParaRPr lang="en-US" smtClean="0">
              <a:solidFill>
                <a:schemeClr val="accent1"/>
              </a:solidFill>
            </a:endParaRPr>
          </a:p>
          <a:p>
            <a:pPr defTabSz="473075">
              <a:tabLst>
                <a:tab pos="447675" algn="l"/>
              </a:tabLst>
            </a:pPr>
            <a:endParaRPr lang="en-US" smtClean="0">
              <a:solidFill>
                <a:schemeClr val="accent1"/>
              </a:solidFill>
            </a:endParaRPr>
          </a:p>
          <a:p>
            <a:pPr defTabSz="473075">
              <a:tabLst>
                <a:tab pos="447675" algn="l"/>
              </a:tabLst>
            </a:pPr>
            <a:endParaRPr lang="en-US" smtClean="0"/>
          </a:p>
          <a:p>
            <a:pPr defTabSz="473075">
              <a:tabLst>
                <a:tab pos="447675" algn="l"/>
              </a:tabLst>
            </a:pPr>
            <a:endParaRPr lang="en-US" smtClean="0"/>
          </a:p>
          <a:p>
            <a:pPr defTabSz="473075">
              <a:tabLst>
                <a:tab pos="447675" algn="l"/>
              </a:tabLst>
            </a:pPr>
            <a:endParaRPr lang="en-US" smtClean="0"/>
          </a:p>
          <a:p>
            <a:pPr defTabSz="473075">
              <a:tabLst>
                <a:tab pos="447675" algn="l"/>
              </a:tabLst>
            </a:pPr>
            <a:endParaRPr lang="en-US" smtClean="0"/>
          </a:p>
          <a:p>
            <a:pPr defTabSz="473075">
              <a:tabLst>
                <a:tab pos="447675" algn="l"/>
              </a:tabLst>
            </a:pPr>
            <a:endParaRPr lang="en-US" smtClean="0"/>
          </a:p>
          <a:p>
            <a:pPr defTabSz="473075">
              <a:tabLst>
                <a:tab pos="447675" algn="l"/>
              </a:tabLst>
            </a:pPr>
            <a:endParaRPr lang="en-US" smtClean="0"/>
          </a:p>
          <a:p>
            <a:pPr defTabSz="473075">
              <a:tabLst>
                <a:tab pos="447675" algn="l"/>
              </a:tabLst>
            </a:pPr>
            <a:endParaRPr lang="en-US" smtClean="0"/>
          </a:p>
          <a:p>
            <a:pPr defTabSz="473075">
              <a:tabLst>
                <a:tab pos="447675" algn="l"/>
              </a:tabLst>
            </a:pPr>
            <a:endParaRPr lang="en-US" smtClean="0"/>
          </a:p>
          <a:p>
            <a:pPr defTabSz="473075">
              <a:tabLst>
                <a:tab pos="447675" algn="l"/>
              </a:tabLst>
            </a:pPr>
            <a:endParaRPr lang="en-US" smtClean="0"/>
          </a:p>
        </p:txBody>
      </p:sp>
      <p:sp>
        <p:nvSpPr>
          <p:cNvPr id="33797" name="Rectangle 5"/>
          <p:cNvSpPr>
            <a:spLocks noChangeArrowheads="1" noTextEdit="1"/>
          </p:cNvSpPr>
          <p:nvPr>
            <p:ph type="sldImg"/>
          </p:nvPr>
        </p:nvSpPr>
        <p:spPr>
          <a:xfrm>
            <a:off x="461963" y="173038"/>
            <a:ext cx="5930900" cy="444817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ln cap="flat"/>
        </p:spPr>
      </p:sp>
      <p:sp>
        <p:nvSpPr>
          <p:cNvPr id="34819" name="Rectangle 3"/>
          <p:cNvSpPr>
            <a:spLocks noGrp="1" noChangeArrowheads="1"/>
          </p:cNvSpPr>
          <p:nvPr>
            <p:ph type="body" idx="1"/>
          </p:nvPr>
        </p:nvSpPr>
        <p:spPr>
          <a:noFill/>
          <a:ln/>
        </p:spPr>
        <p:txBody>
          <a:bodyPr/>
          <a:lstStyle/>
          <a:p>
            <a:r>
              <a:rPr lang="en-US" smtClean="0"/>
              <a:t>Adding a New Row to a Table (continued)</a:t>
            </a:r>
          </a:p>
          <a:p>
            <a:pPr lvl="1"/>
            <a:r>
              <a:rPr lang="en-US" smtClean="0"/>
              <a:t>Because you can insert a new row that contains values for each column, the column list is not required in the </a:t>
            </a:r>
            <a:r>
              <a:rPr lang="en-US" smtClean="0">
                <a:solidFill>
                  <a:srgbClr val="FC0128"/>
                </a:solidFill>
                <a:latin typeface="Courier New" pitchFamily="49" charset="0"/>
              </a:rPr>
              <a:t>INSERT</a:t>
            </a:r>
            <a:r>
              <a:rPr lang="en-US" smtClean="0">
                <a:solidFill>
                  <a:srgbClr val="FC0128"/>
                </a:solidFill>
              </a:rPr>
              <a:t> clause</a:t>
            </a:r>
            <a:r>
              <a:rPr lang="en-US" smtClean="0"/>
              <a:t>. However, if you do not use the column list, the values must be listed according to the default order of the columns in the table, and a value must be provided for each column. </a:t>
            </a:r>
          </a:p>
          <a:p>
            <a:pPr lvl="1"/>
            <a:endParaRPr lang="en-US" sz="500" smtClean="0"/>
          </a:p>
          <a:p>
            <a:pPr lvl="1">
              <a:spcBef>
                <a:spcPct val="0"/>
              </a:spcBef>
            </a:pPr>
            <a:r>
              <a:rPr lang="en-US" smtClean="0">
                <a:latin typeface="Courier New" pitchFamily="49" charset="0"/>
              </a:rPr>
              <a:t>   DESCRIBE  departments</a:t>
            </a:r>
            <a:endParaRPr lang="en-US" b="1" smtClean="0">
              <a:latin typeface="Courier New" pitchFamily="49" charset="0"/>
            </a:endParaRPr>
          </a:p>
          <a:p>
            <a:pPr lvl="1">
              <a:spcBef>
                <a:spcPct val="0"/>
              </a:spcBef>
            </a:pPr>
            <a:r>
              <a:rPr lang="en-US" smtClean="0">
                <a:latin typeface="Courier New" pitchFamily="49" charset="0"/>
              </a:rPr>
              <a:t>     </a:t>
            </a:r>
          </a:p>
          <a:p>
            <a:pPr lvl="1">
              <a:spcBef>
                <a:spcPct val="0"/>
              </a:spcBef>
            </a:pPr>
            <a:r>
              <a:rPr lang="en-US" smtClean="0">
                <a:latin typeface="Courier New" pitchFamily="49" charset="0"/>
              </a:rPr>
              <a:t>   </a:t>
            </a:r>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For clarity, use the column list in the </a:t>
            </a:r>
            <a:r>
              <a:rPr lang="en-US" smtClean="0">
                <a:latin typeface="Courier New" pitchFamily="49" charset="0"/>
              </a:rPr>
              <a:t>INSERT</a:t>
            </a:r>
            <a:r>
              <a:rPr lang="en-US" smtClean="0"/>
              <a:t> clause.</a:t>
            </a:r>
            <a:br>
              <a:rPr lang="en-US" smtClean="0"/>
            </a:br>
            <a:r>
              <a:rPr lang="en-US" smtClean="0"/>
              <a:t>Enclose character and date values within single quotation marks; it is not recommended to enclose numeric values within single quotation marks.</a:t>
            </a:r>
          </a:p>
          <a:p>
            <a:pPr lvl="1"/>
            <a:r>
              <a:rPr lang="en-US" smtClean="0"/>
              <a:t>Number values should not be enclosed in single quotes, because implicit conversion may take place for numeric values assigned to </a:t>
            </a:r>
            <a:r>
              <a:rPr lang="en-US" smtClean="0">
                <a:latin typeface="Courier New" pitchFamily="49" charset="0"/>
              </a:rPr>
              <a:t>NUMBER</a:t>
            </a:r>
            <a:r>
              <a:rPr lang="en-US" smtClean="0"/>
              <a:t> data type columns if single quotes are included.</a:t>
            </a:r>
            <a:r>
              <a:rPr lang="en-US" sz="1200" smtClean="0"/>
              <a:t>  </a:t>
            </a:r>
          </a:p>
        </p:txBody>
      </p:sp>
      <p:sp>
        <p:nvSpPr>
          <p:cNvPr id="34820" name="Rectangle 4"/>
          <p:cNvSpPr>
            <a:spLocks noChangeArrowheads="1"/>
          </p:cNvSpPr>
          <p:nvPr/>
        </p:nvSpPr>
        <p:spPr bwMode="auto">
          <a:xfrm>
            <a:off x="625475" y="5957888"/>
            <a:ext cx="5575300" cy="952500"/>
          </a:xfrm>
          <a:prstGeom prst="rect">
            <a:avLst/>
          </a:prstGeom>
          <a:noFill/>
          <a:ln w="9525">
            <a:noFill/>
            <a:miter lim="800000"/>
            <a:headEnd/>
            <a:tailEnd/>
          </a:ln>
        </p:spPr>
        <p:txBody>
          <a:bodyPr wrap="none" anchor="ctr"/>
          <a:lstStyle/>
          <a:p>
            <a:endParaRPr lang="tr-TR"/>
          </a:p>
        </p:txBody>
      </p:sp>
      <p:pic>
        <p:nvPicPr>
          <p:cNvPr id="34821" name="Picture 6"/>
          <p:cNvPicPr>
            <a:picLocks noChangeAspect="1" noChangeArrowheads="1"/>
          </p:cNvPicPr>
          <p:nvPr/>
        </p:nvPicPr>
        <p:blipFill>
          <a:blip r:embed="rId3"/>
          <a:srcRect/>
          <a:stretch>
            <a:fillRect/>
          </a:stretch>
        </p:blipFill>
        <p:spPr bwMode="auto">
          <a:xfrm>
            <a:off x="830263" y="5822950"/>
            <a:ext cx="5060950" cy="1111250"/>
          </a:xfrm>
          <a:prstGeom prst="rect">
            <a:avLst/>
          </a:prstGeom>
          <a:noFill/>
          <a:ln w="25400">
            <a:noFill/>
            <a:miter lim="800000"/>
            <a:headEnd type="none" w="sm" len="sm"/>
            <a:tailEnd type="none" w="sm" len="sm"/>
          </a:ln>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noTextEdit="1"/>
          </p:cNvSpPr>
          <p:nvPr>
            <p:ph type="sldImg"/>
          </p:nvPr>
        </p:nvSpPr>
        <p:spPr>
          <a:xfrm>
            <a:off x="482600" y="150813"/>
            <a:ext cx="5868988" cy="4402137"/>
          </a:xfrm>
          <a:ln cap="flat"/>
        </p:spPr>
      </p:sp>
      <p:sp>
        <p:nvSpPr>
          <p:cNvPr id="1028" name="Rectangle 3"/>
          <p:cNvSpPr>
            <a:spLocks noGrp="1" noChangeArrowheads="1"/>
          </p:cNvSpPr>
          <p:nvPr>
            <p:ph type="body" idx="1"/>
          </p:nvPr>
        </p:nvSpPr>
        <p:spPr>
          <a:noFill/>
          <a:ln/>
        </p:spPr>
        <p:txBody>
          <a:bodyPr/>
          <a:lstStyle/>
          <a:p>
            <a:r>
              <a:rPr lang="en-US" smtClean="0"/>
              <a:t>Methods for Inserting Null Values</a:t>
            </a:r>
          </a:p>
          <a:p>
            <a:endParaRPr lang="en-US" smtClean="0"/>
          </a:p>
          <a:p>
            <a:endParaRPr lang="en-US" smtClean="0"/>
          </a:p>
          <a:p>
            <a:endParaRPr lang="en-US" smtClean="0"/>
          </a:p>
          <a:p>
            <a:endParaRPr lang="en-US" smtClean="0"/>
          </a:p>
          <a:p>
            <a:pPr lvl="1"/>
            <a:endParaRPr lang="en-US" smtClean="0"/>
          </a:p>
          <a:p>
            <a:pPr lvl="1"/>
            <a:r>
              <a:rPr lang="en-US" smtClean="0"/>
              <a:t>Be sure that you can use null values in the targeted column by verifying the </a:t>
            </a:r>
            <a:r>
              <a:rPr lang="en-US" smtClean="0">
                <a:latin typeface="Courier New" pitchFamily="49" charset="0"/>
              </a:rPr>
              <a:t>Null?</a:t>
            </a:r>
            <a:r>
              <a:rPr lang="en-US" smtClean="0"/>
              <a:t> status with the </a:t>
            </a:r>
            <a:r>
              <a:rPr lang="en-US" i="1" smtClean="0"/>
              <a:t>i</a:t>
            </a:r>
            <a:r>
              <a:rPr lang="en-US" smtClean="0"/>
              <a:t>SQL*Plus </a:t>
            </a:r>
            <a:r>
              <a:rPr lang="en-US" smtClean="0">
                <a:solidFill>
                  <a:srgbClr val="FC0128"/>
                </a:solidFill>
                <a:latin typeface="Courier New" pitchFamily="49" charset="0"/>
              </a:rPr>
              <a:t>DESCRIBE</a:t>
            </a:r>
            <a:r>
              <a:rPr lang="en-US" smtClean="0">
                <a:solidFill>
                  <a:srgbClr val="FC0128"/>
                </a:solidFill>
              </a:rPr>
              <a:t> command</a:t>
            </a:r>
            <a:r>
              <a:rPr lang="en-US" smtClean="0"/>
              <a:t>.</a:t>
            </a:r>
          </a:p>
          <a:p>
            <a:pPr lvl="1"/>
            <a:r>
              <a:rPr lang="en-US" smtClean="0"/>
              <a:t>The Oracle Server automatically enforces all data types, data ranges, and data integrity constraints. Any column that is not listed explicitly obtains a null value in the new row.</a:t>
            </a:r>
          </a:p>
          <a:p>
            <a:pPr lvl="1"/>
            <a:r>
              <a:rPr lang="en-US" smtClean="0"/>
              <a:t>Common errors that can occur during user input: </a:t>
            </a:r>
          </a:p>
          <a:p>
            <a:pPr lvl="2"/>
            <a:r>
              <a:rPr lang="en-US" smtClean="0"/>
              <a:t>Mandatory value missing for a </a:t>
            </a:r>
            <a:r>
              <a:rPr lang="en-US" smtClean="0">
                <a:latin typeface="Courier New" pitchFamily="49" charset="0"/>
              </a:rPr>
              <a:t>NOT NULL</a:t>
            </a:r>
            <a:r>
              <a:rPr lang="en-US" smtClean="0"/>
              <a:t> column</a:t>
            </a:r>
          </a:p>
          <a:p>
            <a:pPr lvl="2"/>
            <a:r>
              <a:rPr lang="en-US" smtClean="0"/>
              <a:t>Duplicate value violates uniqueness constraint</a:t>
            </a:r>
          </a:p>
          <a:p>
            <a:pPr lvl="2"/>
            <a:r>
              <a:rPr lang="en-US" smtClean="0"/>
              <a:t>Foreign key constraint violated</a:t>
            </a:r>
          </a:p>
          <a:p>
            <a:pPr lvl="2"/>
            <a:r>
              <a:rPr lang="en-US" smtClean="0">
                <a:latin typeface="Courier New" pitchFamily="49" charset="0"/>
              </a:rPr>
              <a:t>CHECK</a:t>
            </a:r>
            <a:r>
              <a:rPr lang="en-US" smtClean="0"/>
              <a:t> constraint violated</a:t>
            </a:r>
          </a:p>
          <a:p>
            <a:pPr lvl="2"/>
            <a:r>
              <a:rPr lang="en-US" smtClean="0"/>
              <a:t>Data type mismatch</a:t>
            </a:r>
          </a:p>
          <a:p>
            <a:pPr lvl="2"/>
            <a:r>
              <a:rPr lang="en-US" smtClean="0"/>
              <a:t>Value too wide to fit in column</a:t>
            </a:r>
          </a:p>
        </p:txBody>
      </p:sp>
      <p:graphicFrame>
        <p:nvGraphicFramePr>
          <p:cNvPr id="1026" name="Object 4"/>
          <p:cNvGraphicFramePr>
            <a:graphicFrameLocks/>
          </p:cNvGraphicFramePr>
          <p:nvPr/>
        </p:nvGraphicFramePr>
        <p:xfrm>
          <a:off x="419100" y="5013325"/>
          <a:ext cx="5957888" cy="1458913"/>
        </p:xfrm>
        <a:graphic>
          <a:graphicData uri="http://schemas.openxmlformats.org/presentationml/2006/ole">
            <p:oleObj spid="_x0000_s1026" name="Document" r:id="rId4" imgW="6184800" imgH="1514160" progId="Word.Document.8">
              <p:embed/>
            </p:oleObj>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cap="flat"/>
        </p:spPr>
      </p:sp>
      <p:sp>
        <p:nvSpPr>
          <p:cNvPr id="35843" name="Rectangle 3"/>
          <p:cNvSpPr>
            <a:spLocks noGrp="1" noChangeArrowheads="1"/>
          </p:cNvSpPr>
          <p:nvPr>
            <p:ph type="body" idx="1"/>
          </p:nvPr>
        </p:nvSpPr>
        <p:spPr>
          <a:noFill/>
          <a:ln/>
        </p:spPr>
        <p:txBody>
          <a:bodyPr/>
          <a:lstStyle/>
          <a:p>
            <a:pPr>
              <a:tabLst>
                <a:tab pos="1293813" algn="l"/>
              </a:tabLst>
            </a:pPr>
            <a:r>
              <a:rPr lang="en-US" smtClean="0"/>
              <a:t>Inserting Special Values by Using SQL Functions</a:t>
            </a:r>
          </a:p>
          <a:p>
            <a:pPr lvl="1">
              <a:tabLst>
                <a:tab pos="1293813" algn="l"/>
              </a:tabLst>
            </a:pPr>
            <a:r>
              <a:rPr lang="en-US" smtClean="0"/>
              <a:t>You can use functions to enter special values in your table. </a:t>
            </a:r>
          </a:p>
          <a:p>
            <a:pPr lvl="1">
              <a:tabLst>
                <a:tab pos="1293813" algn="l"/>
              </a:tabLst>
            </a:pPr>
            <a:r>
              <a:rPr lang="en-US" smtClean="0"/>
              <a:t>The slide example records information for employee Popp in the </a:t>
            </a:r>
            <a:r>
              <a:rPr lang="en-US" smtClean="0">
                <a:latin typeface="Courier New" pitchFamily="49" charset="0"/>
              </a:rPr>
              <a:t>EMPLOYEES</a:t>
            </a:r>
            <a:r>
              <a:rPr lang="en-US" smtClean="0"/>
              <a:t> table. It supplies the current date and time in the </a:t>
            </a:r>
            <a:r>
              <a:rPr lang="en-US" smtClean="0">
                <a:latin typeface="Courier New" pitchFamily="49" charset="0"/>
              </a:rPr>
              <a:t>HIRE_DATE</a:t>
            </a:r>
            <a:r>
              <a:rPr lang="en-US" smtClean="0"/>
              <a:t> column. It uses the </a:t>
            </a:r>
            <a:r>
              <a:rPr lang="en-US" smtClean="0">
                <a:latin typeface="Courier New" pitchFamily="49" charset="0"/>
              </a:rPr>
              <a:t>SYSDATE</a:t>
            </a:r>
            <a:r>
              <a:rPr lang="en-US" smtClean="0"/>
              <a:t> function for current date and time. </a:t>
            </a:r>
          </a:p>
          <a:p>
            <a:pPr lvl="1">
              <a:tabLst>
                <a:tab pos="1293813" algn="l"/>
              </a:tabLst>
            </a:pPr>
            <a:r>
              <a:rPr lang="en-US" smtClean="0"/>
              <a:t>You can also use the </a:t>
            </a:r>
            <a:r>
              <a:rPr lang="en-US" smtClean="0">
                <a:latin typeface="Courier New" pitchFamily="49" charset="0"/>
              </a:rPr>
              <a:t>USER</a:t>
            </a:r>
            <a:r>
              <a:rPr lang="en-US" smtClean="0"/>
              <a:t> function when inserting rows in a table. The </a:t>
            </a:r>
            <a:r>
              <a:rPr lang="en-US" smtClean="0">
                <a:latin typeface="Courier New" pitchFamily="49" charset="0"/>
              </a:rPr>
              <a:t>USER</a:t>
            </a:r>
            <a:r>
              <a:rPr lang="en-US" smtClean="0"/>
              <a:t> function records the current username.</a:t>
            </a:r>
          </a:p>
          <a:p>
            <a:pPr lvl="1">
              <a:tabLst>
                <a:tab pos="1293813" algn="l"/>
              </a:tabLst>
            </a:pPr>
            <a:r>
              <a:rPr lang="en-US" b="1" smtClean="0"/>
              <a:t>Confirming Additions to the Table</a:t>
            </a:r>
          </a:p>
          <a:p>
            <a:pPr>
              <a:spcBef>
                <a:spcPct val="0"/>
              </a:spcBef>
              <a:tabLst>
                <a:tab pos="1293813" algn="l"/>
              </a:tabLst>
            </a:pPr>
            <a:endParaRPr lang="en-US" b="0" smtClean="0">
              <a:latin typeface="Courier New" pitchFamily="49" charset="0"/>
            </a:endParaRPr>
          </a:p>
          <a:p>
            <a:pPr>
              <a:spcBef>
                <a:spcPct val="0"/>
              </a:spcBef>
              <a:tabLst>
                <a:tab pos="1293813" algn="l"/>
              </a:tabLst>
            </a:pPr>
            <a:r>
              <a:rPr lang="en-US" b="0" smtClean="0">
                <a:latin typeface="Courier New" pitchFamily="49" charset="0"/>
              </a:rPr>
              <a:t>    SELECT employee_id, last_name, job_id, hire_date, commission_pct</a:t>
            </a:r>
          </a:p>
          <a:p>
            <a:pPr>
              <a:spcBef>
                <a:spcPct val="0"/>
              </a:spcBef>
              <a:tabLst>
                <a:tab pos="1293813" algn="l"/>
              </a:tabLst>
            </a:pPr>
            <a:r>
              <a:rPr lang="en-US" b="0" smtClean="0">
                <a:latin typeface="Courier New" pitchFamily="49" charset="0"/>
              </a:rPr>
              <a:t>    FROM   employees</a:t>
            </a:r>
          </a:p>
          <a:p>
            <a:pPr>
              <a:spcBef>
                <a:spcPct val="0"/>
              </a:spcBef>
              <a:tabLst>
                <a:tab pos="1293813" algn="l"/>
              </a:tabLst>
            </a:pPr>
            <a:r>
              <a:rPr lang="en-US" b="0" smtClean="0">
                <a:latin typeface="Courier New" pitchFamily="49" charset="0"/>
              </a:rPr>
              <a:t>    WHERE  employee_id = 113;</a:t>
            </a:r>
          </a:p>
          <a:p>
            <a:pPr>
              <a:spcBef>
                <a:spcPct val="0"/>
              </a:spcBef>
              <a:tabLst>
                <a:tab pos="1293813" algn="l"/>
              </a:tabLst>
            </a:pPr>
            <a:endParaRPr lang="en-US" b="0" smtClean="0">
              <a:latin typeface="Courier New" pitchFamily="49" charset="0"/>
            </a:endParaRPr>
          </a:p>
          <a:p>
            <a:pPr>
              <a:spcBef>
                <a:spcPct val="0"/>
              </a:spcBef>
              <a:tabLst>
                <a:tab pos="1293813" algn="l"/>
              </a:tabLst>
            </a:pPr>
            <a:endParaRPr lang="en-US" b="0" smtClean="0">
              <a:latin typeface="Courier New" pitchFamily="49" charset="0"/>
            </a:endParaRPr>
          </a:p>
          <a:p>
            <a:pPr>
              <a:spcBef>
                <a:spcPct val="0"/>
              </a:spcBef>
              <a:tabLst>
                <a:tab pos="1293813" algn="l"/>
              </a:tabLst>
            </a:pPr>
            <a:endParaRPr lang="en-US" b="0" smtClean="0">
              <a:latin typeface="Courier New" pitchFamily="49" charset="0"/>
            </a:endParaRPr>
          </a:p>
        </p:txBody>
      </p:sp>
      <p:sp>
        <p:nvSpPr>
          <p:cNvPr id="35844" name="Rectangle 4"/>
          <p:cNvSpPr>
            <a:spLocks noChangeArrowheads="1"/>
          </p:cNvSpPr>
          <p:nvPr/>
        </p:nvSpPr>
        <p:spPr bwMode="auto">
          <a:xfrm>
            <a:off x="615950" y="6251575"/>
            <a:ext cx="5584825" cy="611188"/>
          </a:xfrm>
          <a:prstGeom prst="rect">
            <a:avLst/>
          </a:prstGeom>
          <a:noFill/>
          <a:ln w="9525">
            <a:noFill/>
            <a:miter lim="800000"/>
            <a:headEnd/>
            <a:tailEnd/>
          </a:ln>
        </p:spPr>
        <p:txBody>
          <a:bodyPr wrap="none" anchor="ctr"/>
          <a:lstStyle/>
          <a:p>
            <a:endParaRPr lang="tr-TR"/>
          </a:p>
        </p:txBody>
      </p:sp>
      <p:sp>
        <p:nvSpPr>
          <p:cNvPr id="35845" name="Rectangle 5"/>
          <p:cNvSpPr>
            <a:spLocks noChangeArrowheads="1"/>
          </p:cNvSpPr>
          <p:nvPr/>
        </p:nvSpPr>
        <p:spPr bwMode="auto">
          <a:xfrm>
            <a:off x="615950" y="6951663"/>
            <a:ext cx="5583238" cy="823912"/>
          </a:xfrm>
          <a:prstGeom prst="rect">
            <a:avLst/>
          </a:prstGeom>
          <a:noFill/>
          <a:ln w="9525">
            <a:noFill/>
            <a:miter lim="800000"/>
            <a:headEnd/>
            <a:tailEnd/>
          </a:ln>
        </p:spPr>
        <p:txBody>
          <a:bodyPr wrap="none" anchor="ctr"/>
          <a:lstStyle/>
          <a:p>
            <a:endParaRPr lang="tr-TR"/>
          </a:p>
        </p:txBody>
      </p:sp>
      <p:pic>
        <p:nvPicPr>
          <p:cNvPr id="35846" name="Picture 7"/>
          <p:cNvPicPr>
            <a:picLocks noChangeAspect="1" noChangeArrowheads="1"/>
          </p:cNvPicPr>
          <p:nvPr/>
        </p:nvPicPr>
        <p:blipFill>
          <a:blip r:embed="rId3"/>
          <a:srcRect/>
          <a:stretch>
            <a:fillRect/>
          </a:stretch>
        </p:blipFill>
        <p:spPr bwMode="auto">
          <a:xfrm>
            <a:off x="809625" y="7115175"/>
            <a:ext cx="5033963" cy="523875"/>
          </a:xfrm>
          <a:prstGeom prst="rect">
            <a:avLst/>
          </a:prstGeom>
          <a:noFill/>
          <a:ln w="25400">
            <a:noFill/>
            <a:miter lim="800000"/>
            <a:headEnd type="none" w="sm" len="sm"/>
            <a:tailEnd type="none" w="sm" len="sm"/>
          </a:ln>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4613" y="-1588"/>
            <a:ext cx="2973387" cy="460376"/>
          </a:xfrm>
          <a:prstGeom prst="rect">
            <a:avLst/>
          </a:prstGeom>
          <a:noFill/>
          <a:ln w="9525">
            <a:noFill/>
            <a:miter lim="800000"/>
            <a:headEnd/>
            <a:tailEnd/>
          </a:ln>
        </p:spPr>
        <p:txBody>
          <a:bodyPr wrap="none" anchor="ctr"/>
          <a:lstStyle/>
          <a:p>
            <a:endParaRPr lang="tr-TR"/>
          </a:p>
        </p:txBody>
      </p:sp>
      <p:sp>
        <p:nvSpPr>
          <p:cNvPr id="36867" name="Rectangle 3"/>
          <p:cNvSpPr>
            <a:spLocks noChangeArrowheads="1"/>
          </p:cNvSpPr>
          <p:nvPr/>
        </p:nvSpPr>
        <p:spPr bwMode="auto">
          <a:xfrm>
            <a:off x="-1588" y="-1588"/>
            <a:ext cx="2968626" cy="460376"/>
          </a:xfrm>
          <a:prstGeom prst="rect">
            <a:avLst/>
          </a:prstGeom>
          <a:noFill/>
          <a:ln w="9525">
            <a:noFill/>
            <a:miter lim="800000"/>
            <a:headEnd/>
            <a:tailEnd/>
          </a:ln>
        </p:spPr>
        <p:txBody>
          <a:bodyPr wrap="none" anchor="ctr"/>
          <a:lstStyle/>
          <a:p>
            <a:endParaRPr lang="tr-TR"/>
          </a:p>
        </p:txBody>
      </p:sp>
      <p:sp>
        <p:nvSpPr>
          <p:cNvPr id="36868" name="Rectangle 4"/>
          <p:cNvSpPr>
            <a:spLocks noGrp="1" noChangeArrowheads="1"/>
          </p:cNvSpPr>
          <p:nvPr>
            <p:ph type="body" idx="1"/>
          </p:nvPr>
        </p:nvSpPr>
        <p:spPr>
          <a:xfrm>
            <a:off x="454025" y="4770438"/>
            <a:ext cx="5848350" cy="3802062"/>
          </a:xfrm>
          <a:noFill/>
          <a:ln/>
        </p:spPr>
        <p:txBody>
          <a:bodyPr/>
          <a:lstStyle/>
          <a:p>
            <a:pPr defTabSz="400050">
              <a:tabLst>
                <a:tab pos="455613" algn="l"/>
              </a:tabLst>
            </a:pPr>
            <a:r>
              <a:rPr lang="en-US" smtClean="0"/>
              <a:t>Inserting Specific Date and Time Values</a:t>
            </a:r>
          </a:p>
          <a:p>
            <a:pPr lvl="1" defTabSz="400050">
              <a:tabLst>
                <a:tab pos="455613" algn="l"/>
              </a:tabLst>
            </a:pPr>
            <a:r>
              <a:rPr lang="en-US" smtClean="0"/>
              <a:t>The </a:t>
            </a:r>
            <a:r>
              <a:rPr lang="en-US" smtClean="0">
                <a:latin typeface="Courier New" pitchFamily="49" charset="0"/>
              </a:rPr>
              <a:t>DD-MON-YY</a:t>
            </a:r>
            <a:r>
              <a:rPr lang="en-US" smtClean="0"/>
              <a:t> format is usually used to insert a date value. With this format, recall that the century defaults to the current century. Because the date also contains time information, the default time is midnight (00:00:00).</a:t>
            </a:r>
          </a:p>
          <a:p>
            <a:pPr lvl="1" defTabSz="400050">
              <a:tabLst>
                <a:tab pos="455613" algn="l"/>
              </a:tabLst>
            </a:pPr>
            <a:r>
              <a:rPr lang="en-US" smtClean="0"/>
              <a:t>If a date must be entered in a format other than the default format, for example, with another century, or a  specific time, you must use the </a:t>
            </a:r>
            <a:r>
              <a:rPr lang="en-US" smtClean="0">
                <a:latin typeface="Courier New" pitchFamily="49" charset="0"/>
              </a:rPr>
              <a:t>TO_DATE</a:t>
            </a:r>
            <a:r>
              <a:rPr lang="en-US" smtClean="0"/>
              <a:t> function.</a:t>
            </a:r>
          </a:p>
          <a:p>
            <a:pPr lvl="1" defTabSz="400050">
              <a:tabLst>
                <a:tab pos="455613" algn="l"/>
              </a:tabLst>
            </a:pPr>
            <a:r>
              <a:rPr lang="en-US" smtClean="0"/>
              <a:t>The example on the slide records information for employee Raphealy in the </a:t>
            </a:r>
            <a:r>
              <a:rPr lang="en-US" smtClean="0">
                <a:latin typeface="Courier New" pitchFamily="49" charset="0"/>
              </a:rPr>
              <a:t>EMPLOYEES</a:t>
            </a:r>
            <a:r>
              <a:rPr lang="en-US" smtClean="0"/>
              <a:t> table. It sets the </a:t>
            </a:r>
            <a:r>
              <a:rPr lang="en-US" smtClean="0">
                <a:latin typeface="Courier New" pitchFamily="49" charset="0"/>
              </a:rPr>
              <a:t>HIRE_DATE</a:t>
            </a:r>
            <a:r>
              <a:rPr lang="en-US" smtClean="0"/>
              <a:t> column to be February 3, 1999.  If you use the following statement instead of the one shown on the slide, the year of the hire_date is interpreted as 2099.</a:t>
            </a:r>
          </a:p>
          <a:p>
            <a:pPr lvl="1" defTabSz="400050">
              <a:spcBef>
                <a:spcPct val="0"/>
              </a:spcBef>
              <a:tabLst>
                <a:tab pos="455613" algn="l"/>
              </a:tabLst>
            </a:pPr>
            <a:r>
              <a:rPr lang="en-US" smtClean="0">
                <a:latin typeface="Courier New" pitchFamily="49" charset="0"/>
              </a:rPr>
              <a:t>   INSERT INTO employees</a:t>
            </a:r>
          </a:p>
          <a:p>
            <a:pPr lvl="1" defTabSz="400050">
              <a:spcBef>
                <a:spcPct val="0"/>
              </a:spcBef>
              <a:tabLst>
                <a:tab pos="455613" algn="l"/>
              </a:tabLst>
            </a:pPr>
            <a:r>
              <a:rPr lang="en-US" smtClean="0">
                <a:latin typeface="Courier New" pitchFamily="49" charset="0"/>
              </a:rPr>
              <a:t>   VALUES      (114,</a:t>
            </a:r>
          </a:p>
          <a:p>
            <a:pPr lvl="1" defTabSz="400050">
              <a:spcBef>
                <a:spcPct val="0"/>
              </a:spcBef>
              <a:tabLst>
                <a:tab pos="455613" algn="l"/>
              </a:tabLst>
            </a:pPr>
            <a:r>
              <a:rPr lang="en-US" smtClean="0">
                <a:latin typeface="Courier New" pitchFamily="49" charset="0"/>
              </a:rPr>
              <a:t>                'Den', 'Raphealy',</a:t>
            </a:r>
          </a:p>
          <a:p>
            <a:pPr lvl="1" defTabSz="400050">
              <a:spcBef>
                <a:spcPct val="0"/>
              </a:spcBef>
              <a:tabLst>
                <a:tab pos="455613" algn="l"/>
              </a:tabLst>
            </a:pPr>
            <a:r>
              <a:rPr lang="en-US" smtClean="0">
                <a:latin typeface="Courier New" pitchFamily="49" charset="0"/>
              </a:rPr>
              <a:t>                'DRAPHEAL', '515.127.4561',</a:t>
            </a:r>
          </a:p>
          <a:p>
            <a:pPr lvl="1" defTabSz="400050">
              <a:spcBef>
                <a:spcPct val="0"/>
              </a:spcBef>
              <a:tabLst>
                <a:tab pos="455613" algn="l"/>
              </a:tabLst>
            </a:pPr>
            <a:r>
              <a:rPr lang="en-US" smtClean="0">
                <a:latin typeface="Courier New" pitchFamily="49" charset="0"/>
              </a:rPr>
              <a:t>                '03-FEB-99',</a:t>
            </a:r>
          </a:p>
          <a:p>
            <a:pPr lvl="1" defTabSz="400050">
              <a:spcBef>
                <a:spcPct val="0"/>
              </a:spcBef>
              <a:tabLst>
                <a:tab pos="455613" algn="l"/>
              </a:tabLst>
            </a:pPr>
            <a:r>
              <a:rPr lang="en-US" smtClean="0">
                <a:latin typeface="Courier New" pitchFamily="49" charset="0"/>
              </a:rPr>
              <a:t>                'AC_ACCOUNT', 11000, NULL, 100, 30);</a:t>
            </a:r>
          </a:p>
          <a:p>
            <a:pPr lvl="1" defTabSz="400050">
              <a:tabLst>
                <a:tab pos="455613" algn="l"/>
              </a:tabLst>
            </a:pPr>
            <a:r>
              <a:rPr lang="en-US" smtClean="0"/>
              <a:t>If the </a:t>
            </a:r>
            <a:r>
              <a:rPr lang="en-US" smtClean="0">
                <a:latin typeface="Courier New" pitchFamily="49" charset="0"/>
              </a:rPr>
              <a:t>RR</a:t>
            </a:r>
            <a:r>
              <a:rPr lang="en-US" smtClean="0"/>
              <a:t> format is used, the system provides the correct century automatically, even if it is not the current one.</a:t>
            </a:r>
          </a:p>
          <a:p>
            <a:pPr defTabSz="400050">
              <a:tabLst>
                <a:tab pos="455613" algn="l"/>
              </a:tabLst>
            </a:pPr>
            <a:r>
              <a:rPr lang="en-US" smtClean="0">
                <a:solidFill>
                  <a:srgbClr val="0000FF"/>
                </a:solidFill>
              </a:rPr>
              <a:t>Instructor Note</a:t>
            </a:r>
          </a:p>
          <a:p>
            <a:pPr lvl="1" defTabSz="400050">
              <a:tabLst>
                <a:tab pos="455613" algn="l"/>
              </a:tabLst>
            </a:pPr>
            <a:r>
              <a:rPr lang="en-US" smtClean="0">
                <a:solidFill>
                  <a:srgbClr val="0000FF"/>
                </a:solidFill>
              </a:rPr>
              <a:t>The default date format in Oracle9</a:t>
            </a:r>
            <a:r>
              <a:rPr lang="en-US" i="1" smtClean="0">
                <a:solidFill>
                  <a:srgbClr val="0000FF"/>
                </a:solidFill>
              </a:rPr>
              <a:t>i</a:t>
            </a:r>
            <a:r>
              <a:rPr lang="en-US" smtClean="0">
                <a:solidFill>
                  <a:srgbClr val="0000FF"/>
                </a:solidFill>
              </a:rPr>
              <a:t> is </a:t>
            </a:r>
            <a:r>
              <a:rPr lang="en-US" smtClean="0">
                <a:solidFill>
                  <a:srgbClr val="0000FF"/>
                </a:solidFill>
                <a:latin typeface="Courier New" pitchFamily="49" charset="0"/>
              </a:rPr>
              <a:t>DD-MON-RR</a:t>
            </a:r>
            <a:r>
              <a:rPr lang="en-US" smtClean="0">
                <a:solidFill>
                  <a:srgbClr val="0000FF"/>
                </a:solidFill>
              </a:rPr>
              <a:t>. Prior to release 8.16, the default format was </a:t>
            </a:r>
            <a:r>
              <a:rPr lang="en-US" smtClean="0">
                <a:solidFill>
                  <a:srgbClr val="0000FF"/>
                </a:solidFill>
                <a:latin typeface="Courier New" pitchFamily="49" charset="0"/>
              </a:rPr>
              <a:t>DD-MON-YY</a:t>
            </a:r>
            <a:r>
              <a:rPr lang="en-US" smtClean="0">
                <a:solidFill>
                  <a:srgbClr val="0000FF"/>
                </a:solidFill>
              </a:rPr>
              <a:t>.</a:t>
            </a:r>
          </a:p>
        </p:txBody>
      </p:sp>
      <p:sp>
        <p:nvSpPr>
          <p:cNvPr id="36869" name="Rectangle 5"/>
          <p:cNvSpPr>
            <a:spLocks noChangeArrowheads="1" noTextEdit="1"/>
          </p:cNvSpPr>
          <p:nvPr>
            <p:ph type="sldImg"/>
          </p:nvPr>
        </p:nvSpPr>
        <p:spPr>
          <a:xfrm>
            <a:off x="460375" y="169863"/>
            <a:ext cx="5934075" cy="4451350"/>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952500"/>
            <a:ext cx="8026400" cy="4313238"/>
          </a:xfrm>
          <a:prstGeom prst="rect">
            <a:avLst/>
          </a:prstGeom>
          <a:noFill/>
          <a:ln w="9525">
            <a:noFill/>
            <a:miter lim="800000"/>
            <a:headEnd/>
            <a:tailEnd/>
          </a:ln>
          <a:effectLst/>
        </p:spPr>
        <p:txBody>
          <a:bodyPr lIns="92075" tIns="46038" rIns="92075" bIns="46038">
            <a:spAutoFit/>
          </a:bodyPr>
          <a:lstStyle/>
          <a:p>
            <a:pPr algn="ctr" defTabSz="822325">
              <a:spcBef>
                <a:spcPct val="50000"/>
              </a:spcBef>
              <a:defRPr/>
            </a:pPr>
            <a:r>
              <a:rPr lang="en-US" sz="27700" b="1">
                <a:solidFill>
                  <a:schemeClr val="accent2"/>
                </a:solidFill>
                <a:latin typeface="Times" pitchFamily="18" charset="0"/>
              </a:rPr>
              <a:t>8</a:t>
            </a:r>
          </a:p>
        </p:txBody>
      </p:sp>
      <p:pic>
        <p:nvPicPr>
          <p:cNvPr id="5" name="Picture 3"/>
          <p:cNvPicPr>
            <a:picLocks noChangeArrowheads="1"/>
          </p:cNvPicPr>
          <p:nvPr/>
        </p:nvPicPr>
        <p:blipFill>
          <a:blip r:embed="rId2" cstate="print"/>
          <a:srcRect/>
          <a:stretch>
            <a:fillRect/>
          </a:stretch>
        </p:blipFill>
        <p:spPr bwMode="auto">
          <a:xfrm>
            <a:off x="0" y="6286500"/>
            <a:ext cx="9271000" cy="398463"/>
          </a:xfrm>
          <a:prstGeom prst="rect">
            <a:avLst/>
          </a:prstGeom>
          <a:noFill/>
          <a:ln w="9525">
            <a:noFill/>
            <a:miter lim="800000"/>
            <a:headEnd/>
            <a:tailEnd/>
          </a:ln>
        </p:spPr>
      </p:pic>
      <p:sp>
        <p:nvSpPr>
          <p:cNvPr id="6"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defRPr/>
            </a:pPr>
            <a:r>
              <a:rPr lang="en-US" sz="1200"/>
              <a:t>Copyright © Oracle Corporation, 2001. All rights reserved.</a:t>
            </a:r>
          </a:p>
        </p:txBody>
      </p:sp>
      <p:sp>
        <p:nvSpPr>
          <p:cNvPr id="122884" name="Rectangle 4"/>
          <p:cNvSpPr>
            <a:spLocks noGrp="1" noChangeArrowheads="1"/>
          </p:cNvSpPr>
          <p:nvPr>
            <p:ph type="ctrTitle" sz="quarter"/>
          </p:nvPr>
        </p:nvSpPr>
        <p:spPr>
          <a:xfrm>
            <a:off x="927100" y="2667000"/>
            <a:ext cx="7302500" cy="1181100"/>
          </a:xfrm>
        </p:spPr>
        <p:txBody>
          <a:bodyPr/>
          <a:lstStyle>
            <a:lvl1pPr>
              <a:defRPr/>
            </a:lvl1pPr>
          </a:lstStyle>
          <a:p>
            <a:r>
              <a:rPr lang="en-US"/>
              <a:t>Click to edit Master title style</a:t>
            </a:r>
          </a:p>
        </p:txBody>
      </p:sp>
      <p:sp>
        <p:nvSpPr>
          <p:cNvPr id="122885" name="Rectangle 5"/>
          <p:cNvSpPr>
            <a:spLocks noGrp="1" noChangeArrowheads="1"/>
          </p:cNvSpPr>
          <p:nvPr>
            <p:ph type="subTitle" sz="quarter" idx="1"/>
          </p:nvPr>
        </p:nvSpPr>
        <p:spPr>
          <a:xfrm>
            <a:off x="914400" y="3886200"/>
            <a:ext cx="7327900" cy="409575"/>
          </a:xfrm>
        </p:spPr>
        <p:txBody>
          <a:bodyPr/>
          <a:lstStyle>
            <a:lvl1pPr marL="0" indent="0" algn="ctr">
              <a:buFont typeface="Arial" charset="0"/>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1438" y="530225"/>
            <a:ext cx="1851025" cy="321468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63600" y="530225"/>
            <a:ext cx="5405438" cy="3214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74713"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3438" y="1814513"/>
            <a:ext cx="3616325" cy="193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pic>
        <p:nvPicPr>
          <p:cNvPr id="2050" name="Picture 2"/>
          <p:cNvPicPr>
            <a:picLocks noChangeArrowheads="1"/>
          </p:cNvPicPr>
          <p:nvPr/>
        </p:nvPicPr>
        <p:blipFill>
          <a:blip r:embed="rId13" cstate="print"/>
          <a:srcRect/>
          <a:stretch>
            <a:fillRect/>
          </a:stretch>
        </p:blipFill>
        <p:spPr bwMode="auto">
          <a:xfrm>
            <a:off x="0" y="6286500"/>
            <a:ext cx="9271000" cy="398463"/>
          </a:xfrm>
          <a:prstGeom prst="rect">
            <a:avLst/>
          </a:prstGeom>
          <a:noFill/>
          <a:ln w="9525">
            <a:noFill/>
            <a:miter lim="800000"/>
            <a:headEnd/>
            <a:tailEnd/>
          </a:ln>
        </p:spPr>
      </p:pic>
      <p:sp>
        <p:nvSpPr>
          <p:cNvPr id="2051" name="Rectangle 3"/>
          <p:cNvSpPr>
            <a:spLocks noGrp="1" noChangeArrowheads="1"/>
          </p:cNvSpPr>
          <p:nvPr>
            <p:ph type="title"/>
          </p:nvPr>
        </p:nvSpPr>
        <p:spPr bwMode="auto">
          <a:xfrm>
            <a:off x="863600" y="530225"/>
            <a:ext cx="7408863" cy="8810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874713" y="1814513"/>
            <a:ext cx="7385050" cy="1930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spAutoFit/>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1861" name="Rectangle 5"/>
          <p:cNvSpPr>
            <a:spLocks noChangeArrowheads="1"/>
          </p:cNvSpPr>
          <p:nvPr/>
        </p:nvSpPr>
        <p:spPr bwMode="black">
          <a:xfrm>
            <a:off x="460375" y="6577013"/>
            <a:ext cx="962025" cy="274637"/>
          </a:xfrm>
          <a:prstGeom prst="rect">
            <a:avLst/>
          </a:prstGeom>
          <a:noFill/>
          <a:ln w="9525">
            <a:noFill/>
            <a:miter lim="800000"/>
            <a:headEnd/>
            <a:tailEnd/>
          </a:ln>
          <a:effectLst/>
        </p:spPr>
        <p:txBody>
          <a:bodyPr lIns="92075" tIns="46038" rIns="92075" bIns="46038">
            <a:spAutoFit/>
          </a:bodyPr>
          <a:lstStyle/>
          <a:p>
            <a:pPr defTabSz="822325">
              <a:spcBef>
                <a:spcPct val="50000"/>
              </a:spcBef>
              <a:defRPr/>
            </a:pPr>
            <a:r>
              <a:rPr lang="en-US" sz="1200" b="1">
                <a:solidFill>
                  <a:schemeClr val="folHlink"/>
                </a:solidFill>
              </a:rPr>
              <a:t>8-</a:t>
            </a:r>
            <a:fld id="{482E3D5D-E5C2-4733-94A5-47592D17517B}" type="slidenum">
              <a:rPr lang="en-US" sz="1200" b="1">
                <a:solidFill>
                  <a:schemeClr val="folHlink"/>
                </a:solidFill>
              </a:rPr>
              <a:pPr defTabSz="822325">
                <a:spcBef>
                  <a:spcPct val="50000"/>
                </a:spcBef>
                <a:defRPr/>
              </a:pPr>
              <a:t>‹#›</a:t>
            </a:fld>
            <a:endParaRPr lang="en-US" sz="1200" b="1">
              <a:solidFill>
                <a:schemeClr val="folHlink"/>
              </a:solidFill>
            </a:endParaRPr>
          </a:p>
        </p:txBody>
      </p:sp>
      <p:sp>
        <p:nvSpPr>
          <p:cNvPr id="121862" name="Rectangle 6"/>
          <p:cNvSpPr>
            <a:spLocks noChangeArrowheads="1"/>
          </p:cNvSpPr>
          <p:nvPr/>
        </p:nvSpPr>
        <p:spPr bwMode="black">
          <a:xfrm>
            <a:off x="2538413" y="6565900"/>
            <a:ext cx="4100512" cy="274638"/>
          </a:xfrm>
          <a:prstGeom prst="rect">
            <a:avLst/>
          </a:prstGeom>
          <a:noFill/>
          <a:ln w="9525">
            <a:noFill/>
            <a:miter lim="800000"/>
            <a:headEnd/>
            <a:tailEnd/>
          </a:ln>
          <a:effectLst/>
        </p:spPr>
        <p:txBody>
          <a:bodyPr lIns="92075" tIns="46038" rIns="92075" bIns="46038">
            <a:spAutoFit/>
          </a:bodyPr>
          <a:lstStyle/>
          <a:p>
            <a:pPr defTabSz="822325">
              <a:defRPr/>
            </a:pPr>
            <a:r>
              <a:rPr lang="en-US" sz="1200"/>
              <a:t>Copyright © Oracle Corporation, 2001. All rights reserved.</a:t>
            </a: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2800" b="1">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Arial" charset="0"/>
        </a:defRPr>
      </a:lvl2pPr>
      <a:lvl3pPr algn="ctr" rtl="0" eaLnBrk="0" fontAlgn="base" hangingPunct="0">
        <a:spcBef>
          <a:spcPct val="0"/>
        </a:spcBef>
        <a:spcAft>
          <a:spcPct val="0"/>
        </a:spcAft>
        <a:defRPr sz="2800" b="1">
          <a:solidFill>
            <a:schemeClr val="tx1"/>
          </a:solidFill>
          <a:latin typeface="Arial" charset="0"/>
        </a:defRPr>
      </a:lvl3pPr>
      <a:lvl4pPr algn="ctr" rtl="0" eaLnBrk="0" fontAlgn="base" hangingPunct="0">
        <a:spcBef>
          <a:spcPct val="0"/>
        </a:spcBef>
        <a:spcAft>
          <a:spcPct val="0"/>
        </a:spcAft>
        <a:defRPr sz="2800" b="1">
          <a:solidFill>
            <a:schemeClr val="tx1"/>
          </a:solidFill>
          <a:latin typeface="Arial" charset="0"/>
        </a:defRPr>
      </a:lvl4pPr>
      <a:lvl5pPr algn="ctr" rtl="0" eaLnBrk="0" fontAlgn="base" hangingPunct="0">
        <a:spcBef>
          <a:spcPct val="0"/>
        </a:spcBef>
        <a:spcAft>
          <a:spcPct val="0"/>
        </a:spcAft>
        <a:defRPr sz="2800" b="1">
          <a:solidFill>
            <a:schemeClr val="tx1"/>
          </a:solidFill>
          <a:latin typeface="Arial" charset="0"/>
        </a:defRPr>
      </a:lvl5pPr>
      <a:lvl6pPr marL="457200" algn="ctr" rtl="0" eaLnBrk="0" fontAlgn="base" hangingPunct="0">
        <a:spcBef>
          <a:spcPct val="0"/>
        </a:spcBef>
        <a:spcAft>
          <a:spcPct val="0"/>
        </a:spcAft>
        <a:defRPr sz="2800" b="1">
          <a:solidFill>
            <a:schemeClr val="tx1"/>
          </a:solidFill>
          <a:latin typeface="Arial" charset="0"/>
        </a:defRPr>
      </a:lvl6pPr>
      <a:lvl7pPr marL="914400" algn="ctr" rtl="0" eaLnBrk="0" fontAlgn="base" hangingPunct="0">
        <a:spcBef>
          <a:spcPct val="0"/>
        </a:spcBef>
        <a:spcAft>
          <a:spcPct val="0"/>
        </a:spcAft>
        <a:defRPr sz="2800" b="1">
          <a:solidFill>
            <a:schemeClr val="tx1"/>
          </a:solidFill>
          <a:latin typeface="Arial" charset="0"/>
        </a:defRPr>
      </a:lvl7pPr>
      <a:lvl8pPr marL="1371600" algn="ctr" rtl="0" eaLnBrk="0" fontAlgn="base" hangingPunct="0">
        <a:spcBef>
          <a:spcPct val="0"/>
        </a:spcBef>
        <a:spcAft>
          <a:spcPct val="0"/>
        </a:spcAft>
        <a:defRPr sz="2800" b="1">
          <a:solidFill>
            <a:schemeClr val="tx1"/>
          </a:solidFill>
          <a:latin typeface="Arial" charset="0"/>
        </a:defRPr>
      </a:lvl8pPr>
      <a:lvl9pPr marL="1828800" algn="ctr" rtl="0" eaLnBrk="0" fontAlgn="base" hangingPunct="0">
        <a:spcBef>
          <a:spcPct val="0"/>
        </a:spcBef>
        <a:spcAft>
          <a:spcPct val="0"/>
        </a:spcAft>
        <a:defRPr sz="2800" b="1">
          <a:solidFill>
            <a:schemeClr val="tx1"/>
          </a:solidFill>
          <a:latin typeface="Arial" charset="0"/>
        </a:defRPr>
      </a:lvl9pPr>
    </p:titleStyle>
    <p:bodyStyle>
      <a:lvl1pPr marL="404813" indent="-404813" algn="l" defTabSz="346075" rtl="0" eaLnBrk="0" fontAlgn="base" hangingPunct="0">
        <a:lnSpc>
          <a:spcPct val="95000"/>
        </a:lnSpc>
        <a:spcBef>
          <a:spcPct val="35000"/>
        </a:spcBef>
        <a:spcAft>
          <a:spcPct val="0"/>
        </a:spcAft>
        <a:buClr>
          <a:schemeClr val="hlink"/>
        </a:buClr>
        <a:buSzPct val="125000"/>
        <a:buFont typeface="Arial" charset="0"/>
        <a:buChar char="•"/>
        <a:tabLst>
          <a:tab pos="571500" algn="l"/>
        </a:tabLst>
        <a:defRPr sz="2200" b="1">
          <a:solidFill>
            <a:schemeClr val="tx1"/>
          </a:solidFill>
          <a:latin typeface="+mn-lt"/>
          <a:ea typeface="+mn-ea"/>
          <a:cs typeface="+mn-cs"/>
        </a:defRPr>
      </a:lvl1pPr>
      <a:lvl2pPr marL="919163" indent="-400050" algn="l" defTabSz="346075" rtl="0" eaLnBrk="0" fontAlgn="base" hangingPunct="0">
        <a:lnSpc>
          <a:spcPct val="95000"/>
        </a:lnSpc>
        <a:spcBef>
          <a:spcPct val="35000"/>
        </a:spcBef>
        <a:spcAft>
          <a:spcPct val="0"/>
        </a:spcAft>
        <a:buClr>
          <a:schemeClr val="hlink"/>
        </a:buClr>
        <a:buChar char="–"/>
        <a:tabLst>
          <a:tab pos="571500" algn="l"/>
        </a:tabLst>
        <a:defRPr sz="2000" b="1">
          <a:solidFill>
            <a:schemeClr val="tx1"/>
          </a:solidFill>
          <a:latin typeface="+mn-lt"/>
        </a:defRPr>
      </a:lvl2pPr>
      <a:lvl3pPr marL="1319213" indent="-285750" algn="l" defTabSz="346075" rtl="0" eaLnBrk="0" fontAlgn="base" hangingPunct="0">
        <a:lnSpc>
          <a:spcPct val="95000"/>
        </a:lnSpc>
        <a:spcBef>
          <a:spcPct val="35000"/>
        </a:spcBef>
        <a:spcAft>
          <a:spcPct val="0"/>
        </a:spcAft>
        <a:buClr>
          <a:schemeClr val="hlink"/>
        </a:buClr>
        <a:buSzPct val="90000"/>
        <a:buChar char="–"/>
        <a:tabLst>
          <a:tab pos="571500" algn="l"/>
        </a:tabLst>
        <a:defRPr sz="2000" b="1">
          <a:solidFill>
            <a:schemeClr val="tx1"/>
          </a:solidFill>
          <a:latin typeface="+mn-lt"/>
        </a:defRPr>
      </a:lvl3pPr>
      <a:lvl4pPr marL="16621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4pPr>
      <a:lvl5pPr marL="20050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5pPr>
      <a:lvl6pPr marL="24622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6pPr>
      <a:lvl7pPr marL="29194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7pPr>
      <a:lvl8pPr marL="33766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8pPr>
      <a:lvl9pPr marL="3833813" indent="-228600" algn="l" defTabSz="346075" rtl="0" eaLnBrk="0" fontAlgn="base" hangingPunct="0">
        <a:spcBef>
          <a:spcPct val="20000"/>
        </a:spcBef>
        <a:spcAft>
          <a:spcPct val="0"/>
        </a:spcAft>
        <a:buClr>
          <a:schemeClr val="hlink"/>
        </a:buClr>
        <a:buSzPct val="90000"/>
        <a:buChar char="–"/>
        <a:tabLst>
          <a:tab pos="571500" algn="l"/>
        </a:tabLst>
        <a:defRPr sz="2000" b="1">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p:spPr>
        <p:txBody>
          <a:bodyPr/>
          <a:lstStyle/>
          <a:p>
            <a:r>
              <a:rPr lang="en-US" smtClean="0"/>
              <a:t>Manipulating Data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blackWhite">
          <a:xfrm>
            <a:off x="917575" y="2287588"/>
            <a:ext cx="7623175" cy="20304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1511" name="Rectangle 7"/>
          <p:cNvSpPr>
            <a:spLocks noChangeArrowheads="1"/>
          </p:cNvSpPr>
          <p:nvPr/>
        </p:nvSpPr>
        <p:spPr bwMode="blackWhite">
          <a:xfrm>
            <a:off x="884238" y="2346325"/>
            <a:ext cx="7134225" cy="19462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INSERT INTO employees</a:t>
            </a:r>
          </a:p>
          <a:p>
            <a:pPr>
              <a:tabLst>
                <a:tab pos="1200150" algn="l"/>
              </a:tabLst>
              <a:defRPr/>
            </a:pPr>
            <a:r>
              <a:rPr lang="en-US" b="1" dirty="0">
                <a:solidFill>
                  <a:srgbClr val="000000"/>
                </a:solidFill>
                <a:latin typeface="Courier New" pitchFamily="49" charset="0"/>
              </a:rPr>
              <a:t>VALUES      (1141, </a:t>
            </a:r>
          </a:p>
          <a:p>
            <a:pPr>
              <a:tabLst>
                <a:tab pos="1200150" algn="l"/>
              </a:tabLst>
              <a:defRPr/>
            </a:pPr>
            <a:r>
              <a:rPr lang="en-US" b="1" dirty="0">
                <a:solidFill>
                  <a:srgbClr val="000000"/>
                </a:solidFill>
                <a:latin typeface="Courier New" pitchFamily="49" charset="0"/>
              </a:rPr>
              <a:t>             'Den', '</a:t>
            </a:r>
            <a:r>
              <a:rPr lang="en-US" b="1" dirty="0" err="1">
                <a:solidFill>
                  <a:srgbClr val="000000"/>
                </a:solidFill>
                <a:latin typeface="Courier New" pitchFamily="49" charset="0"/>
              </a:rPr>
              <a:t>Raphealy</a:t>
            </a:r>
            <a:r>
              <a:rPr lang="en-US" b="1" dirty="0">
                <a:solidFill>
                  <a:srgbClr val="000000"/>
                </a:solidFill>
                <a:latin typeface="Courier New" pitchFamily="49" charset="0"/>
              </a:rPr>
              <a:t>', </a:t>
            </a:r>
          </a:p>
          <a:p>
            <a:pPr>
              <a:tabLst>
                <a:tab pos="1200150"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DRAPHEAwwL</a:t>
            </a:r>
            <a:r>
              <a:rPr lang="en-US" b="1" dirty="0">
                <a:solidFill>
                  <a:srgbClr val="000000"/>
                </a:solidFill>
                <a:latin typeface="Courier New" pitchFamily="49" charset="0"/>
              </a:rPr>
              <a:t>', '515.127.4561','03.02.1999',</a:t>
            </a:r>
          </a:p>
          <a:p>
            <a:pPr>
              <a:tabLst>
                <a:tab pos="1200150" algn="l"/>
              </a:tabLst>
              <a:defRPr/>
            </a:pPr>
            <a:r>
              <a:rPr lang="en-US" b="1" dirty="0">
                <a:solidFill>
                  <a:srgbClr val="000000"/>
                </a:solidFill>
                <a:latin typeface="Courier New" pitchFamily="49" charset="0"/>
              </a:rPr>
              <a:t>             'AC_ACCOUNT', 11000, NULL, 100, 30</a:t>
            </a:r>
            <a:r>
              <a:rPr lang="en-US" b="1" dirty="0">
                <a:solidFill>
                  <a:srgbClr val="000000"/>
                </a:solidFill>
                <a:latin typeface="Courier New" pitchFamily="49" charset="0"/>
              </a:rPr>
              <a:t>);</a:t>
            </a:r>
            <a:endParaRPr lang="tr-TR" b="1" dirty="0">
              <a:solidFill>
                <a:srgbClr val="000000"/>
              </a:solidFill>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1 </a:t>
            </a:r>
            <a:r>
              <a:rPr lang="en-US" b="1" dirty="0">
                <a:solidFill>
                  <a:srgbClr val="FF3300"/>
                </a:solidFill>
                <a:effectLst>
                  <a:outerShdw blurRad="38100" dist="38100" dir="2700000" algn="tl">
                    <a:srgbClr val="FFFFFF"/>
                  </a:outerShdw>
                </a:effectLst>
                <a:latin typeface="Courier New" pitchFamily="49" charset="0"/>
              </a:rPr>
              <a:t>row created.</a:t>
            </a:r>
          </a:p>
        </p:txBody>
      </p:sp>
      <p:sp>
        <p:nvSpPr>
          <p:cNvPr id="13316" name="Rectangle 4"/>
          <p:cNvSpPr>
            <a:spLocks noGrp="1" noChangeArrowheads="1"/>
          </p:cNvSpPr>
          <p:nvPr>
            <p:ph type="title"/>
          </p:nvPr>
        </p:nvSpPr>
        <p:spPr>
          <a:noFill/>
        </p:spPr>
        <p:txBody>
          <a:bodyPr/>
          <a:lstStyle/>
          <a:p>
            <a:r>
              <a:rPr lang="en-US" smtClean="0"/>
              <a:t>Inserting Specific Date Values</a:t>
            </a:r>
          </a:p>
        </p:txBody>
      </p:sp>
      <p:sp>
        <p:nvSpPr>
          <p:cNvPr id="13317" name="Rectangle 5"/>
          <p:cNvSpPr>
            <a:spLocks noGrp="1" noChangeArrowheads="1"/>
          </p:cNvSpPr>
          <p:nvPr>
            <p:ph type="body" idx="1"/>
          </p:nvPr>
        </p:nvSpPr>
        <p:spPr>
          <a:xfrm>
            <a:off x="879475" y="1833563"/>
            <a:ext cx="7685088" cy="3019425"/>
          </a:xfrm>
          <a:noFill/>
        </p:spPr>
        <p:txBody>
          <a:bodyPr/>
          <a:lstStyle/>
          <a:p>
            <a:r>
              <a:rPr lang="en-US" smtClean="0"/>
              <a:t>Add a new employee.</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r>
              <a:rPr lang="en-US" smtClean="0"/>
              <a:t>Verify your addition.</a:t>
            </a:r>
          </a:p>
        </p:txBody>
      </p:sp>
      <p:sp>
        <p:nvSpPr>
          <p:cNvPr id="13318" name="Rectangle 8"/>
          <p:cNvSpPr>
            <a:spLocks noChangeArrowheads="1"/>
          </p:cNvSpPr>
          <p:nvPr/>
        </p:nvSpPr>
        <p:spPr bwMode="ltGray">
          <a:xfrm>
            <a:off x="4310063" y="5503863"/>
            <a:ext cx="738187" cy="193675"/>
          </a:xfrm>
          <a:prstGeom prst="rect">
            <a:avLst/>
          </a:prstGeom>
          <a:noFill/>
          <a:ln w="19050">
            <a:solidFill>
              <a:schemeClr val="hlink"/>
            </a:solidFill>
            <a:miter lim="800000"/>
            <a:headEnd/>
            <a:tailEnd/>
          </a:ln>
        </p:spPr>
        <p:txBody>
          <a:bodyPr wrap="none" anchor="ctr"/>
          <a:lstStyle/>
          <a:p>
            <a:endParaRPr lang="tr-TR"/>
          </a:p>
        </p:txBody>
      </p:sp>
      <p:sp>
        <p:nvSpPr>
          <p:cNvPr id="13319" name="Rectangle 18"/>
          <p:cNvSpPr>
            <a:spLocks noChangeArrowheads="1"/>
          </p:cNvSpPr>
          <p:nvPr/>
        </p:nvSpPr>
        <p:spPr bwMode="ltGray">
          <a:xfrm>
            <a:off x="6594475" y="3282950"/>
            <a:ext cx="1765300" cy="327025"/>
          </a:xfrm>
          <a:prstGeom prst="rect">
            <a:avLst/>
          </a:prstGeom>
          <a:noFill/>
          <a:ln w="19050">
            <a:solidFill>
              <a:schemeClr val="hlink"/>
            </a:solidFill>
            <a:miter lim="800000"/>
            <a:headEnd/>
            <a:tailEnd/>
          </a:ln>
        </p:spPr>
        <p:txBody>
          <a:bodyPr wrap="none" anchor="ctr"/>
          <a:lstStyle/>
          <a:p>
            <a:endParaRPr lang="tr-TR"/>
          </a:p>
        </p:txBody>
      </p:sp>
      <p:pic>
        <p:nvPicPr>
          <p:cNvPr id="13320" name="Picture 9"/>
          <p:cNvPicPr>
            <a:picLocks noChangeAspect="1" noChangeArrowheads="1"/>
          </p:cNvPicPr>
          <p:nvPr/>
        </p:nvPicPr>
        <p:blipFill>
          <a:blip r:embed="rId3" cstate="print"/>
          <a:srcRect/>
          <a:stretch>
            <a:fillRect/>
          </a:stretch>
        </p:blipFill>
        <p:spPr bwMode="auto">
          <a:xfrm>
            <a:off x="219075" y="5249863"/>
            <a:ext cx="8685213" cy="581025"/>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noFill/>
        </p:spPr>
        <p:txBody>
          <a:bodyPr/>
          <a:lstStyle/>
          <a:p>
            <a:r>
              <a:rPr lang="en-US" smtClean="0"/>
              <a:t>The </a:t>
            </a:r>
            <a:r>
              <a:rPr lang="en-US" smtClean="0">
                <a:latin typeface="Courier New" pitchFamily="49" charset="0"/>
              </a:rPr>
              <a:t>UPDATE</a:t>
            </a:r>
            <a:r>
              <a:rPr lang="en-US" smtClean="0"/>
              <a:t> Statement Syntax</a:t>
            </a:r>
          </a:p>
        </p:txBody>
      </p:sp>
      <p:sp>
        <p:nvSpPr>
          <p:cNvPr id="14339" name="Rectangle 1027"/>
          <p:cNvSpPr>
            <a:spLocks noGrp="1" noChangeArrowheads="1"/>
          </p:cNvSpPr>
          <p:nvPr>
            <p:ph type="body" idx="1"/>
          </p:nvPr>
        </p:nvSpPr>
        <p:spPr>
          <a:xfrm>
            <a:off x="1236663" y="1897063"/>
            <a:ext cx="6627812" cy="2867025"/>
          </a:xfrm>
          <a:noFill/>
        </p:spPr>
        <p:txBody>
          <a:bodyPr/>
          <a:lstStyle/>
          <a:p>
            <a:r>
              <a:rPr lang="en-US" smtClean="0"/>
              <a:t>Modify existing rows with the </a:t>
            </a:r>
            <a:r>
              <a:rPr lang="en-US" smtClean="0">
                <a:latin typeface="Courier New" pitchFamily="49" charset="0"/>
              </a:rPr>
              <a:t>UPDATE</a:t>
            </a:r>
            <a:r>
              <a:rPr lang="en-US" smtClean="0"/>
              <a:t> statement.</a:t>
            </a:r>
          </a:p>
          <a:p>
            <a:pPr>
              <a:buFont typeface="Arial" charset="0"/>
              <a:buNone/>
            </a:pPr>
            <a:r>
              <a:rPr lang="en-US" smtClean="0"/>
              <a:t/>
            </a:r>
            <a:br>
              <a:rPr lang="en-US" smtClean="0"/>
            </a:br>
            <a:r>
              <a:rPr lang="en-US" smtClean="0"/>
              <a:t/>
            </a:r>
            <a:br>
              <a:rPr lang="en-US" smtClean="0"/>
            </a:br>
            <a:r>
              <a:rPr lang="en-US" smtClean="0"/>
              <a:t/>
            </a:r>
            <a:br>
              <a:rPr lang="en-US" smtClean="0"/>
            </a:br>
            <a:endParaRPr lang="en-US" smtClean="0"/>
          </a:p>
          <a:p>
            <a:r>
              <a:rPr lang="en-US" smtClean="0"/>
              <a:t>Update more than one row at a time, if required.</a:t>
            </a:r>
          </a:p>
        </p:txBody>
      </p:sp>
      <p:sp>
        <p:nvSpPr>
          <p:cNvPr id="29700" name="Rectangle 1028"/>
          <p:cNvSpPr>
            <a:spLocks noChangeArrowheads="1"/>
          </p:cNvSpPr>
          <p:nvPr/>
        </p:nvSpPr>
        <p:spPr bwMode="blackWhite">
          <a:xfrm>
            <a:off x="923925" y="2638425"/>
            <a:ext cx="7497763"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UPDATE		</a:t>
            </a:r>
            <a:r>
              <a:rPr lang="en-US" b="1" i="1">
                <a:solidFill>
                  <a:srgbClr val="000000"/>
                </a:solidFill>
                <a:latin typeface="Courier New" pitchFamily="49" charset="0"/>
              </a:rPr>
              <a:t>table</a:t>
            </a:r>
            <a:endParaRPr lang="en-US" b="1">
              <a:solidFill>
                <a:srgbClr val="000000"/>
              </a:solidFill>
              <a:latin typeface="Courier New" pitchFamily="49" charset="0"/>
            </a:endParaRPr>
          </a:p>
          <a:p>
            <a:pPr>
              <a:tabLst>
                <a:tab pos="1200150" algn="l"/>
              </a:tabLst>
              <a:defRPr/>
            </a:pPr>
            <a:r>
              <a:rPr lang="en-US" b="1">
                <a:solidFill>
                  <a:srgbClr val="000000"/>
                </a:solidFill>
                <a:latin typeface="Courier New" pitchFamily="49" charset="0"/>
              </a:rPr>
              <a:t>SET		</a:t>
            </a:r>
            <a:r>
              <a:rPr lang="en-US" b="1" i="1">
                <a:solidFill>
                  <a:srgbClr val="000000"/>
                </a:solidFill>
                <a:latin typeface="Courier New" pitchFamily="49" charset="0"/>
              </a:rPr>
              <a:t>column</a:t>
            </a:r>
            <a:r>
              <a:rPr lang="en-US" b="1">
                <a:solidFill>
                  <a:srgbClr val="000000"/>
                </a:solidFill>
                <a:latin typeface="Courier New" pitchFamily="49" charset="0"/>
              </a:rPr>
              <a:t> = </a:t>
            </a:r>
            <a:r>
              <a:rPr lang="en-US" b="1" i="1">
                <a:solidFill>
                  <a:srgbClr val="000000"/>
                </a:solidFill>
                <a:latin typeface="Courier New" pitchFamily="49" charset="0"/>
              </a:rPr>
              <a:t>value</a:t>
            </a:r>
            <a:r>
              <a:rPr lang="en-US" b="1">
                <a:solidFill>
                  <a:srgbClr val="000000"/>
                </a:solidFill>
                <a:latin typeface="Courier New" pitchFamily="49" charset="0"/>
              </a:rPr>
              <a:t> [, </a:t>
            </a:r>
            <a:r>
              <a:rPr lang="en-US" b="1" i="1">
                <a:solidFill>
                  <a:srgbClr val="000000"/>
                </a:solidFill>
                <a:latin typeface="Courier New" pitchFamily="49" charset="0"/>
              </a:rPr>
              <a:t>column </a:t>
            </a:r>
            <a:r>
              <a:rPr lang="en-US" b="1">
                <a:solidFill>
                  <a:srgbClr val="000000"/>
                </a:solidFill>
                <a:latin typeface="Courier New" pitchFamily="49" charset="0"/>
              </a:rPr>
              <a:t>= </a:t>
            </a:r>
            <a:r>
              <a:rPr lang="en-US" b="1" i="1">
                <a:solidFill>
                  <a:srgbClr val="000000"/>
                </a:solidFill>
                <a:latin typeface="Courier New" pitchFamily="49" charset="0"/>
              </a:rPr>
              <a:t>value, ...</a:t>
            </a:r>
            <a:r>
              <a:rPr lang="en-US" b="1">
                <a:solidFill>
                  <a:srgbClr val="000000"/>
                </a:solidFill>
                <a:latin typeface="Courier New" pitchFamily="49" charset="0"/>
              </a:rPr>
              <a:t>]</a:t>
            </a:r>
          </a:p>
          <a:p>
            <a:pPr>
              <a:tabLst>
                <a:tab pos="1200150" algn="l"/>
              </a:tabLst>
              <a:defRPr/>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blackWhite">
          <a:xfrm>
            <a:off x="1025525" y="2620963"/>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tr-TR"/>
          </a:p>
        </p:txBody>
      </p:sp>
      <p:sp>
        <p:nvSpPr>
          <p:cNvPr id="31751" name="Rectangle 7"/>
          <p:cNvSpPr>
            <a:spLocks noChangeArrowheads="1"/>
          </p:cNvSpPr>
          <p:nvPr/>
        </p:nvSpPr>
        <p:spPr bwMode="blackWhite">
          <a:xfrm>
            <a:off x="1004888" y="2662238"/>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UPDATE employees</a:t>
            </a:r>
          </a:p>
          <a:p>
            <a:pPr>
              <a:tabLst>
                <a:tab pos="1200150" algn="l"/>
              </a:tabLst>
              <a:defRPr/>
            </a:pPr>
            <a:r>
              <a:rPr lang="en-US" b="1">
                <a:solidFill>
                  <a:srgbClr val="000000"/>
                </a:solidFill>
                <a:latin typeface="Courier New" pitchFamily="49" charset="0"/>
              </a:rPr>
              <a:t>SET    department_id = 70</a:t>
            </a:r>
          </a:p>
          <a:p>
            <a:pPr>
              <a:tabLst>
                <a:tab pos="1200150" algn="l"/>
              </a:tabLst>
              <a:defRPr/>
            </a:pPr>
            <a:r>
              <a:rPr lang="en-US" b="1">
                <a:solidFill>
                  <a:srgbClr val="000000"/>
                </a:solidFill>
                <a:latin typeface="Courier New" pitchFamily="49" charset="0"/>
              </a:rPr>
              <a:t>WHERE  employee_id = 113;</a:t>
            </a:r>
            <a:endParaRPr lang="en-US" b="1">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b="1">
                <a:solidFill>
                  <a:srgbClr val="FF3300"/>
                </a:solidFill>
                <a:effectLst>
                  <a:outerShdw blurRad="38100" dist="38100" dir="2700000" algn="tl">
                    <a:srgbClr val="FFFFFF"/>
                  </a:outerShdw>
                </a:effectLst>
                <a:latin typeface="Courier New" pitchFamily="49" charset="0"/>
              </a:rPr>
              <a:t>1 row updated.</a:t>
            </a:r>
          </a:p>
        </p:txBody>
      </p:sp>
      <p:sp>
        <p:nvSpPr>
          <p:cNvPr id="15364" name="Rectangle 2"/>
          <p:cNvSpPr>
            <a:spLocks noGrp="1" noChangeArrowheads="1"/>
          </p:cNvSpPr>
          <p:nvPr>
            <p:ph type="body" idx="1"/>
          </p:nvPr>
        </p:nvSpPr>
        <p:spPr>
          <a:xfrm>
            <a:off x="1235075" y="1911350"/>
            <a:ext cx="6627813" cy="2784475"/>
          </a:xfrm>
          <a:noFill/>
        </p:spPr>
        <p:txBody>
          <a:bodyPr/>
          <a:lstStyle/>
          <a:p>
            <a:r>
              <a:rPr lang="en-US" smtClean="0"/>
              <a:t>Specific row or rows are modified if you specify the </a:t>
            </a:r>
            <a:r>
              <a:rPr lang="en-US" smtClean="0">
                <a:latin typeface="Courier New" pitchFamily="49" charset="0"/>
              </a:rPr>
              <a:t>WHERE</a:t>
            </a:r>
            <a:r>
              <a:rPr lang="en-US" smtClean="0"/>
              <a:t> clause.</a:t>
            </a:r>
          </a:p>
          <a:p>
            <a:pPr>
              <a:buFont typeface="Arial" charset="0"/>
              <a:buNone/>
            </a:pPr>
            <a:endParaRPr lang="en-US" smtClean="0"/>
          </a:p>
          <a:p>
            <a:pPr>
              <a:buFont typeface="Arial" charset="0"/>
              <a:buNone/>
            </a:pPr>
            <a:endParaRPr lang="en-US" smtClean="0"/>
          </a:p>
          <a:p>
            <a:pPr>
              <a:buFont typeface="Arial" charset="0"/>
              <a:buNone/>
            </a:pPr>
            <a:endParaRPr lang="en-US" smtClean="0"/>
          </a:p>
          <a:p>
            <a:r>
              <a:rPr lang="en-US" smtClean="0"/>
              <a:t>All rows in the table are modified if you omit the </a:t>
            </a:r>
            <a:r>
              <a:rPr lang="en-US" smtClean="0">
                <a:latin typeface="Courier New" pitchFamily="49" charset="0"/>
              </a:rPr>
              <a:t>WHERE</a:t>
            </a:r>
            <a:r>
              <a:rPr lang="en-US" smtClean="0"/>
              <a:t> clause.</a:t>
            </a:r>
          </a:p>
        </p:txBody>
      </p:sp>
      <p:sp>
        <p:nvSpPr>
          <p:cNvPr id="15365" name="Rectangle 4"/>
          <p:cNvSpPr>
            <a:spLocks noGrp="1" noChangeArrowheads="1"/>
          </p:cNvSpPr>
          <p:nvPr>
            <p:ph type="title"/>
          </p:nvPr>
        </p:nvSpPr>
        <p:spPr>
          <a:xfrm>
            <a:off x="922338" y="530225"/>
            <a:ext cx="7316787" cy="881063"/>
          </a:xfrm>
          <a:noFill/>
        </p:spPr>
        <p:txBody>
          <a:bodyPr/>
          <a:lstStyle/>
          <a:p>
            <a:r>
              <a:rPr lang="en-US" smtClean="0"/>
              <a:t>Updating Rows in a Table</a:t>
            </a:r>
          </a:p>
        </p:txBody>
      </p:sp>
      <p:sp>
        <p:nvSpPr>
          <p:cNvPr id="15366" name="Rectangle 5"/>
          <p:cNvSpPr>
            <a:spLocks noChangeArrowheads="1"/>
          </p:cNvSpPr>
          <p:nvPr/>
        </p:nvSpPr>
        <p:spPr bwMode="ltGray">
          <a:xfrm>
            <a:off x="1062038" y="3200400"/>
            <a:ext cx="3335337" cy="304800"/>
          </a:xfrm>
          <a:prstGeom prst="rect">
            <a:avLst/>
          </a:prstGeom>
          <a:noFill/>
          <a:ln w="19050">
            <a:solidFill>
              <a:schemeClr val="hlink"/>
            </a:solidFill>
            <a:miter lim="800000"/>
            <a:headEnd/>
            <a:tailEnd/>
          </a:ln>
        </p:spPr>
        <p:txBody>
          <a:bodyPr wrap="none" anchor="ctr"/>
          <a:lstStyle/>
          <a:p>
            <a:endParaRPr lang="tr-TR"/>
          </a:p>
        </p:txBody>
      </p:sp>
      <p:sp>
        <p:nvSpPr>
          <p:cNvPr id="31750" name="Rectangle 6"/>
          <p:cNvSpPr>
            <a:spLocks noChangeArrowheads="1"/>
          </p:cNvSpPr>
          <p:nvPr/>
        </p:nvSpPr>
        <p:spPr bwMode="blackWhite">
          <a:xfrm>
            <a:off x="844550" y="4767263"/>
            <a:ext cx="7499350" cy="935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UPDATE 	copy_emp</a:t>
            </a:r>
          </a:p>
          <a:p>
            <a:pPr>
              <a:tabLst>
                <a:tab pos="1200150" algn="l"/>
              </a:tabLst>
              <a:defRPr/>
            </a:pPr>
            <a:r>
              <a:rPr lang="en-US" b="1">
                <a:solidFill>
                  <a:srgbClr val="000000"/>
                </a:solidFill>
                <a:latin typeface="Courier New" pitchFamily="49" charset="0"/>
              </a:rPr>
              <a:t>SET    	department_id = 110;</a:t>
            </a:r>
          </a:p>
          <a:p>
            <a:pPr>
              <a:tabLst>
                <a:tab pos="1200150" algn="l"/>
              </a:tabLst>
              <a:defRPr/>
            </a:pPr>
            <a:r>
              <a:rPr lang="en-US" b="1">
                <a:solidFill>
                  <a:srgbClr val="FF3300"/>
                </a:solidFill>
                <a:effectLst>
                  <a:outerShdw blurRad="38100" dist="38100" dir="2700000" algn="tl">
                    <a:srgbClr val="000000"/>
                  </a:outerShdw>
                </a:effectLst>
                <a:latin typeface="Courier New" pitchFamily="49" charset="0"/>
              </a:rPr>
              <a:t>22 rows updated.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ChangeArrowheads="1"/>
          </p:cNvSpPr>
          <p:nvPr/>
        </p:nvSpPr>
        <p:spPr bwMode="blackWhite">
          <a:xfrm>
            <a:off x="925513" y="3590925"/>
            <a:ext cx="7510462"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en-US" b="1">
                <a:solidFill>
                  <a:srgbClr val="000000"/>
                </a:solidFill>
                <a:latin typeface="Courier New" pitchFamily="49" charset="0"/>
              </a:rPr>
              <a:t>UPDATE employees</a:t>
            </a:r>
          </a:p>
          <a:p>
            <a:pPr>
              <a:tabLst>
                <a:tab pos="1200150" algn="l"/>
              </a:tabLst>
              <a:defRPr/>
            </a:pPr>
            <a:r>
              <a:rPr lang="en-US" b="1">
                <a:solidFill>
                  <a:srgbClr val="000000"/>
                </a:solidFill>
                <a:latin typeface="Courier New" pitchFamily="49" charset="0"/>
              </a:rPr>
              <a:t>       *</a:t>
            </a:r>
          </a:p>
          <a:p>
            <a:pPr>
              <a:tabLst>
                <a:tab pos="1200150" algn="l"/>
              </a:tabLst>
              <a:defRPr/>
            </a:pPr>
            <a:r>
              <a:rPr lang="en-US" b="1">
                <a:solidFill>
                  <a:srgbClr val="000000"/>
                </a:solidFill>
                <a:latin typeface="Courier New" pitchFamily="49" charset="0"/>
              </a:rPr>
              <a:t>ERROR at line 1:</a:t>
            </a:r>
          </a:p>
          <a:p>
            <a:pPr>
              <a:tabLst>
                <a:tab pos="1200150" algn="l"/>
              </a:tabLst>
              <a:defRPr/>
            </a:pPr>
            <a:r>
              <a:rPr lang="en-US" b="1">
                <a:solidFill>
                  <a:srgbClr val="000000"/>
                </a:solidFill>
                <a:latin typeface="Courier New" pitchFamily="49" charset="0"/>
              </a:rPr>
              <a:t>ORA-02291: integrity constraint (HR.EMP_DEPT_FK) violated - parent key not found</a:t>
            </a:r>
          </a:p>
        </p:txBody>
      </p:sp>
      <p:sp>
        <p:nvSpPr>
          <p:cNvPr id="37891" name="Rectangle 1027"/>
          <p:cNvSpPr>
            <a:spLocks noChangeArrowheads="1"/>
          </p:cNvSpPr>
          <p:nvPr/>
        </p:nvSpPr>
        <p:spPr bwMode="blackWhite">
          <a:xfrm>
            <a:off x="1000125" y="1782763"/>
            <a:ext cx="7469188"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defRPr/>
            </a:pPr>
            <a:r>
              <a:rPr lang="en-US" b="1" dirty="0">
                <a:solidFill>
                  <a:srgbClr val="000000"/>
                </a:solidFill>
                <a:latin typeface="Courier New" pitchFamily="49" charset="0"/>
              </a:rPr>
              <a:t>UPDATE employees</a:t>
            </a:r>
          </a:p>
          <a:p>
            <a:pPr>
              <a:tabLst>
                <a:tab pos="688975" algn="l"/>
                <a:tab pos="1824038" algn="l"/>
                <a:tab pos="3324225" algn="l"/>
                <a:tab pos="4579938" algn="l"/>
              </a:tabLst>
              <a:defRPr/>
            </a:pPr>
            <a:r>
              <a:rPr lang="en-US" b="1" dirty="0">
                <a:solidFill>
                  <a:srgbClr val="000000"/>
                </a:solidFill>
                <a:latin typeface="Courier New" pitchFamily="49" charset="0"/>
              </a:rPr>
              <a:t>SET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 55</a:t>
            </a:r>
          </a:p>
          <a:p>
            <a:pPr>
              <a:tabLst>
                <a:tab pos="688975" algn="l"/>
                <a:tab pos="1824038" algn="l"/>
                <a:tab pos="3324225" algn="l"/>
                <a:tab pos="4579938" algn="l"/>
              </a:tabLst>
              <a:defRPr/>
            </a:pPr>
            <a:r>
              <a:rPr lang="en-US" b="1" dirty="0">
                <a:solidFill>
                  <a:srgbClr val="000000"/>
                </a:solidFill>
                <a:latin typeface="Courier New" pitchFamily="49" charset="0"/>
              </a:rPr>
              <a:t>WHERE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 110;</a:t>
            </a:r>
          </a:p>
        </p:txBody>
      </p:sp>
      <p:sp>
        <p:nvSpPr>
          <p:cNvPr id="16388" name="Rectangle 1028"/>
          <p:cNvSpPr>
            <a:spLocks noGrp="1" noChangeArrowheads="1"/>
          </p:cNvSpPr>
          <p:nvPr>
            <p:ph type="title"/>
          </p:nvPr>
        </p:nvSpPr>
        <p:spPr>
          <a:noFill/>
        </p:spPr>
        <p:txBody>
          <a:bodyPr/>
          <a:lstStyle/>
          <a:p>
            <a:r>
              <a:rPr lang="en-US" smtClean="0"/>
              <a:t>Updating Rows: </a:t>
            </a:r>
            <a:br>
              <a:rPr lang="en-US" smtClean="0"/>
            </a:br>
            <a:r>
              <a:rPr lang="en-US" smtClean="0"/>
              <a:t>Integrity Constraint Error</a:t>
            </a:r>
          </a:p>
        </p:txBody>
      </p:sp>
      <p:sp>
        <p:nvSpPr>
          <p:cNvPr id="16389" name="Rectangle 1029"/>
          <p:cNvSpPr>
            <a:spLocks noGrp="1" noChangeArrowheads="1"/>
          </p:cNvSpPr>
          <p:nvPr>
            <p:ph type="body" idx="1"/>
          </p:nvPr>
        </p:nvSpPr>
        <p:spPr>
          <a:xfrm rot="21599209">
            <a:off x="1727200" y="5511800"/>
            <a:ext cx="6008688" cy="457200"/>
          </a:xfrm>
          <a:noFill/>
        </p:spPr>
        <p:txBody>
          <a:bodyPr/>
          <a:lstStyle/>
          <a:p>
            <a:pPr marL="0" indent="0" defTabSz="914400">
              <a:lnSpc>
                <a:spcPct val="100000"/>
              </a:lnSpc>
              <a:spcBef>
                <a:spcPct val="0"/>
              </a:spcBef>
              <a:buFont typeface="Arial" charset="0"/>
              <a:buNone/>
              <a:tabLst/>
            </a:pPr>
            <a:r>
              <a:rPr lang="en-US" sz="2400" smtClean="0">
                <a:solidFill>
                  <a:srgbClr val="FF3300"/>
                </a:solidFill>
              </a:rPr>
              <a:t>Department number 55 does not exist</a:t>
            </a:r>
          </a:p>
        </p:txBody>
      </p:sp>
      <p:sp>
        <p:nvSpPr>
          <p:cNvPr id="16390" name="Rectangle 5"/>
          <p:cNvSpPr>
            <a:spLocks noChangeArrowheads="1"/>
          </p:cNvSpPr>
          <p:nvPr/>
        </p:nvSpPr>
        <p:spPr bwMode="auto">
          <a:xfrm>
            <a:off x="1009650" y="3022600"/>
            <a:ext cx="7469188" cy="369888"/>
          </a:xfrm>
          <a:prstGeom prst="rect">
            <a:avLst/>
          </a:prstGeom>
          <a:noFill/>
          <a:ln w="9525">
            <a:noFill/>
            <a:miter lim="800000"/>
            <a:headEnd/>
            <a:tailEnd/>
          </a:ln>
        </p:spPr>
        <p:txBody>
          <a:bodyPr>
            <a:spAutoFit/>
          </a:bodyPr>
          <a:lstStyle/>
          <a:p>
            <a:r>
              <a:rPr lang="en-US">
                <a:solidFill>
                  <a:srgbClr val="FF0000"/>
                </a:solidFill>
              </a:rPr>
              <a:t>department number is used as a foreign key in the </a:t>
            </a:r>
            <a:r>
              <a:rPr lang="en-US">
                <a:solidFill>
                  <a:srgbClr val="FF0000"/>
                </a:solidFill>
                <a:latin typeface="Courier New" pitchFamily="49" charset="0"/>
              </a:rPr>
              <a:t>EMPLOYEES</a:t>
            </a:r>
            <a:r>
              <a:rPr lang="en-US">
                <a:solidFill>
                  <a:srgbClr val="FF0000"/>
                </a:solidFill>
              </a:rPr>
              <a:t> table</a:t>
            </a:r>
            <a:r>
              <a:rPr lang="en-US"/>
              <a:t>. </a:t>
            </a:r>
            <a:endParaRPr lang="tr-T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990600" y="3756025"/>
            <a:ext cx="5843588" cy="309563"/>
          </a:xfrm>
          <a:prstGeom prst="rect">
            <a:avLst/>
          </a:prstGeom>
          <a:noFill/>
          <a:ln w="9525">
            <a:noFill/>
            <a:miter lim="800000"/>
            <a:headEnd/>
            <a:tailEnd/>
          </a:ln>
        </p:spPr>
        <p:txBody>
          <a:bodyPr lIns="92075" tIns="46038" rIns="92075" bIns="46038">
            <a:spAutoFit/>
          </a:bodyPr>
          <a:lstStyle/>
          <a:p>
            <a:pPr defTabSz="346075">
              <a:lnSpc>
                <a:spcPct val="65000"/>
              </a:lnSpc>
              <a:spcBef>
                <a:spcPct val="35000"/>
              </a:spcBef>
              <a:tabLst>
                <a:tab pos="576263" algn="l"/>
              </a:tabLst>
            </a:pPr>
            <a:r>
              <a:rPr lang="en-US" sz="2200" b="1"/>
              <a:t>Delete a row from the </a:t>
            </a:r>
            <a:r>
              <a:rPr lang="en-US" sz="2200" b="1">
                <a:latin typeface="Courier New" pitchFamily="49" charset="0"/>
              </a:rPr>
              <a:t>DEPARTMENTS</a:t>
            </a:r>
            <a:r>
              <a:rPr lang="en-US" sz="2200" b="1"/>
              <a:t> table.</a:t>
            </a:r>
          </a:p>
        </p:txBody>
      </p:sp>
      <p:sp>
        <p:nvSpPr>
          <p:cNvPr id="17411" name="Rectangle 3"/>
          <p:cNvSpPr>
            <a:spLocks noGrp="1" noChangeArrowheads="1"/>
          </p:cNvSpPr>
          <p:nvPr>
            <p:ph type="title"/>
          </p:nvPr>
        </p:nvSpPr>
        <p:spPr>
          <a:noFill/>
        </p:spPr>
        <p:txBody>
          <a:bodyPr/>
          <a:lstStyle/>
          <a:p>
            <a:r>
              <a:rPr lang="en-US" smtClean="0"/>
              <a:t>Removing a Row from a Table </a:t>
            </a:r>
          </a:p>
        </p:txBody>
      </p:sp>
      <p:sp>
        <p:nvSpPr>
          <p:cNvPr id="17412" name="Rectangle 4"/>
          <p:cNvSpPr>
            <a:spLocks noChangeArrowheads="1"/>
          </p:cNvSpPr>
          <p:nvPr/>
        </p:nvSpPr>
        <p:spPr bwMode="auto">
          <a:xfrm>
            <a:off x="973138" y="1077913"/>
            <a:ext cx="2098675" cy="427037"/>
          </a:xfrm>
          <a:prstGeom prst="rect">
            <a:avLst/>
          </a:prstGeom>
          <a:noFill/>
          <a:ln w="9525">
            <a:noFill/>
            <a:miter lim="800000"/>
            <a:headEnd/>
            <a:tailEnd/>
          </a:ln>
        </p:spPr>
        <p:txBody>
          <a:bodyPr wrap="none" lIns="92075" tIns="46038" rIns="92075" bIns="46038">
            <a:spAutoFit/>
          </a:bodyPr>
          <a:lstStyle/>
          <a:p>
            <a:r>
              <a:rPr lang="en-US" sz="2200" b="1">
                <a:latin typeface="Courier New" pitchFamily="49" charset="0"/>
              </a:rPr>
              <a:t>DEPARTMENTS</a:t>
            </a:r>
            <a:r>
              <a:rPr lang="en-US" sz="2000" b="1"/>
              <a:t> </a:t>
            </a:r>
          </a:p>
        </p:txBody>
      </p:sp>
      <p:pic>
        <p:nvPicPr>
          <p:cNvPr id="17413" name="Picture 18"/>
          <p:cNvPicPr>
            <a:picLocks noChangeAspect="1" noChangeArrowheads="1"/>
          </p:cNvPicPr>
          <p:nvPr/>
        </p:nvPicPr>
        <p:blipFill>
          <a:blip r:embed="rId3" cstate="print"/>
          <a:srcRect/>
          <a:stretch>
            <a:fillRect/>
          </a:stretch>
        </p:blipFill>
        <p:spPr bwMode="auto">
          <a:xfrm>
            <a:off x="1100138" y="1546225"/>
            <a:ext cx="6991350" cy="1533525"/>
          </a:xfrm>
          <a:prstGeom prst="rect">
            <a:avLst/>
          </a:prstGeom>
          <a:noFill/>
          <a:ln w="25400">
            <a:noFill/>
            <a:miter lim="800000"/>
            <a:headEnd type="none" w="sm" len="sm"/>
            <a:tailEnd type="none" w="sm" len="sm"/>
          </a:ln>
        </p:spPr>
      </p:pic>
      <p:pic>
        <p:nvPicPr>
          <p:cNvPr id="17414" name="Picture 19"/>
          <p:cNvPicPr>
            <a:picLocks noChangeAspect="1" noChangeArrowheads="1"/>
          </p:cNvPicPr>
          <p:nvPr/>
        </p:nvPicPr>
        <p:blipFill>
          <a:blip r:embed="rId4" cstate="print"/>
          <a:srcRect/>
          <a:stretch>
            <a:fillRect/>
          </a:stretch>
        </p:blipFill>
        <p:spPr bwMode="auto">
          <a:xfrm>
            <a:off x="1100138" y="4065588"/>
            <a:ext cx="6991350" cy="1314450"/>
          </a:xfrm>
          <a:prstGeom prst="rect">
            <a:avLst/>
          </a:prstGeom>
          <a:noFill/>
          <a:ln w="25400">
            <a:noFill/>
            <a:miter lim="800000"/>
            <a:headEnd type="none" w="sm" len="sm"/>
            <a:tailEnd type="none" w="sm" len="sm"/>
          </a:ln>
        </p:spPr>
      </p:pic>
      <p:sp>
        <p:nvSpPr>
          <p:cNvPr id="17415" name="Rectangle 6"/>
          <p:cNvSpPr>
            <a:spLocks noChangeArrowheads="1"/>
          </p:cNvSpPr>
          <p:nvPr/>
        </p:nvSpPr>
        <p:spPr bwMode="ltGray">
          <a:xfrm>
            <a:off x="1185863" y="2428875"/>
            <a:ext cx="6853237" cy="184150"/>
          </a:xfrm>
          <a:prstGeom prst="rect">
            <a:avLst/>
          </a:prstGeom>
          <a:noFill/>
          <a:ln w="25400">
            <a:solidFill>
              <a:schemeClr val="hlink"/>
            </a:solidFill>
            <a:miter lim="800000"/>
            <a:headEnd/>
            <a:tailEnd/>
          </a:ln>
        </p:spPr>
        <p:txBody>
          <a:bodyPr wrap="none" anchor="ctr"/>
          <a:lstStyle/>
          <a:p>
            <a:endParaRPr lang="tr-TR"/>
          </a:p>
        </p:txBody>
      </p:sp>
      <p:sp>
        <p:nvSpPr>
          <p:cNvPr id="17416" name="Rectangle 7"/>
          <p:cNvSpPr>
            <a:spLocks noChangeArrowheads="1"/>
          </p:cNvSpPr>
          <p:nvPr/>
        </p:nvSpPr>
        <p:spPr bwMode="auto">
          <a:xfrm>
            <a:off x="1163638" y="3271838"/>
            <a:ext cx="6827837" cy="646112"/>
          </a:xfrm>
          <a:prstGeom prst="rect">
            <a:avLst/>
          </a:prstGeom>
          <a:noFill/>
          <a:ln w="9525">
            <a:noFill/>
            <a:miter lim="800000"/>
            <a:headEnd/>
            <a:tailEnd/>
          </a:ln>
        </p:spPr>
        <p:txBody>
          <a:bodyPr>
            <a:spAutoFit/>
          </a:bodyPr>
          <a:lstStyle/>
          <a:p>
            <a:r>
              <a:rPr lang="tr-TR">
                <a:solidFill>
                  <a:srgbClr val="FF0000"/>
                </a:solidFill>
              </a:rPr>
              <a:t>Exp. R</a:t>
            </a:r>
            <a:r>
              <a:rPr lang="en-US">
                <a:solidFill>
                  <a:srgbClr val="FF0000"/>
                </a:solidFill>
              </a:rPr>
              <a:t>emove</a:t>
            </a:r>
            <a:r>
              <a:rPr lang="tr-TR">
                <a:solidFill>
                  <a:srgbClr val="FF0000"/>
                </a:solidFill>
              </a:rPr>
              <a:t> </a:t>
            </a:r>
            <a:r>
              <a:rPr lang="en-US">
                <a:solidFill>
                  <a:srgbClr val="FF0000"/>
                </a:solidFill>
              </a:rPr>
              <a:t>the Finance department from the </a:t>
            </a:r>
            <a:r>
              <a:rPr lang="en-US">
                <a:solidFill>
                  <a:srgbClr val="FF0000"/>
                </a:solidFill>
                <a:latin typeface="Courier New" pitchFamily="49" charset="0"/>
              </a:rPr>
              <a:t>DEPARTMENTS</a:t>
            </a:r>
            <a:r>
              <a:rPr lang="en-US">
                <a:solidFill>
                  <a:srgbClr val="FF0000"/>
                </a:solidFill>
              </a:rPr>
              <a:t> </a:t>
            </a:r>
            <a:r>
              <a:rPr lang="en-US"/>
              <a:t>table </a:t>
            </a:r>
            <a:endParaRPr lang="tr-T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smtClean="0"/>
              <a:t>The </a:t>
            </a:r>
            <a:r>
              <a:rPr lang="en-US" smtClean="0">
                <a:latin typeface="Courier New" pitchFamily="49" charset="0"/>
              </a:rPr>
              <a:t>DELETE</a:t>
            </a:r>
            <a:r>
              <a:rPr lang="en-US" smtClean="0"/>
              <a:t> Statement</a:t>
            </a:r>
          </a:p>
        </p:txBody>
      </p:sp>
      <p:sp>
        <p:nvSpPr>
          <p:cNvPr id="18435" name="Rectangle 3"/>
          <p:cNvSpPr>
            <a:spLocks noGrp="1" noChangeArrowheads="1"/>
          </p:cNvSpPr>
          <p:nvPr>
            <p:ph type="body" idx="1"/>
          </p:nvPr>
        </p:nvSpPr>
        <p:spPr>
          <a:xfrm>
            <a:off x="874713" y="1914525"/>
            <a:ext cx="7385050" cy="644525"/>
          </a:xfrm>
          <a:noFill/>
        </p:spPr>
        <p:txBody>
          <a:bodyPr/>
          <a:lstStyle/>
          <a:p>
            <a:pPr>
              <a:lnSpc>
                <a:spcPct val="65000"/>
              </a:lnSpc>
              <a:buFont typeface="Arial" charset="0"/>
              <a:buNone/>
            </a:pPr>
            <a:r>
              <a:rPr lang="en-US" smtClean="0"/>
              <a:t>You can remove existing rows from a table by using </a:t>
            </a:r>
          </a:p>
          <a:p>
            <a:pPr>
              <a:lnSpc>
                <a:spcPct val="65000"/>
              </a:lnSpc>
              <a:buFont typeface="Arial" charset="0"/>
              <a:buNone/>
            </a:pPr>
            <a:r>
              <a:rPr lang="en-US" smtClean="0"/>
              <a:t>the </a:t>
            </a:r>
            <a:r>
              <a:rPr lang="en-US" smtClean="0">
                <a:latin typeface="Courier New" pitchFamily="49" charset="0"/>
              </a:rPr>
              <a:t>DELETE</a:t>
            </a:r>
            <a:r>
              <a:rPr lang="en-US" smtClean="0"/>
              <a:t> statement.</a:t>
            </a:r>
          </a:p>
        </p:txBody>
      </p:sp>
      <p:sp>
        <p:nvSpPr>
          <p:cNvPr id="41988" name="Rectangle 4"/>
          <p:cNvSpPr>
            <a:spLocks noChangeArrowheads="1"/>
          </p:cNvSpPr>
          <p:nvPr/>
        </p:nvSpPr>
        <p:spPr bwMode="blackWhite">
          <a:xfrm>
            <a:off x="933450" y="2746375"/>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defRPr/>
            </a:pPr>
            <a:r>
              <a:rPr lang="en-US" b="1">
                <a:solidFill>
                  <a:srgbClr val="000000"/>
                </a:solidFill>
                <a:latin typeface="Courier New" pitchFamily="49" charset="0"/>
              </a:rPr>
              <a:t>DELETE [FROM]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a:tabLst>
                <a:tab pos="688975" algn="l"/>
                <a:tab pos="1824038" algn="l"/>
                <a:tab pos="3324225" algn="l"/>
                <a:tab pos="4579938" algn="l"/>
              </a:tabLst>
              <a:defRPr/>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285875" y="1906588"/>
            <a:ext cx="6627813" cy="2749550"/>
          </a:xfrm>
          <a:noFill/>
        </p:spPr>
        <p:txBody>
          <a:bodyPr/>
          <a:lstStyle/>
          <a:p>
            <a:r>
              <a:rPr lang="en-US" smtClean="0"/>
              <a:t>Specific rows are deleted if you specify the </a:t>
            </a:r>
            <a:r>
              <a:rPr lang="en-US" smtClean="0">
                <a:latin typeface="Courier New" pitchFamily="49" charset="0"/>
              </a:rPr>
              <a:t>WHERE</a:t>
            </a:r>
            <a:r>
              <a:rPr lang="en-US" smtClean="0"/>
              <a:t> clause.</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All rows in the table are deleted if you omit the </a:t>
            </a:r>
            <a:r>
              <a:rPr lang="en-US" smtClean="0">
                <a:latin typeface="Courier New" pitchFamily="49" charset="0"/>
              </a:rPr>
              <a:t>WHERE</a:t>
            </a:r>
            <a:r>
              <a:rPr lang="en-US" smtClean="0"/>
              <a:t> clause.</a:t>
            </a:r>
          </a:p>
        </p:txBody>
      </p:sp>
      <p:sp>
        <p:nvSpPr>
          <p:cNvPr id="19459" name="Rectangle 3"/>
          <p:cNvSpPr>
            <a:spLocks noGrp="1" noChangeArrowheads="1"/>
          </p:cNvSpPr>
          <p:nvPr>
            <p:ph type="title"/>
          </p:nvPr>
        </p:nvSpPr>
        <p:spPr>
          <a:noFill/>
        </p:spPr>
        <p:txBody>
          <a:bodyPr/>
          <a:lstStyle/>
          <a:p>
            <a:r>
              <a:rPr lang="en-US" smtClean="0"/>
              <a:t>Deleting Rows from a Table</a:t>
            </a:r>
          </a:p>
        </p:txBody>
      </p:sp>
      <p:sp>
        <p:nvSpPr>
          <p:cNvPr id="44036" name="Rectangle 4"/>
          <p:cNvSpPr>
            <a:spLocks noChangeArrowheads="1"/>
          </p:cNvSpPr>
          <p:nvPr/>
        </p:nvSpPr>
        <p:spPr bwMode="blackWhite">
          <a:xfrm>
            <a:off x="1092200" y="2611438"/>
            <a:ext cx="72136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b="1">
                <a:solidFill>
                  <a:srgbClr val="000000"/>
                </a:solidFill>
                <a:latin typeface="Courier New" pitchFamily="49" charset="0"/>
              </a:rPr>
              <a:t> DELETE FROM departments</a:t>
            </a:r>
          </a:p>
          <a:p>
            <a:pPr>
              <a:tabLst>
                <a:tab pos="688975" algn="l"/>
                <a:tab pos="1824038" algn="l"/>
                <a:tab pos="2735263" algn="l"/>
                <a:tab pos="4579938" algn="l"/>
              </a:tabLst>
              <a:defRPr/>
            </a:pPr>
            <a:r>
              <a:rPr lang="en-US" b="1">
                <a:solidFill>
                  <a:srgbClr val="000000"/>
                </a:solidFill>
                <a:latin typeface="Courier New" pitchFamily="49" charset="0"/>
              </a:rPr>
              <a:t> WHERE  department_name = 'Finance';</a:t>
            </a:r>
            <a:endParaRPr lang="en-US" b="1">
              <a:solidFill>
                <a:srgbClr val="FF3300"/>
              </a:solidFill>
              <a:effectLst>
                <a:outerShdw blurRad="38100" dist="38100" dir="2700000" algn="tl">
                  <a:srgbClr val="000000"/>
                </a:outerShdw>
              </a:effectLst>
              <a:latin typeface="Courier New" pitchFamily="49" charset="0"/>
            </a:endParaRPr>
          </a:p>
          <a:p>
            <a:pPr>
              <a:tabLst>
                <a:tab pos="688975" algn="l"/>
                <a:tab pos="1824038" algn="l"/>
                <a:tab pos="2735263" algn="l"/>
                <a:tab pos="4579938" algn="l"/>
              </a:tabLst>
              <a:defRPr/>
            </a:pPr>
            <a:r>
              <a:rPr lang="en-US" b="1">
                <a:solidFill>
                  <a:srgbClr val="FF3300"/>
                </a:solidFill>
                <a:effectLst>
                  <a:outerShdw blurRad="38100" dist="38100" dir="2700000" algn="tl">
                    <a:srgbClr val="000000"/>
                  </a:outerShdw>
                </a:effectLst>
                <a:latin typeface="Courier New" pitchFamily="49" charset="0"/>
              </a:rPr>
              <a:t>1 row deleted.</a:t>
            </a:r>
          </a:p>
        </p:txBody>
      </p:sp>
      <p:sp>
        <p:nvSpPr>
          <p:cNvPr id="44037" name="Rectangle 5"/>
          <p:cNvSpPr>
            <a:spLocks noChangeArrowheads="1"/>
          </p:cNvSpPr>
          <p:nvPr/>
        </p:nvSpPr>
        <p:spPr bwMode="blackWhite">
          <a:xfrm>
            <a:off x="1090613" y="4708525"/>
            <a:ext cx="72072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b="1">
                <a:solidFill>
                  <a:srgbClr val="000000"/>
                </a:solidFill>
                <a:latin typeface="Courier New" pitchFamily="49" charset="0"/>
              </a:rPr>
              <a:t>DELETE FROM  copy_emp;</a:t>
            </a:r>
          </a:p>
          <a:p>
            <a:pPr>
              <a:tabLst>
                <a:tab pos="688975" algn="l"/>
                <a:tab pos="1824038" algn="l"/>
                <a:tab pos="2735263" algn="l"/>
                <a:tab pos="4579938" algn="l"/>
              </a:tabLst>
              <a:defRPr/>
            </a:pPr>
            <a:r>
              <a:rPr lang="en-US" b="1">
                <a:solidFill>
                  <a:srgbClr val="FF3300"/>
                </a:solidFill>
                <a:effectLst>
                  <a:outerShdw blurRad="38100" dist="38100" dir="2700000" algn="tl">
                    <a:srgbClr val="000000"/>
                  </a:outerShdw>
                </a:effectLst>
                <a:latin typeface="Courier New" pitchFamily="49" charset="0"/>
              </a:rPr>
              <a:t>22 rows deleted.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smtClean="0"/>
              <a:t>Deleting Rows: </a:t>
            </a:r>
            <a:br>
              <a:rPr lang="en-US" smtClean="0"/>
            </a:br>
            <a:r>
              <a:rPr lang="en-US" smtClean="0"/>
              <a:t>Integrity Constraint Error</a:t>
            </a:r>
          </a:p>
        </p:txBody>
      </p:sp>
      <p:sp>
        <p:nvSpPr>
          <p:cNvPr id="48131" name="Rectangle 3"/>
          <p:cNvSpPr>
            <a:spLocks noChangeArrowheads="1"/>
          </p:cNvSpPr>
          <p:nvPr/>
        </p:nvSpPr>
        <p:spPr bwMode="blackWhite">
          <a:xfrm>
            <a:off x="990600" y="1685925"/>
            <a:ext cx="7493000" cy="8429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3648075" algn="l"/>
                <a:tab pos="5026025" algn="l"/>
              </a:tabLst>
              <a:defRPr/>
            </a:pPr>
            <a:r>
              <a:rPr lang="en-US" b="1">
                <a:solidFill>
                  <a:srgbClr val="000000"/>
                </a:solidFill>
                <a:latin typeface="Courier New" pitchFamily="49" charset="0"/>
              </a:rPr>
              <a:t>DELETE FROM departments</a:t>
            </a:r>
          </a:p>
          <a:p>
            <a:pPr>
              <a:tabLst>
                <a:tab pos="688975" algn="l"/>
                <a:tab pos="1824038" algn="l"/>
                <a:tab pos="2735263" algn="l"/>
                <a:tab pos="3648075" algn="l"/>
                <a:tab pos="5026025" algn="l"/>
              </a:tabLst>
              <a:defRPr/>
            </a:pPr>
            <a:r>
              <a:rPr lang="en-US" b="1">
                <a:solidFill>
                  <a:srgbClr val="000000"/>
                </a:solidFill>
                <a:latin typeface="Courier New" pitchFamily="49" charset="0"/>
              </a:rPr>
              <a:t>WHERE       department_id = 60;</a:t>
            </a:r>
          </a:p>
        </p:txBody>
      </p:sp>
      <p:sp>
        <p:nvSpPr>
          <p:cNvPr id="48132" name="Rectangle 4"/>
          <p:cNvSpPr>
            <a:spLocks noChangeArrowheads="1"/>
          </p:cNvSpPr>
          <p:nvPr/>
        </p:nvSpPr>
        <p:spPr bwMode="blackWhite">
          <a:xfrm>
            <a:off x="854075" y="3425825"/>
            <a:ext cx="7510463"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en-US" b="1" dirty="0">
                <a:solidFill>
                  <a:srgbClr val="000000"/>
                </a:solidFill>
                <a:latin typeface="Courier New" pitchFamily="49" charset="0"/>
              </a:rPr>
              <a:t>DELETE FROM departments</a:t>
            </a:r>
          </a:p>
          <a:p>
            <a:pPr>
              <a:tabLst>
                <a:tab pos="1200150" algn="l"/>
              </a:tabLst>
              <a:defRPr/>
            </a:pPr>
            <a:r>
              <a:rPr lang="en-US" b="1" dirty="0">
                <a:solidFill>
                  <a:srgbClr val="000000"/>
                </a:solidFill>
                <a:latin typeface="Courier New" pitchFamily="49" charset="0"/>
              </a:rPr>
              <a:t>            *</a:t>
            </a:r>
          </a:p>
          <a:p>
            <a:pPr>
              <a:tabLst>
                <a:tab pos="1200150" algn="l"/>
              </a:tabLst>
              <a:defRPr/>
            </a:pPr>
            <a:r>
              <a:rPr lang="en-US" b="1" dirty="0">
                <a:solidFill>
                  <a:srgbClr val="000000"/>
                </a:solidFill>
                <a:latin typeface="Courier New" pitchFamily="49" charset="0"/>
              </a:rPr>
              <a:t>ERROR at line 1:</a:t>
            </a:r>
          </a:p>
          <a:p>
            <a:pPr>
              <a:tabLst>
                <a:tab pos="1200150" algn="l"/>
              </a:tabLst>
              <a:defRPr/>
            </a:pPr>
            <a:r>
              <a:rPr lang="en-US" b="1" dirty="0">
                <a:solidFill>
                  <a:srgbClr val="000000"/>
                </a:solidFill>
                <a:latin typeface="Courier New" pitchFamily="49" charset="0"/>
              </a:rPr>
              <a:t>ORA-02292: integrity constraint (HR.EMP_DEPT_FK) violated - child record found</a:t>
            </a:r>
          </a:p>
        </p:txBody>
      </p:sp>
      <p:sp>
        <p:nvSpPr>
          <p:cNvPr id="20485" name="Rectangle 5"/>
          <p:cNvSpPr>
            <a:spLocks noGrp="1" noChangeArrowheads="1"/>
          </p:cNvSpPr>
          <p:nvPr>
            <p:ph type="body" idx="1"/>
          </p:nvPr>
        </p:nvSpPr>
        <p:spPr>
          <a:xfrm rot="21583222">
            <a:off x="987425" y="5211763"/>
            <a:ext cx="7418388" cy="822325"/>
          </a:xfrm>
          <a:noFill/>
        </p:spPr>
        <p:txBody>
          <a:bodyPr/>
          <a:lstStyle/>
          <a:p>
            <a:pPr marL="0" indent="0" defTabSz="914400">
              <a:lnSpc>
                <a:spcPct val="100000"/>
              </a:lnSpc>
              <a:spcBef>
                <a:spcPct val="0"/>
              </a:spcBef>
              <a:buFont typeface="Arial" charset="0"/>
              <a:buNone/>
              <a:tabLst/>
            </a:pPr>
            <a:r>
              <a:rPr lang="en-US" sz="2400" smtClean="0">
                <a:solidFill>
                  <a:srgbClr val="FF3300"/>
                </a:solidFill>
              </a:rPr>
              <a:t>You cannot delete a row that contains a primary key that is used as a foreign key in another table.</a:t>
            </a:r>
          </a:p>
        </p:txBody>
      </p:sp>
      <p:sp>
        <p:nvSpPr>
          <p:cNvPr id="20486" name="Rectangle 5"/>
          <p:cNvSpPr>
            <a:spLocks noChangeArrowheads="1"/>
          </p:cNvSpPr>
          <p:nvPr/>
        </p:nvSpPr>
        <p:spPr bwMode="auto">
          <a:xfrm>
            <a:off x="1009650" y="2808288"/>
            <a:ext cx="7469188" cy="369887"/>
          </a:xfrm>
          <a:prstGeom prst="rect">
            <a:avLst/>
          </a:prstGeom>
          <a:noFill/>
          <a:ln w="9525">
            <a:noFill/>
            <a:miter lim="800000"/>
            <a:headEnd/>
            <a:tailEnd/>
          </a:ln>
        </p:spPr>
        <p:txBody>
          <a:bodyPr>
            <a:spAutoFit/>
          </a:bodyPr>
          <a:lstStyle/>
          <a:p>
            <a:r>
              <a:rPr lang="en-US">
                <a:solidFill>
                  <a:srgbClr val="FF0000"/>
                </a:solidFill>
              </a:rPr>
              <a:t>department number is used as a foreign key in the </a:t>
            </a:r>
            <a:r>
              <a:rPr lang="en-US">
                <a:solidFill>
                  <a:srgbClr val="FF0000"/>
                </a:solidFill>
                <a:latin typeface="Courier New" pitchFamily="49" charset="0"/>
              </a:rPr>
              <a:t>EMPLOYEES</a:t>
            </a:r>
            <a:r>
              <a:rPr lang="en-US">
                <a:solidFill>
                  <a:srgbClr val="FF0000"/>
                </a:solidFill>
              </a:rPr>
              <a:t> table</a:t>
            </a:r>
            <a:r>
              <a:rPr lang="en-US"/>
              <a:t>. </a:t>
            </a:r>
            <a:endParaRPr lang="tr-T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82700" y="712788"/>
            <a:ext cx="6692900" cy="679450"/>
          </a:xfrm>
          <a:noFill/>
        </p:spPr>
        <p:txBody>
          <a:bodyPr/>
          <a:lstStyle/>
          <a:p>
            <a:r>
              <a:rPr lang="en-US" smtClean="0"/>
              <a:t>Overview of the Explicit Default Feature</a:t>
            </a:r>
          </a:p>
        </p:txBody>
      </p:sp>
      <p:sp>
        <p:nvSpPr>
          <p:cNvPr id="21507" name="Rectangle 3"/>
          <p:cNvSpPr>
            <a:spLocks noGrp="1" noChangeArrowheads="1"/>
          </p:cNvSpPr>
          <p:nvPr>
            <p:ph type="body" idx="1"/>
          </p:nvPr>
        </p:nvSpPr>
        <p:spPr>
          <a:xfrm>
            <a:off x="860425" y="1803400"/>
            <a:ext cx="7385050" cy="3346450"/>
          </a:xfrm>
          <a:noFill/>
        </p:spPr>
        <p:txBody>
          <a:bodyPr/>
          <a:lstStyle/>
          <a:p>
            <a:r>
              <a:rPr lang="en-US" smtClean="0">
                <a:solidFill>
                  <a:srgbClr val="FF0000"/>
                </a:solidFill>
              </a:rPr>
              <a:t>With the explicit default feature, you can use the </a:t>
            </a:r>
            <a:r>
              <a:rPr lang="en-US" smtClean="0">
                <a:solidFill>
                  <a:srgbClr val="FF0000"/>
                </a:solidFill>
                <a:latin typeface="Courier New" pitchFamily="49" charset="0"/>
              </a:rPr>
              <a:t>DEFAULT</a:t>
            </a:r>
            <a:r>
              <a:rPr lang="en-US" smtClean="0">
                <a:solidFill>
                  <a:srgbClr val="FF0000"/>
                </a:solidFill>
              </a:rPr>
              <a:t> keyword as a column value where the column default is desired.</a:t>
            </a:r>
          </a:p>
          <a:p>
            <a:r>
              <a:rPr lang="en-US" smtClean="0"/>
              <a:t>The addition of this feature is for compliance with the SQL: 1999 Standard.</a:t>
            </a:r>
          </a:p>
          <a:p>
            <a:r>
              <a:rPr lang="en-US" smtClean="0"/>
              <a:t>This allows the user to control where and when the default value should be applied to data.</a:t>
            </a:r>
          </a:p>
          <a:p>
            <a:r>
              <a:rPr lang="en-US" smtClean="0"/>
              <a:t>Explicit defaults can be used in </a:t>
            </a:r>
            <a:r>
              <a:rPr lang="en-US" smtClean="0">
                <a:latin typeface="Courier New" pitchFamily="49" charset="0"/>
              </a:rPr>
              <a:t>INSERT</a:t>
            </a:r>
            <a:r>
              <a:rPr lang="en-US" smtClean="0"/>
              <a:t> and </a:t>
            </a:r>
            <a:r>
              <a:rPr lang="en-US" smtClean="0">
                <a:latin typeface="Courier New" pitchFamily="49" charset="0"/>
              </a:rPr>
              <a:t>UPDATE</a:t>
            </a:r>
            <a:r>
              <a:rPr lang="en-US" smtClean="0"/>
              <a:t> statements.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US" smtClean="0"/>
              <a:t>Using Explicit Default Values</a:t>
            </a:r>
          </a:p>
        </p:txBody>
      </p:sp>
      <p:sp>
        <p:nvSpPr>
          <p:cNvPr id="58371" name="Rectangle 3"/>
          <p:cNvSpPr>
            <a:spLocks noChangeArrowheads="1"/>
          </p:cNvSpPr>
          <p:nvPr/>
        </p:nvSpPr>
        <p:spPr bwMode="blackWhite">
          <a:xfrm>
            <a:off x="931863" y="2374900"/>
            <a:ext cx="7493000" cy="1016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3648075" algn="l"/>
                <a:tab pos="5026025" algn="l"/>
              </a:tabLst>
              <a:defRPr/>
            </a:pPr>
            <a:r>
              <a:rPr lang="en-US" b="1" dirty="0">
                <a:solidFill>
                  <a:srgbClr val="000000"/>
                </a:solidFill>
                <a:latin typeface="Courier New" pitchFamily="49" charset="0"/>
              </a:rPr>
              <a:t>INSERT INTO departments</a:t>
            </a:r>
          </a:p>
          <a:p>
            <a:pPr>
              <a:tabLst>
                <a:tab pos="688975" algn="l"/>
                <a:tab pos="1824038" algn="l"/>
                <a:tab pos="2735263" algn="l"/>
                <a:tab pos="3648075" algn="l"/>
                <a:tab pos="5026025"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a:t>
            </a:r>
            <a:r>
              <a:rPr lang="en-US" b="1" dirty="0" err="1">
                <a:solidFill>
                  <a:srgbClr val="000000"/>
                </a:solidFill>
                <a:latin typeface="Courier New" pitchFamily="49" charset="0"/>
              </a:rPr>
              <a:t>department_name</a:t>
            </a:r>
            <a:r>
              <a:rPr lang="en-US" b="1" dirty="0">
                <a:solidFill>
                  <a:srgbClr val="000000"/>
                </a:solidFill>
                <a:latin typeface="Courier New" pitchFamily="49" charset="0"/>
              </a:rPr>
              <a:t>, </a:t>
            </a:r>
            <a:r>
              <a:rPr lang="en-US" b="1" dirty="0" err="1">
                <a:solidFill>
                  <a:srgbClr val="000000"/>
                </a:solidFill>
                <a:latin typeface="Courier New" pitchFamily="49" charset="0"/>
              </a:rPr>
              <a:t>manager_id</a:t>
            </a:r>
            <a:r>
              <a:rPr lang="en-US" b="1" dirty="0">
                <a:solidFill>
                  <a:srgbClr val="000000"/>
                </a:solidFill>
                <a:latin typeface="Courier New" pitchFamily="49" charset="0"/>
              </a:rPr>
              <a:t>) </a:t>
            </a:r>
          </a:p>
          <a:p>
            <a:pPr>
              <a:tabLst>
                <a:tab pos="688975" algn="l"/>
                <a:tab pos="1824038" algn="l"/>
                <a:tab pos="2735263" algn="l"/>
                <a:tab pos="3648075" algn="l"/>
                <a:tab pos="5026025" algn="l"/>
              </a:tabLst>
              <a:defRPr/>
            </a:pPr>
            <a:r>
              <a:rPr lang="en-US" b="1" dirty="0">
                <a:solidFill>
                  <a:srgbClr val="000000"/>
                </a:solidFill>
                <a:latin typeface="Courier New" pitchFamily="49" charset="0"/>
              </a:rPr>
              <a:t>VALUES (300, 'Engineering', </a:t>
            </a:r>
            <a:r>
              <a:rPr lang="en-US" b="1" dirty="0">
                <a:solidFill>
                  <a:srgbClr val="FC0128"/>
                </a:solidFill>
                <a:latin typeface="Courier New" pitchFamily="49" charset="0"/>
              </a:rPr>
              <a:t>DEFAULT</a:t>
            </a:r>
            <a:r>
              <a:rPr lang="en-US" b="1" dirty="0">
                <a:solidFill>
                  <a:srgbClr val="000000"/>
                </a:solidFill>
                <a:latin typeface="Courier New" pitchFamily="49" charset="0"/>
              </a:rPr>
              <a:t>);</a:t>
            </a:r>
          </a:p>
        </p:txBody>
      </p:sp>
      <p:sp>
        <p:nvSpPr>
          <p:cNvPr id="58372" name="Rectangle 4"/>
          <p:cNvSpPr>
            <a:spLocks noChangeArrowheads="1"/>
          </p:cNvSpPr>
          <p:nvPr/>
        </p:nvSpPr>
        <p:spPr bwMode="blackWhite">
          <a:xfrm>
            <a:off x="914400" y="4030663"/>
            <a:ext cx="7510463" cy="6667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en-US" b="1">
                <a:solidFill>
                  <a:srgbClr val="000000"/>
                </a:solidFill>
                <a:latin typeface="Courier New" pitchFamily="49" charset="0"/>
              </a:rPr>
              <a:t>UPDATE departments </a:t>
            </a:r>
          </a:p>
          <a:p>
            <a:pPr>
              <a:tabLst>
                <a:tab pos="1200150" algn="l"/>
              </a:tabLst>
              <a:defRPr/>
            </a:pPr>
            <a:r>
              <a:rPr lang="en-US" b="1">
                <a:solidFill>
                  <a:srgbClr val="000000"/>
                </a:solidFill>
                <a:latin typeface="Courier New" pitchFamily="49" charset="0"/>
              </a:rPr>
              <a:t>SET manager_id = </a:t>
            </a:r>
            <a:r>
              <a:rPr lang="en-US" b="1">
                <a:solidFill>
                  <a:srgbClr val="FC0128"/>
                </a:solidFill>
                <a:latin typeface="Courier New" pitchFamily="49" charset="0"/>
              </a:rPr>
              <a:t>DEFAULT</a:t>
            </a:r>
            <a:r>
              <a:rPr lang="en-US" b="1">
                <a:solidFill>
                  <a:srgbClr val="000000"/>
                </a:solidFill>
                <a:latin typeface="Courier New" pitchFamily="49" charset="0"/>
              </a:rPr>
              <a:t> WHERE department_id = 10;</a:t>
            </a:r>
          </a:p>
        </p:txBody>
      </p:sp>
      <p:sp>
        <p:nvSpPr>
          <p:cNvPr id="22533" name="Rectangle 5"/>
          <p:cNvSpPr>
            <a:spLocks noGrp="1" noChangeArrowheads="1"/>
          </p:cNvSpPr>
          <p:nvPr>
            <p:ph type="body" idx="1"/>
          </p:nvPr>
        </p:nvSpPr>
        <p:spPr>
          <a:xfrm>
            <a:off x="1236663" y="1897063"/>
            <a:ext cx="6627812" cy="2149475"/>
          </a:xfrm>
          <a:noFill/>
        </p:spPr>
        <p:txBody>
          <a:bodyPr/>
          <a:lstStyle/>
          <a:p>
            <a:r>
              <a:rPr lang="en-US" smtClean="0">
                <a:latin typeface="Courier New" pitchFamily="49" charset="0"/>
              </a:rPr>
              <a:t>DEFAULT</a:t>
            </a:r>
            <a:r>
              <a:rPr lang="en-US" smtClean="0"/>
              <a:t> with </a:t>
            </a:r>
            <a:r>
              <a:rPr lang="en-US" smtClean="0">
                <a:latin typeface="Courier New" pitchFamily="49" charset="0"/>
              </a:rPr>
              <a:t>INSERT</a:t>
            </a:r>
            <a:r>
              <a:rPr lang="en-US" smtClean="0"/>
              <a:t>:</a:t>
            </a:r>
          </a:p>
          <a:p>
            <a:pPr>
              <a:buFont typeface="Arial" charset="0"/>
              <a:buNone/>
            </a:pPr>
            <a:endParaRPr lang="en-US" smtClean="0"/>
          </a:p>
          <a:p>
            <a:pPr>
              <a:buFont typeface="Arial" charset="0"/>
              <a:buNone/>
            </a:pPr>
            <a:endParaRPr lang="en-US" smtClean="0"/>
          </a:p>
          <a:p>
            <a:pPr>
              <a:buFont typeface="Arial" charset="0"/>
              <a:buNone/>
            </a:pPr>
            <a:endParaRPr lang="en-US" smtClean="0"/>
          </a:p>
          <a:p>
            <a:r>
              <a:rPr lang="en-US" smtClean="0">
                <a:latin typeface="Courier New" pitchFamily="49" charset="0"/>
              </a:rPr>
              <a:t>DEFAULT</a:t>
            </a:r>
            <a:r>
              <a:rPr lang="en-US" smtClean="0"/>
              <a:t> with </a:t>
            </a:r>
            <a:r>
              <a:rPr lang="en-US" smtClean="0">
                <a:latin typeface="Courier New" pitchFamily="49" charset="0"/>
              </a:rPr>
              <a:t>UPDATE</a:t>
            </a:r>
            <a:r>
              <a:rPr lang="en-US"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smtClean="0"/>
              <a:t>Objectives</a:t>
            </a:r>
          </a:p>
        </p:txBody>
      </p:sp>
      <p:sp>
        <p:nvSpPr>
          <p:cNvPr id="5123" name="Rectangle 3"/>
          <p:cNvSpPr>
            <a:spLocks noGrp="1" noChangeArrowheads="1"/>
          </p:cNvSpPr>
          <p:nvPr>
            <p:ph type="body" idx="1"/>
          </p:nvPr>
        </p:nvSpPr>
        <p:spPr>
          <a:xfrm>
            <a:off x="1290638" y="1944688"/>
            <a:ext cx="6627812" cy="3190875"/>
          </a:xfrm>
          <a:noFill/>
        </p:spPr>
        <p:txBody>
          <a:bodyPr/>
          <a:lstStyle/>
          <a:p>
            <a:pPr>
              <a:lnSpc>
                <a:spcPct val="65000"/>
              </a:lnSpc>
              <a:buFont typeface="Arial" charset="0"/>
              <a:buNone/>
            </a:pPr>
            <a:r>
              <a:rPr lang="en-US" smtClean="0"/>
              <a:t>After completing this lesson, you should be</a:t>
            </a:r>
            <a:r>
              <a:rPr lang="tr-TR" smtClean="0"/>
              <a:t> </a:t>
            </a:r>
          </a:p>
          <a:p>
            <a:pPr>
              <a:lnSpc>
                <a:spcPct val="65000"/>
              </a:lnSpc>
              <a:buFont typeface="Arial" charset="0"/>
              <a:buNone/>
            </a:pPr>
            <a:r>
              <a:rPr lang="en-US" smtClean="0"/>
              <a:t>able to do the following:</a:t>
            </a:r>
            <a:endParaRPr lang="tr-TR" smtClean="0"/>
          </a:p>
          <a:p>
            <a:pPr>
              <a:lnSpc>
                <a:spcPct val="65000"/>
              </a:lnSpc>
              <a:buFont typeface="Arial" charset="0"/>
              <a:buNone/>
            </a:pPr>
            <a:endParaRPr lang="en-US" smtClean="0"/>
          </a:p>
          <a:p>
            <a:r>
              <a:rPr lang="en-US" smtClean="0"/>
              <a:t>Describe each DML statement</a:t>
            </a:r>
          </a:p>
          <a:p>
            <a:r>
              <a:rPr lang="en-US" smtClean="0"/>
              <a:t>Insert rows into a table</a:t>
            </a:r>
          </a:p>
          <a:p>
            <a:r>
              <a:rPr lang="en-US" smtClean="0"/>
              <a:t>Update rows in a table</a:t>
            </a:r>
          </a:p>
          <a:p>
            <a:r>
              <a:rPr lang="en-US" smtClean="0"/>
              <a:t>Delete rows from a table</a:t>
            </a:r>
          </a:p>
          <a:p>
            <a:endParaRPr lang="en-US" smtClean="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tr-TR" smtClean="0"/>
              <a:t>EXAMPLE 1: </a:t>
            </a:r>
            <a:r>
              <a:rPr lang="tr-TR" smtClean="0">
                <a:solidFill>
                  <a:srgbClr val="FF0000"/>
                </a:solidFill>
              </a:rPr>
              <a:t>DEFAULT</a:t>
            </a:r>
          </a:p>
        </p:txBody>
      </p:sp>
      <p:sp>
        <p:nvSpPr>
          <p:cNvPr id="23555" name="Content Placeholder 3"/>
          <p:cNvSpPr>
            <a:spLocks noGrp="1"/>
          </p:cNvSpPr>
          <p:nvPr>
            <p:ph idx="1"/>
          </p:nvPr>
        </p:nvSpPr>
        <p:spPr>
          <a:xfrm>
            <a:off x="827088" y="1316038"/>
            <a:ext cx="7385050" cy="1379537"/>
          </a:xfrm>
        </p:spPr>
        <p:txBody>
          <a:bodyPr/>
          <a:lstStyle/>
          <a:p>
            <a:r>
              <a:rPr lang="tr-TR" smtClean="0"/>
              <a:t>Bir önceki örnek için  (oracle’ın kendi tabloları ile ilgili örneklerde) default değerler, tanımlama sırasında atanmadığından (varsayılan değer tanımlanmadığından) NULL olarak görülür.</a:t>
            </a:r>
          </a:p>
        </p:txBody>
      </p:sp>
      <p:sp>
        <p:nvSpPr>
          <p:cNvPr id="57345" name="Rectangle 1"/>
          <p:cNvSpPr>
            <a:spLocks noChangeArrowheads="1"/>
          </p:cNvSpPr>
          <p:nvPr/>
        </p:nvSpPr>
        <p:spPr bwMode="auto">
          <a:xfrm>
            <a:off x="2244725" y="2749550"/>
            <a:ext cx="4203700" cy="600075"/>
          </a:xfrm>
          <a:prstGeom prst="rect">
            <a:avLst/>
          </a:prstGeom>
          <a:noFill/>
          <a:ln w="25400" cap="flat" cmpd="sng">
            <a:noFill/>
            <a:prstDash val="solid"/>
            <a:miter lim="800000"/>
            <a:headEnd type="none" w="sm" len="sm"/>
            <a:tailEnd type="none" w="sm" len="sm"/>
          </a:ln>
          <a:effectLst>
            <a:outerShdw dist="53882" dir="2700000" algn="ctr" rotWithShape="0">
              <a:schemeClr val="bg2"/>
            </a:outerShdw>
          </a:effectLst>
        </p:spPr>
        <p:txBody>
          <a:bodyPr anchor="ctr">
            <a:spAutoFit/>
          </a:bodyPr>
          <a:lstStyle/>
          <a:p>
            <a:pPr algn="just">
              <a:tabLst>
                <a:tab pos="4238625" algn="l"/>
              </a:tabLst>
              <a:defRPr/>
            </a:pPr>
            <a:r>
              <a:rPr lang="tr-TR" sz="1100" b="1" dirty="0">
                <a:solidFill>
                  <a:srgbClr val="FF0000"/>
                </a:solidFill>
                <a:latin typeface="Arial" pitchFamily="34" charset="0"/>
                <a:ea typeface="Calibri" pitchFamily="34" charset="0"/>
                <a:cs typeface="Times New Roman" pitchFamily="18" charset="0"/>
              </a:rPr>
              <a:t>INSERT INTO departments</a:t>
            </a:r>
            <a:endParaRPr lang="tr-TR" sz="800" dirty="0">
              <a:solidFill>
                <a:srgbClr val="FF0000"/>
              </a:solidFill>
              <a:latin typeface="Arial" pitchFamily="34" charset="0"/>
            </a:endParaRPr>
          </a:p>
          <a:p>
            <a:pPr algn="just">
              <a:tabLst>
                <a:tab pos="4238625" algn="l"/>
              </a:tabLst>
              <a:defRPr/>
            </a:pPr>
            <a:r>
              <a:rPr lang="tr-TR" sz="1100" b="1" dirty="0">
                <a:solidFill>
                  <a:srgbClr val="FF0000"/>
                </a:solidFill>
                <a:latin typeface="Arial" pitchFamily="34" charset="0"/>
                <a:ea typeface="Calibri" pitchFamily="34" charset="0"/>
                <a:cs typeface="Times New Roman" pitchFamily="18" charset="0"/>
              </a:rPr>
              <a:t>  (department_id, department_name, manager_id) </a:t>
            </a:r>
            <a:endParaRPr lang="tr-TR" sz="800" dirty="0">
              <a:solidFill>
                <a:srgbClr val="FF0000"/>
              </a:solidFill>
              <a:latin typeface="Arial" pitchFamily="34" charset="0"/>
            </a:endParaRPr>
          </a:p>
          <a:p>
            <a:pPr algn="just">
              <a:tabLst>
                <a:tab pos="4238625" algn="l"/>
              </a:tabLst>
              <a:defRPr/>
            </a:pPr>
            <a:r>
              <a:rPr lang="tr-TR" sz="1100" b="1" dirty="0">
                <a:solidFill>
                  <a:srgbClr val="FF0000"/>
                </a:solidFill>
                <a:latin typeface="Arial" pitchFamily="34" charset="0"/>
                <a:ea typeface="Calibri" pitchFamily="34" charset="0"/>
                <a:cs typeface="Times New Roman" pitchFamily="18" charset="0"/>
              </a:rPr>
              <a:t>VALUES (3010, 'Engineering', DEFAULT);</a:t>
            </a:r>
            <a:endParaRPr lang="tr-TR" dirty="0">
              <a:solidFill>
                <a:srgbClr val="FF0000"/>
              </a:solidFill>
              <a:latin typeface="Arial" pitchFamily="34" charset="0"/>
            </a:endParaRPr>
          </a:p>
        </p:txBody>
      </p:sp>
      <p:sp>
        <p:nvSpPr>
          <p:cNvPr id="7" name="Content Placeholder 3"/>
          <p:cNvSpPr txBox="1">
            <a:spLocks/>
          </p:cNvSpPr>
          <p:nvPr/>
        </p:nvSpPr>
        <p:spPr bwMode="auto">
          <a:xfrm>
            <a:off x="884238" y="3713163"/>
            <a:ext cx="7385050" cy="2379662"/>
          </a:xfrm>
          <a:prstGeom prst="rect">
            <a:avLst/>
          </a:prstGeom>
          <a:noFill/>
          <a:ln w="9525">
            <a:noFill/>
            <a:miter lim="800000"/>
            <a:headEnd/>
            <a:tailEnd/>
          </a:ln>
        </p:spPr>
        <p:txBody>
          <a:bodyPr lIns="92075" tIns="46038" rIns="92075" bIns="46038">
            <a:spAutoFit/>
          </a:bodyPr>
          <a:lstStyle/>
          <a:p>
            <a:r>
              <a:rPr lang="tr-TR" sz="2400"/>
              <a:t>Daha sonra tablonun içeriğini görüntülemek için department_id si 3010 olan kayıtı listeleyelim.</a:t>
            </a:r>
          </a:p>
          <a:p>
            <a:endParaRPr lang="tr-TR" sz="2400" b="1"/>
          </a:p>
          <a:p>
            <a:r>
              <a:rPr lang="tr-TR" sz="2400" b="1"/>
              <a:t>select * from departments</a:t>
            </a:r>
            <a:endParaRPr lang="tr-TR" sz="2400"/>
          </a:p>
          <a:p>
            <a:r>
              <a:rPr lang="tr-TR" sz="2400" b="1"/>
              <a:t>where department_id=3010</a:t>
            </a:r>
            <a:endParaRPr lang="tr-TR" sz="2400"/>
          </a:p>
          <a:p>
            <a:pPr>
              <a:lnSpc>
                <a:spcPct val="95000"/>
              </a:lnSpc>
              <a:spcBef>
                <a:spcPct val="35000"/>
              </a:spcBef>
              <a:buClr>
                <a:schemeClr val="hlink"/>
              </a:buClr>
              <a:buSzPct val="125000"/>
              <a:buFont typeface="Arial" charset="0"/>
              <a:buChar char="•"/>
            </a:pPr>
            <a:endParaRPr lang="tr-TR" sz="22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744538" y="484188"/>
            <a:ext cx="7385050" cy="1555750"/>
          </a:xfrm>
        </p:spPr>
        <p:txBody>
          <a:bodyPr/>
          <a:lstStyle/>
          <a:p>
            <a:r>
              <a:rPr lang="tr-TR" sz="2000" b="0" smtClean="0"/>
              <a:t>Manager_id değerinin NULL görünmesinin sebebi departments tablosu yaratılırken herhangi bir default değer atanmamasıdır. Önceden olan tablolar için default değerin atanıp atanmadığını </a:t>
            </a:r>
            <a:r>
              <a:rPr lang="tr-TR" sz="2000" b="0" smtClean="0">
                <a:solidFill>
                  <a:srgbClr val="FF0000"/>
                </a:solidFill>
              </a:rPr>
              <a:t>DECRIBE (DESC) tablo_adı</a:t>
            </a:r>
            <a:r>
              <a:rPr lang="tr-TR" sz="2000" b="0" smtClean="0"/>
              <a:t> komutu ile görebiliriz</a:t>
            </a:r>
          </a:p>
        </p:txBody>
      </p:sp>
      <p:pic>
        <p:nvPicPr>
          <p:cNvPr id="24579" name="Resim 4"/>
          <p:cNvPicPr>
            <a:picLocks noChangeAspect="1" noChangeArrowheads="1"/>
          </p:cNvPicPr>
          <p:nvPr/>
        </p:nvPicPr>
        <p:blipFill>
          <a:blip r:embed="rId2" cstate="print"/>
          <a:srcRect/>
          <a:stretch>
            <a:fillRect/>
          </a:stretch>
        </p:blipFill>
        <p:spPr bwMode="auto">
          <a:xfrm>
            <a:off x="1497013" y="2303463"/>
            <a:ext cx="6056312" cy="3832225"/>
          </a:xfrm>
          <a:prstGeom prst="rect">
            <a:avLst/>
          </a:prstGeom>
          <a:noFill/>
          <a:ln w="9525">
            <a:noFill/>
            <a:miter lim="800000"/>
            <a:headEnd/>
            <a:tailEnd/>
          </a:ln>
        </p:spPr>
      </p:pic>
      <p:sp>
        <p:nvSpPr>
          <p:cNvPr id="24580" name="Aşağı Ok 7"/>
          <p:cNvSpPr>
            <a:spLocks noChangeArrowheads="1"/>
          </p:cNvSpPr>
          <p:nvPr/>
        </p:nvSpPr>
        <p:spPr bwMode="auto">
          <a:xfrm>
            <a:off x="3425825" y="4267200"/>
            <a:ext cx="209550" cy="495300"/>
          </a:xfrm>
          <a:prstGeom prst="downArrow">
            <a:avLst>
              <a:gd name="adj1" fmla="val 50000"/>
              <a:gd name="adj2" fmla="val 49997"/>
            </a:avLst>
          </a:prstGeom>
          <a:solidFill>
            <a:srgbClr val="FF0000"/>
          </a:solidFill>
          <a:ln w="25400" algn="ctr">
            <a:solidFill>
              <a:srgbClr val="385D8A"/>
            </a:solidFill>
            <a:miter lim="800000"/>
            <a:headEnd/>
            <a:tailEnd/>
          </a:ln>
        </p:spPr>
        <p:txBody>
          <a:bodyPr anchor="ctr"/>
          <a:lstStyle/>
          <a:p>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885825" y="674688"/>
            <a:ext cx="7385050" cy="1616075"/>
          </a:xfrm>
        </p:spPr>
        <p:txBody>
          <a:bodyPr/>
          <a:lstStyle/>
          <a:p>
            <a:r>
              <a:rPr lang="tr-TR" smtClean="0"/>
              <a:t>DESC departments</a:t>
            </a:r>
          </a:p>
          <a:p>
            <a:r>
              <a:rPr lang="tr-TR" b="0" smtClean="0"/>
              <a:t>Aşağıda görüldüğü üzere departments tablosunda hiçbir niteliğe default değer atanmamıştır.</a:t>
            </a:r>
          </a:p>
          <a:p>
            <a:endParaRPr lang="tr-TR" smtClean="0"/>
          </a:p>
        </p:txBody>
      </p:sp>
      <p:pic>
        <p:nvPicPr>
          <p:cNvPr id="25603" name="Resim 6"/>
          <p:cNvPicPr>
            <a:picLocks noChangeAspect="1" noChangeArrowheads="1"/>
          </p:cNvPicPr>
          <p:nvPr/>
        </p:nvPicPr>
        <p:blipFill>
          <a:blip r:embed="rId2" cstate="print"/>
          <a:srcRect/>
          <a:stretch>
            <a:fillRect/>
          </a:stretch>
        </p:blipFill>
        <p:spPr bwMode="auto">
          <a:xfrm>
            <a:off x="723900" y="2066925"/>
            <a:ext cx="7778750" cy="4040188"/>
          </a:xfrm>
          <a:prstGeom prst="rect">
            <a:avLst/>
          </a:prstGeom>
          <a:noFill/>
          <a:ln w="9525">
            <a:noFill/>
            <a:miter lim="800000"/>
            <a:headEnd/>
            <a:tailEnd/>
          </a:ln>
        </p:spPr>
      </p:pic>
      <p:sp>
        <p:nvSpPr>
          <p:cNvPr id="25604" name="Aşağı Ok 7"/>
          <p:cNvSpPr>
            <a:spLocks noChangeArrowheads="1"/>
          </p:cNvSpPr>
          <p:nvPr/>
        </p:nvSpPr>
        <p:spPr bwMode="auto">
          <a:xfrm>
            <a:off x="5943600" y="3500438"/>
            <a:ext cx="209550" cy="495300"/>
          </a:xfrm>
          <a:prstGeom prst="downArrow">
            <a:avLst>
              <a:gd name="adj1" fmla="val 50000"/>
              <a:gd name="adj2" fmla="val 49997"/>
            </a:avLst>
          </a:prstGeom>
          <a:solidFill>
            <a:srgbClr val="FF0000"/>
          </a:solidFill>
          <a:ln w="25400" algn="ctr">
            <a:solidFill>
              <a:srgbClr val="385D8A"/>
            </a:solidFill>
            <a:miter lim="800000"/>
            <a:headEnd/>
            <a:tailEnd/>
          </a:ln>
        </p:spPr>
        <p:txBody>
          <a:bodyPr anchor="ctr"/>
          <a:lstStyle/>
          <a:p>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tr-TR" smtClean="0"/>
              <a:t>Example 2- Default Değer Atama</a:t>
            </a:r>
          </a:p>
        </p:txBody>
      </p:sp>
      <p:sp>
        <p:nvSpPr>
          <p:cNvPr id="26627" name="Content Placeholder 2"/>
          <p:cNvSpPr>
            <a:spLocks noGrp="1"/>
          </p:cNvSpPr>
          <p:nvPr>
            <p:ph idx="1"/>
          </p:nvPr>
        </p:nvSpPr>
        <p:spPr>
          <a:xfrm>
            <a:off x="474663" y="1220788"/>
            <a:ext cx="7796212" cy="2574925"/>
          </a:xfrm>
        </p:spPr>
        <p:txBody>
          <a:bodyPr/>
          <a:lstStyle/>
          <a:p>
            <a:pPr>
              <a:buFont typeface="Arial" charset="0"/>
              <a:buNone/>
            </a:pPr>
            <a:r>
              <a:rPr lang="tr-TR" smtClean="0"/>
              <a:t>C</a:t>
            </a:r>
            <a:r>
              <a:rPr lang="en-US" smtClean="0"/>
              <a:t>reate table Lab(</a:t>
            </a:r>
            <a:endParaRPr lang="tr-TR" smtClean="0"/>
          </a:p>
          <a:p>
            <a:pPr>
              <a:buFont typeface="Arial" charset="0"/>
              <a:buNone/>
            </a:pPr>
            <a:r>
              <a:rPr lang="tr-TR" smtClean="0"/>
              <a:t>                   </a:t>
            </a:r>
            <a:r>
              <a:rPr lang="en-US" smtClean="0"/>
              <a:t>sid int not null primary key,</a:t>
            </a:r>
            <a:endParaRPr lang="tr-TR" smtClean="0"/>
          </a:p>
          <a:p>
            <a:pPr>
              <a:buFont typeface="Arial" charset="0"/>
              <a:buNone/>
            </a:pPr>
            <a:r>
              <a:rPr lang="tr-TR" smtClean="0"/>
              <a:t>                   </a:t>
            </a:r>
            <a:r>
              <a:rPr lang="en-US" smtClean="0"/>
              <a:t>name varchar(25),</a:t>
            </a:r>
            <a:endParaRPr lang="tr-TR" smtClean="0"/>
          </a:p>
          <a:p>
            <a:pPr>
              <a:buFont typeface="Arial" charset="0"/>
              <a:buNone/>
            </a:pPr>
            <a:r>
              <a:rPr lang="tr-TR" smtClean="0"/>
              <a:t>                   </a:t>
            </a:r>
            <a:r>
              <a:rPr lang="en-US" smtClean="0"/>
              <a:t>uni varchar(15) default 'Atilim');</a:t>
            </a:r>
            <a:endParaRPr lang="tr-TR" smtClean="0"/>
          </a:p>
          <a:p>
            <a:pPr>
              <a:buFont typeface="Arial" charset="0"/>
              <a:buNone/>
            </a:pPr>
            <a:endParaRPr lang="tr-TR" smtClean="0"/>
          </a:p>
          <a:p>
            <a:r>
              <a:rPr lang="tr-TR" sz="2000" b="0" smtClean="0"/>
              <a:t>Bu tabloya sid si 1, ismi damla olan ögrenciyi ekleyelim. </a:t>
            </a:r>
          </a:p>
        </p:txBody>
      </p:sp>
      <p:sp>
        <p:nvSpPr>
          <p:cNvPr id="26628" name="Rectangle 3"/>
          <p:cNvSpPr>
            <a:spLocks noChangeArrowheads="1"/>
          </p:cNvSpPr>
          <p:nvPr/>
        </p:nvSpPr>
        <p:spPr bwMode="auto">
          <a:xfrm>
            <a:off x="1341438" y="4138613"/>
            <a:ext cx="6259512" cy="1477962"/>
          </a:xfrm>
          <a:prstGeom prst="rect">
            <a:avLst/>
          </a:prstGeom>
          <a:noFill/>
          <a:ln w="9525">
            <a:noFill/>
            <a:miter lim="800000"/>
            <a:headEnd/>
            <a:tailEnd/>
          </a:ln>
        </p:spPr>
        <p:txBody>
          <a:bodyPr>
            <a:spAutoFit/>
          </a:bodyPr>
          <a:lstStyle/>
          <a:p>
            <a:r>
              <a:rPr lang="tr-TR">
                <a:solidFill>
                  <a:srgbClr val="FF0000"/>
                </a:solidFill>
              </a:rPr>
              <a:t>Insert into Lab values(1,'damla')     </a:t>
            </a:r>
            <a:r>
              <a:rPr lang="tr-TR">
                <a:solidFill>
                  <a:srgbClr val="FF0000"/>
                </a:solidFill>
                <a:sym typeface="Wingdings" pitchFamily="2" charset="2"/>
              </a:rPr>
              <a:t></a:t>
            </a:r>
            <a:r>
              <a:rPr lang="tr-TR">
                <a:solidFill>
                  <a:srgbClr val="FF0000"/>
                </a:solidFill>
              </a:rPr>
              <a:t>    HATA!</a:t>
            </a:r>
          </a:p>
          <a:p>
            <a:endParaRPr lang="tr-TR">
              <a:solidFill>
                <a:srgbClr val="FF0000"/>
              </a:solidFill>
            </a:endParaRPr>
          </a:p>
          <a:p>
            <a:r>
              <a:rPr lang="tr-TR"/>
              <a:t>Burda lab tablosunun her bir niteliği için 3 değer girmemiz lazım. (sırasıyla sid,name ve uni). Bu statement için hata alırız: </a:t>
            </a:r>
            <a:r>
              <a:rPr lang="tr-TR" b="1"/>
              <a:t>ORA-00947: not enough values</a:t>
            </a:r>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731838" y="377825"/>
            <a:ext cx="7385050" cy="2222500"/>
          </a:xfrm>
        </p:spPr>
        <p:txBody>
          <a:bodyPr/>
          <a:lstStyle/>
          <a:p>
            <a:r>
              <a:rPr lang="tr-TR" b="0" smtClean="0">
                <a:solidFill>
                  <a:srgbClr val="FF0000"/>
                </a:solidFill>
              </a:rPr>
              <a:t>Insert into Lab values(1,'damla',</a:t>
            </a:r>
            <a:r>
              <a:rPr lang="tr-TR" b="0" i="1" smtClean="0">
                <a:solidFill>
                  <a:srgbClr val="FF0000"/>
                </a:solidFill>
              </a:rPr>
              <a:t>default</a:t>
            </a:r>
            <a:r>
              <a:rPr lang="tr-TR" b="0" smtClean="0">
                <a:solidFill>
                  <a:srgbClr val="FF0000"/>
                </a:solidFill>
              </a:rPr>
              <a:t>) </a:t>
            </a:r>
            <a:r>
              <a:rPr lang="tr-TR" b="0" smtClean="0"/>
              <a:t> veya  </a:t>
            </a:r>
          </a:p>
          <a:p>
            <a:pPr>
              <a:buFont typeface="Arial" charset="0"/>
              <a:buNone/>
            </a:pPr>
            <a:r>
              <a:rPr lang="tr-TR" b="0" smtClean="0">
                <a:solidFill>
                  <a:srgbClr val="FF0000"/>
                </a:solidFill>
              </a:rPr>
              <a:t>	Insert into Lab</a:t>
            </a:r>
            <a:r>
              <a:rPr lang="tr-TR" b="0" i="1" smtClean="0">
                <a:solidFill>
                  <a:srgbClr val="FF0000"/>
                </a:solidFill>
              </a:rPr>
              <a:t>(sid,name)</a:t>
            </a:r>
            <a:r>
              <a:rPr lang="tr-TR" b="0" smtClean="0">
                <a:solidFill>
                  <a:srgbClr val="FF0000"/>
                </a:solidFill>
              </a:rPr>
              <a:t> values(1,'damla')</a:t>
            </a:r>
          </a:p>
          <a:p>
            <a:r>
              <a:rPr lang="tr-TR" smtClean="0"/>
              <a:t>Şimdi select * ile Lab tablosundaki kayıtları getirelim:</a:t>
            </a:r>
          </a:p>
          <a:p>
            <a:r>
              <a:rPr lang="tr-TR" b="0" smtClean="0">
                <a:solidFill>
                  <a:srgbClr val="FF0000"/>
                </a:solidFill>
              </a:rPr>
              <a:t>Select * from Lab</a:t>
            </a:r>
          </a:p>
          <a:p>
            <a:endParaRPr lang="tr-TR" smtClean="0"/>
          </a:p>
        </p:txBody>
      </p:sp>
      <p:pic>
        <p:nvPicPr>
          <p:cNvPr id="27651" name="Resim 1"/>
          <p:cNvPicPr>
            <a:picLocks noChangeAspect="1" noChangeArrowheads="1"/>
          </p:cNvPicPr>
          <p:nvPr/>
        </p:nvPicPr>
        <p:blipFill>
          <a:blip r:embed="rId2" cstate="print"/>
          <a:srcRect/>
          <a:stretch>
            <a:fillRect/>
          </a:stretch>
        </p:blipFill>
        <p:spPr bwMode="auto">
          <a:xfrm>
            <a:off x="2814638" y="2505075"/>
            <a:ext cx="6134100" cy="34575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solidFill>
                  <a:schemeClr val="tx2"/>
                </a:solidFill>
              </a:rPr>
              <a:t>Data manipulation language (DML)</a:t>
            </a:r>
            <a:endParaRPr lang="tr-TR" smtClean="0">
              <a:solidFill>
                <a:schemeClr val="tx2"/>
              </a:solidFill>
            </a:endParaRPr>
          </a:p>
        </p:txBody>
      </p:sp>
      <p:sp>
        <p:nvSpPr>
          <p:cNvPr id="6147" name="Rectangle 3"/>
          <p:cNvSpPr>
            <a:spLocks noGrp="1" noChangeArrowheads="1"/>
          </p:cNvSpPr>
          <p:nvPr>
            <p:ph type="body" idx="1"/>
          </p:nvPr>
        </p:nvSpPr>
        <p:spPr>
          <a:xfrm>
            <a:off x="1112838" y="1838325"/>
            <a:ext cx="6808787" cy="3006725"/>
          </a:xfrm>
        </p:spPr>
        <p:txBody>
          <a:bodyPr/>
          <a:lstStyle/>
          <a:p>
            <a:pPr>
              <a:lnSpc>
                <a:spcPct val="65000"/>
              </a:lnSpc>
              <a:buFont typeface="Arial" charset="0"/>
              <a:buNone/>
            </a:pPr>
            <a:r>
              <a:rPr lang="tr-TR" sz="2400" smtClean="0">
                <a:latin typeface="Courier New" pitchFamily="49" charset="0"/>
              </a:rPr>
              <a:t>*</a:t>
            </a:r>
            <a:r>
              <a:rPr lang="en-US" sz="2400" smtClean="0">
                <a:latin typeface="Courier New" pitchFamily="49" charset="0"/>
              </a:rPr>
              <a:t>INSERT</a:t>
            </a:r>
            <a:endParaRPr lang="tr-TR" sz="2400" smtClean="0">
              <a:latin typeface="Courier New" pitchFamily="49" charset="0"/>
            </a:endParaRPr>
          </a:p>
          <a:p>
            <a:pPr>
              <a:lnSpc>
                <a:spcPct val="65000"/>
              </a:lnSpc>
              <a:buFont typeface="Arial" charset="0"/>
              <a:buNone/>
            </a:pPr>
            <a:endParaRPr lang="en-US" sz="2400" smtClean="0">
              <a:latin typeface="Courier New" pitchFamily="49" charset="0"/>
            </a:endParaRPr>
          </a:p>
          <a:p>
            <a:pPr>
              <a:lnSpc>
                <a:spcPct val="65000"/>
              </a:lnSpc>
              <a:buFont typeface="Arial" charset="0"/>
              <a:buNone/>
            </a:pPr>
            <a:r>
              <a:rPr lang="tr-TR" sz="2400" smtClean="0">
                <a:latin typeface="Courier New" pitchFamily="49" charset="0"/>
              </a:rPr>
              <a:t>*</a:t>
            </a:r>
            <a:r>
              <a:rPr lang="en-US" sz="2400" smtClean="0">
                <a:latin typeface="Courier New" pitchFamily="49" charset="0"/>
              </a:rPr>
              <a:t>UPDATE</a:t>
            </a:r>
            <a:endParaRPr lang="tr-TR" sz="2400" smtClean="0">
              <a:latin typeface="Courier New" pitchFamily="49" charset="0"/>
            </a:endParaRPr>
          </a:p>
          <a:p>
            <a:pPr>
              <a:lnSpc>
                <a:spcPct val="65000"/>
              </a:lnSpc>
              <a:buFont typeface="Arial" charset="0"/>
              <a:buNone/>
            </a:pPr>
            <a:endParaRPr lang="en-US" sz="2400" smtClean="0">
              <a:latin typeface="Courier New" pitchFamily="49" charset="0"/>
            </a:endParaRPr>
          </a:p>
          <a:p>
            <a:pPr>
              <a:lnSpc>
                <a:spcPct val="65000"/>
              </a:lnSpc>
              <a:buFont typeface="Arial" charset="0"/>
              <a:buNone/>
            </a:pPr>
            <a:r>
              <a:rPr lang="tr-TR" sz="2400" smtClean="0">
                <a:latin typeface="Courier New" pitchFamily="49" charset="0"/>
              </a:rPr>
              <a:t>*</a:t>
            </a:r>
            <a:r>
              <a:rPr lang="en-US" sz="2400" smtClean="0">
                <a:latin typeface="Courier New" pitchFamily="49" charset="0"/>
              </a:rPr>
              <a:t>DELETE</a:t>
            </a:r>
            <a:endParaRPr lang="tr-TR" sz="2400" smtClean="0">
              <a:latin typeface="Courier New" pitchFamily="49" charset="0"/>
            </a:endParaRPr>
          </a:p>
          <a:p>
            <a:pPr>
              <a:lnSpc>
                <a:spcPct val="65000"/>
              </a:lnSpc>
              <a:buFont typeface="Arial" charset="0"/>
              <a:buNone/>
            </a:pPr>
            <a:endParaRPr lang="en-US" sz="2400" smtClean="0">
              <a:latin typeface="Courier New" pitchFamily="49" charset="0"/>
            </a:endParaRPr>
          </a:p>
          <a:p>
            <a:pPr>
              <a:lnSpc>
                <a:spcPct val="65000"/>
              </a:lnSpc>
              <a:buFont typeface="Arial" charset="0"/>
              <a:buNone/>
            </a:pPr>
            <a:r>
              <a:rPr lang="tr-TR" sz="2400" smtClean="0">
                <a:latin typeface="Courier New" pitchFamily="49" charset="0"/>
              </a:rPr>
              <a:t>*</a:t>
            </a:r>
            <a:r>
              <a:rPr lang="en-US" sz="2400" smtClean="0">
                <a:latin typeface="Courier New" pitchFamily="49" charset="0"/>
              </a:rPr>
              <a:t>MERGE</a:t>
            </a:r>
          </a:p>
          <a:p>
            <a:endParaRPr lang="tr-TR"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US" smtClean="0"/>
              <a:t>Data Manipulation Language</a:t>
            </a:r>
          </a:p>
        </p:txBody>
      </p:sp>
      <p:sp>
        <p:nvSpPr>
          <p:cNvPr id="7171" name="Arc 3"/>
          <p:cNvSpPr>
            <a:spLocks/>
          </p:cNvSpPr>
          <p:nvPr/>
        </p:nvSpPr>
        <p:spPr bwMode="ltGray">
          <a:xfrm>
            <a:off x="5384800" y="0"/>
            <a:ext cx="211138" cy="225425"/>
          </a:xfrm>
          <a:custGeom>
            <a:avLst/>
            <a:gdLst>
              <a:gd name="T0" fmla="*/ 20173979 w 21600"/>
              <a:gd name="T1" fmla="*/ 24552666 h 21600"/>
              <a:gd name="T2" fmla="*/ 0 w 21600"/>
              <a:gd name="T3" fmla="*/ 0 h 21600"/>
              <a:gd name="T4" fmla="*/ 20173979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tr-TR"/>
          </a:p>
        </p:txBody>
      </p:sp>
      <p:sp>
        <p:nvSpPr>
          <p:cNvPr id="7172" name="Rectangle 4"/>
          <p:cNvSpPr>
            <a:spLocks noGrp="1" noChangeArrowheads="1"/>
          </p:cNvSpPr>
          <p:nvPr>
            <p:ph type="body" idx="1"/>
          </p:nvPr>
        </p:nvSpPr>
        <p:spPr>
          <a:xfrm>
            <a:off x="1236663" y="1917700"/>
            <a:ext cx="6627812" cy="2455863"/>
          </a:xfrm>
          <a:noFill/>
        </p:spPr>
        <p:txBody>
          <a:bodyPr/>
          <a:lstStyle/>
          <a:p>
            <a:r>
              <a:rPr lang="en-US" smtClean="0"/>
              <a:t>A DML statement is executed when you:</a:t>
            </a:r>
            <a:endParaRPr lang="tr-TR" smtClean="0"/>
          </a:p>
          <a:p>
            <a:pPr>
              <a:buFont typeface="Arial" charset="0"/>
              <a:buNone/>
            </a:pPr>
            <a:endParaRPr lang="en-US" smtClean="0"/>
          </a:p>
          <a:p>
            <a:pPr lvl="1"/>
            <a:r>
              <a:rPr lang="en-US" smtClean="0"/>
              <a:t>Add new rows to a table</a:t>
            </a:r>
          </a:p>
          <a:p>
            <a:pPr lvl="1"/>
            <a:r>
              <a:rPr lang="en-US" smtClean="0"/>
              <a:t>Modify existing rows in a table</a:t>
            </a:r>
          </a:p>
          <a:p>
            <a:pPr lvl="1"/>
            <a:r>
              <a:rPr lang="en-US" smtClean="0"/>
              <a:t>Remove existing rows from a table</a:t>
            </a:r>
            <a:endParaRPr lang="tr-TR" smtClean="0"/>
          </a:p>
          <a:p>
            <a:pPr lvl="1">
              <a:buFontTx/>
              <a:buNone/>
            </a:pPr>
            <a:endParaRPr lang="en-US" smtClean="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US" smtClean="0"/>
              <a:t>The </a:t>
            </a:r>
            <a:r>
              <a:rPr lang="en-US" smtClean="0">
                <a:latin typeface="Courier New" pitchFamily="49" charset="0"/>
              </a:rPr>
              <a:t>INSERT</a:t>
            </a:r>
            <a:r>
              <a:rPr lang="en-US" smtClean="0"/>
              <a:t> Statement Syntax</a:t>
            </a:r>
          </a:p>
        </p:txBody>
      </p:sp>
      <p:sp>
        <p:nvSpPr>
          <p:cNvPr id="8195" name="Rectangle 3"/>
          <p:cNvSpPr>
            <a:spLocks noGrp="1" noChangeArrowheads="1"/>
          </p:cNvSpPr>
          <p:nvPr>
            <p:ph type="body" idx="1"/>
          </p:nvPr>
        </p:nvSpPr>
        <p:spPr>
          <a:xfrm>
            <a:off x="1265238" y="1911350"/>
            <a:ext cx="6626225" cy="2549525"/>
          </a:xfrm>
          <a:noFill/>
        </p:spPr>
        <p:txBody>
          <a:bodyPr/>
          <a:lstStyle/>
          <a:p>
            <a:r>
              <a:rPr lang="en-US" smtClean="0"/>
              <a:t>Add new rows to a table by using the </a:t>
            </a:r>
            <a:r>
              <a:rPr lang="en-US" smtClean="0">
                <a:latin typeface="Courier New" pitchFamily="49" charset="0"/>
              </a:rPr>
              <a:t>INSERT</a:t>
            </a:r>
            <a:r>
              <a:rPr lang="en-US" smtClean="0"/>
              <a:t> statement.</a:t>
            </a:r>
            <a:br>
              <a:rPr lang="en-US" smtClean="0"/>
            </a:br>
            <a:r>
              <a:rPr lang="en-US" smtClean="0"/>
              <a:t/>
            </a:r>
            <a:br>
              <a:rPr lang="en-US" smtClean="0"/>
            </a:br>
            <a:endParaRPr lang="en-US" smtClean="0"/>
          </a:p>
          <a:p>
            <a:pPr>
              <a:buFont typeface="Arial" charset="0"/>
              <a:buNone/>
            </a:pPr>
            <a:endParaRPr lang="en-US" smtClean="0"/>
          </a:p>
          <a:p>
            <a:r>
              <a:rPr lang="en-US" smtClean="0"/>
              <a:t>Only one row is inserted at a time with this syntax.</a:t>
            </a:r>
          </a:p>
        </p:txBody>
      </p:sp>
      <p:sp>
        <p:nvSpPr>
          <p:cNvPr id="13316" name="Rectangle 4"/>
          <p:cNvSpPr>
            <a:spLocks noChangeArrowheads="1"/>
          </p:cNvSpPr>
          <p:nvPr/>
        </p:nvSpPr>
        <p:spPr bwMode="blackWhite">
          <a:xfrm>
            <a:off x="957263" y="2774950"/>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INSERT INTO	</a:t>
            </a:r>
            <a:r>
              <a:rPr lang="en-US" b="1" i="1">
                <a:solidFill>
                  <a:srgbClr val="000000"/>
                </a:solidFill>
                <a:latin typeface="Courier New" pitchFamily="49" charset="0"/>
              </a:rPr>
              <a:t>table </a:t>
            </a:r>
            <a:r>
              <a:rPr lang="en-US" b="1">
                <a:solidFill>
                  <a:srgbClr val="000000"/>
                </a:solidFill>
                <a:latin typeface="Courier New" pitchFamily="49" charset="0"/>
              </a:rPr>
              <a:t>[(</a:t>
            </a:r>
            <a:r>
              <a:rPr lang="en-US" b="1" i="1">
                <a:solidFill>
                  <a:srgbClr val="000000"/>
                </a:solidFill>
                <a:latin typeface="Courier New" pitchFamily="49" charset="0"/>
              </a:rPr>
              <a:t>column </a:t>
            </a:r>
            <a:r>
              <a:rPr lang="en-US" b="1">
                <a:solidFill>
                  <a:srgbClr val="000000"/>
                </a:solidFill>
                <a:latin typeface="Courier New" pitchFamily="49" charset="0"/>
              </a:rPr>
              <a:t>[</a:t>
            </a:r>
            <a:r>
              <a:rPr lang="en-US" b="1" i="1">
                <a:solidFill>
                  <a:srgbClr val="000000"/>
                </a:solidFill>
                <a:latin typeface="Courier New" pitchFamily="49" charset="0"/>
              </a:rPr>
              <a:t>, column...</a:t>
            </a:r>
            <a:r>
              <a:rPr lang="en-US" b="1">
                <a:solidFill>
                  <a:srgbClr val="000000"/>
                </a:solidFill>
                <a:latin typeface="Courier New" pitchFamily="49" charset="0"/>
              </a:rPr>
              <a:t>])]</a:t>
            </a:r>
            <a:endParaRPr lang="en-US" b="1" i="1">
              <a:solidFill>
                <a:srgbClr val="000000"/>
              </a:solidFill>
              <a:latin typeface="Courier New" pitchFamily="49" charset="0"/>
            </a:endParaRPr>
          </a:p>
          <a:p>
            <a:pPr>
              <a:tabLst>
                <a:tab pos="1200150" algn="l"/>
              </a:tabLst>
              <a:defRPr/>
            </a:pPr>
            <a:r>
              <a:rPr lang="en-US" b="1">
                <a:solidFill>
                  <a:srgbClr val="000000"/>
                </a:solidFill>
                <a:latin typeface="Courier New" pitchFamily="49" charset="0"/>
              </a:rPr>
              <a:t>VALUES		</a:t>
            </a:r>
            <a:r>
              <a:rPr lang="en-US" b="1" i="1">
                <a:solidFill>
                  <a:srgbClr val="000000"/>
                </a:solidFill>
                <a:latin typeface="Courier New" pitchFamily="49" charset="0"/>
              </a:rPr>
              <a:t>(value </a:t>
            </a:r>
            <a:r>
              <a:rPr lang="en-US" b="1">
                <a:solidFill>
                  <a:srgbClr val="000000"/>
                </a:solidFill>
                <a:latin typeface="Courier New" pitchFamily="49" charset="0"/>
              </a:rPr>
              <a:t>[</a:t>
            </a:r>
            <a:r>
              <a:rPr lang="en-US" b="1" i="1">
                <a:solidFill>
                  <a:srgbClr val="000000"/>
                </a:solidFill>
                <a:latin typeface="Courier New" pitchFamily="49" charset="0"/>
              </a:rPr>
              <a:t>, value...</a:t>
            </a:r>
            <a:r>
              <a:rPr lang="en-US" b="1">
                <a:solidFill>
                  <a:srgbClr val="000000"/>
                </a:solidFill>
                <a:latin typeface="Courier New" pitchFamily="49" charset="0"/>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smtClean="0"/>
              <a:t>Adding a New Row to a Table</a:t>
            </a:r>
          </a:p>
        </p:txBody>
      </p:sp>
      <p:sp>
        <p:nvSpPr>
          <p:cNvPr id="9219" name="Rectangle 3"/>
          <p:cNvSpPr>
            <a:spLocks noChangeArrowheads="1"/>
          </p:cNvSpPr>
          <p:nvPr/>
        </p:nvSpPr>
        <p:spPr bwMode="auto">
          <a:xfrm>
            <a:off x="520700" y="1503363"/>
            <a:ext cx="2012950" cy="396875"/>
          </a:xfrm>
          <a:prstGeom prst="rect">
            <a:avLst/>
          </a:prstGeom>
          <a:noFill/>
          <a:ln w="9525">
            <a:noFill/>
            <a:miter lim="800000"/>
            <a:headEnd/>
            <a:tailEnd/>
          </a:ln>
        </p:spPr>
        <p:txBody>
          <a:bodyPr wrap="none" lIns="92075" tIns="46038" rIns="92075" bIns="46038">
            <a:spAutoFit/>
          </a:bodyPr>
          <a:lstStyle/>
          <a:p>
            <a:r>
              <a:rPr lang="en-US" sz="2000" b="1">
                <a:latin typeface="Courier New" pitchFamily="49" charset="0"/>
              </a:rPr>
              <a:t>DEPARTMENTS </a:t>
            </a:r>
          </a:p>
        </p:txBody>
      </p:sp>
      <p:sp>
        <p:nvSpPr>
          <p:cNvPr id="9220" name="Rectangle 4"/>
          <p:cNvSpPr>
            <a:spLocks noChangeArrowheads="1"/>
          </p:cNvSpPr>
          <p:nvPr/>
        </p:nvSpPr>
        <p:spPr bwMode="auto">
          <a:xfrm>
            <a:off x="7859713" y="1257300"/>
            <a:ext cx="776287" cy="581025"/>
          </a:xfrm>
          <a:prstGeom prst="rect">
            <a:avLst/>
          </a:prstGeom>
          <a:noFill/>
          <a:ln w="9525">
            <a:noFill/>
            <a:miter lim="800000"/>
            <a:headEnd/>
            <a:tailEnd/>
          </a:ln>
        </p:spPr>
        <p:txBody>
          <a:bodyPr wrap="none" lIns="92075" tIns="46038" rIns="92075" bIns="46038">
            <a:spAutoFit/>
          </a:bodyPr>
          <a:lstStyle/>
          <a:p>
            <a:pPr>
              <a:lnSpc>
                <a:spcPct val="80000"/>
              </a:lnSpc>
            </a:pPr>
            <a:r>
              <a:rPr lang="en-US" sz="2000" b="1"/>
              <a:t>New </a:t>
            </a:r>
          </a:p>
          <a:p>
            <a:pPr>
              <a:lnSpc>
                <a:spcPct val="80000"/>
              </a:lnSpc>
            </a:pPr>
            <a:r>
              <a:rPr lang="en-US" sz="2000" b="1"/>
              <a:t>row</a:t>
            </a:r>
          </a:p>
        </p:txBody>
      </p:sp>
      <p:grpSp>
        <p:nvGrpSpPr>
          <p:cNvPr id="9221" name="Group 7"/>
          <p:cNvGrpSpPr>
            <a:grpSpLocks/>
          </p:cNvGrpSpPr>
          <p:nvPr/>
        </p:nvGrpSpPr>
        <p:grpSpPr bwMode="auto">
          <a:xfrm>
            <a:off x="5732463" y="2028825"/>
            <a:ext cx="2536825" cy="1825625"/>
            <a:chOff x="3611" y="1278"/>
            <a:chExt cx="1598" cy="1150"/>
          </a:xfrm>
        </p:grpSpPr>
        <p:sp>
          <p:nvSpPr>
            <p:cNvPr id="2" name="Rectangle 5"/>
            <p:cNvSpPr>
              <a:spLocks noChangeArrowheads="1"/>
            </p:cNvSpPr>
            <p:nvPr/>
          </p:nvSpPr>
          <p:spPr bwMode="auto">
            <a:xfrm>
              <a:off x="3611" y="1278"/>
              <a:ext cx="1598" cy="674"/>
            </a:xfrm>
            <a:prstGeom prst="rect">
              <a:avLst/>
            </a:prstGeom>
            <a:noFill/>
            <a:ln w="9525">
              <a:noFill/>
              <a:miter lim="800000"/>
              <a:headEnd/>
              <a:tailEnd/>
            </a:ln>
            <a:effectLst/>
          </p:spPr>
          <p:txBody>
            <a:bodyPr lIns="92075" tIns="46038" rIns="92075" bIns="46038">
              <a:spAutoFit/>
            </a:bodyPr>
            <a:lstStyle/>
            <a:p>
              <a:pPr algn="ctr" defTabSz="346075">
                <a:lnSpc>
                  <a:spcPct val="80000"/>
                </a:lnSpc>
                <a:tabLst>
                  <a:tab pos="576263" algn="l"/>
                </a:tabLst>
                <a:defRPr/>
              </a:pPr>
              <a:r>
                <a:rPr lang="en-US" sz="2000" b="1">
                  <a:effectLst>
                    <a:outerShdw blurRad="38100" dist="38100" dir="2700000" algn="tl">
                      <a:srgbClr val="000000"/>
                    </a:outerShdw>
                  </a:effectLst>
                </a:rPr>
                <a:t>…</a:t>
              </a:r>
              <a:r>
                <a:rPr lang="en-US" sz="2000" b="1"/>
                <a:t>insert a new row into the </a:t>
              </a:r>
              <a:r>
                <a:rPr lang="en-US" sz="2000" b="1">
                  <a:latin typeface="Courier New" pitchFamily="49" charset="0"/>
                </a:rPr>
                <a:t>DEPARMENTS</a:t>
              </a:r>
              <a:r>
                <a:rPr lang="en-US" sz="2000" b="1"/>
                <a:t> table…</a:t>
              </a:r>
            </a:p>
          </p:txBody>
        </p:sp>
        <p:sp>
          <p:nvSpPr>
            <p:cNvPr id="9227" name="Arc 6"/>
            <p:cNvSpPr>
              <a:spLocks/>
            </p:cNvSpPr>
            <p:nvPr/>
          </p:nvSpPr>
          <p:spPr bwMode="auto">
            <a:xfrm>
              <a:off x="3951" y="2037"/>
              <a:ext cx="902" cy="391"/>
            </a:xfrm>
            <a:custGeom>
              <a:avLst/>
              <a:gdLst>
                <a:gd name="T0" fmla="*/ 0 w 21610"/>
                <a:gd name="T1" fmla="*/ 0 h 21600"/>
                <a:gd name="T2" fmla="*/ 2 w 21610"/>
                <a:gd name="T3" fmla="*/ 0 h 21600"/>
                <a:gd name="T4" fmla="*/ 0 w 21610"/>
                <a:gd name="T5" fmla="*/ 0 h 21600"/>
                <a:gd name="T6" fmla="*/ 0 60000 65536"/>
                <a:gd name="T7" fmla="*/ 0 60000 65536"/>
                <a:gd name="T8" fmla="*/ 0 60000 65536"/>
                <a:gd name="T9" fmla="*/ 0 w 21610"/>
                <a:gd name="T10" fmla="*/ 0 h 21600"/>
                <a:gd name="T11" fmla="*/ 21610 w 21610"/>
                <a:gd name="T12" fmla="*/ 21600 h 21600"/>
              </a:gdLst>
              <a:ahLst/>
              <a:cxnLst>
                <a:cxn ang="T6">
                  <a:pos x="T0" y="T1"/>
                </a:cxn>
                <a:cxn ang="T7">
                  <a:pos x="T2" y="T3"/>
                </a:cxn>
                <a:cxn ang="T8">
                  <a:pos x="T4" y="T5"/>
                </a:cxn>
              </a:cxnLst>
              <a:rect l="T9" t="T10" r="T11" b="T12"/>
              <a:pathLst>
                <a:path w="21610" h="21600" fill="none" extrusionOk="0">
                  <a:moveTo>
                    <a:pt x="0" y="0"/>
                  </a:moveTo>
                  <a:cubicBezTo>
                    <a:pt x="8" y="0"/>
                    <a:pt x="16" y="-1"/>
                    <a:pt x="24" y="0"/>
                  </a:cubicBezTo>
                  <a:cubicBezTo>
                    <a:pt x="11652" y="0"/>
                    <a:pt x="21193" y="9205"/>
                    <a:pt x="21610" y="20825"/>
                  </a:cubicBezTo>
                </a:path>
                <a:path w="21610" h="21600" stroke="0" extrusionOk="0">
                  <a:moveTo>
                    <a:pt x="0" y="0"/>
                  </a:moveTo>
                  <a:cubicBezTo>
                    <a:pt x="8" y="0"/>
                    <a:pt x="16" y="-1"/>
                    <a:pt x="24" y="0"/>
                  </a:cubicBezTo>
                  <a:cubicBezTo>
                    <a:pt x="11652" y="0"/>
                    <a:pt x="21193" y="9205"/>
                    <a:pt x="21610" y="20825"/>
                  </a:cubicBezTo>
                  <a:lnTo>
                    <a:pt x="24" y="21600"/>
                  </a:lnTo>
                  <a:close/>
                </a:path>
              </a:pathLst>
            </a:custGeom>
            <a:noFill/>
            <a:ln w="50800" cap="rnd">
              <a:solidFill>
                <a:srgbClr val="FFCC00"/>
              </a:solidFill>
              <a:round/>
              <a:headEnd type="none" w="sm" len="sm"/>
              <a:tailEnd type="stealth" w="med" len="lg"/>
            </a:ln>
          </p:spPr>
          <p:txBody>
            <a:bodyPr/>
            <a:lstStyle/>
            <a:p>
              <a:endParaRPr lang="tr-TR"/>
            </a:p>
          </p:txBody>
        </p:sp>
      </p:grpSp>
      <p:pic>
        <p:nvPicPr>
          <p:cNvPr id="9222" name="Picture 21"/>
          <p:cNvPicPr>
            <a:picLocks noChangeAspect="1" noChangeArrowheads="1"/>
          </p:cNvPicPr>
          <p:nvPr/>
        </p:nvPicPr>
        <p:blipFill>
          <a:blip r:embed="rId3" cstate="print"/>
          <a:srcRect/>
          <a:stretch>
            <a:fillRect/>
          </a:stretch>
        </p:blipFill>
        <p:spPr bwMode="auto">
          <a:xfrm>
            <a:off x="609600" y="1838325"/>
            <a:ext cx="4762500" cy="2000250"/>
          </a:xfrm>
          <a:prstGeom prst="rect">
            <a:avLst/>
          </a:prstGeom>
          <a:noFill/>
          <a:ln w="25400">
            <a:noFill/>
            <a:miter lim="800000"/>
            <a:headEnd type="none" w="sm" len="sm"/>
            <a:tailEnd type="none" w="sm" len="sm"/>
          </a:ln>
        </p:spPr>
      </p:pic>
      <p:pic>
        <p:nvPicPr>
          <p:cNvPr id="9223" name="Picture 22"/>
          <p:cNvPicPr>
            <a:picLocks noChangeAspect="1" noChangeArrowheads="1"/>
          </p:cNvPicPr>
          <p:nvPr/>
        </p:nvPicPr>
        <p:blipFill>
          <a:blip r:embed="rId3" cstate="print"/>
          <a:srcRect/>
          <a:stretch>
            <a:fillRect/>
          </a:stretch>
        </p:blipFill>
        <p:spPr bwMode="auto">
          <a:xfrm>
            <a:off x="3124200" y="3940175"/>
            <a:ext cx="4762500" cy="2000250"/>
          </a:xfrm>
          <a:prstGeom prst="rect">
            <a:avLst/>
          </a:prstGeom>
          <a:noFill/>
          <a:ln w="25400">
            <a:noFill/>
            <a:miter lim="800000"/>
            <a:headEnd type="none" w="sm" len="sm"/>
            <a:tailEnd type="none" w="sm" len="sm"/>
          </a:ln>
        </p:spPr>
      </p:pic>
      <p:pic>
        <p:nvPicPr>
          <p:cNvPr id="9224" name="Picture 23"/>
          <p:cNvPicPr>
            <a:picLocks noChangeAspect="1" noChangeArrowheads="1"/>
          </p:cNvPicPr>
          <p:nvPr/>
        </p:nvPicPr>
        <p:blipFill>
          <a:blip r:embed="rId4" cstate="print"/>
          <a:srcRect/>
          <a:stretch>
            <a:fillRect/>
          </a:stretch>
        </p:blipFill>
        <p:spPr bwMode="auto">
          <a:xfrm>
            <a:off x="3124200" y="1371600"/>
            <a:ext cx="4724400" cy="266700"/>
          </a:xfrm>
          <a:prstGeom prst="rect">
            <a:avLst/>
          </a:prstGeom>
          <a:noFill/>
          <a:ln w="25400">
            <a:noFill/>
            <a:miter lim="800000"/>
            <a:headEnd type="none" w="sm" len="sm"/>
            <a:tailEnd type="none" w="sm" len="sm"/>
          </a:ln>
        </p:spPr>
      </p:pic>
      <p:pic>
        <p:nvPicPr>
          <p:cNvPr id="9225" name="Picture 24"/>
          <p:cNvPicPr>
            <a:picLocks noChangeAspect="1" noChangeArrowheads="1"/>
          </p:cNvPicPr>
          <p:nvPr/>
        </p:nvPicPr>
        <p:blipFill>
          <a:blip r:embed="rId4" cstate="print"/>
          <a:srcRect/>
          <a:stretch>
            <a:fillRect/>
          </a:stretch>
        </p:blipFill>
        <p:spPr bwMode="auto">
          <a:xfrm>
            <a:off x="3121025" y="5981700"/>
            <a:ext cx="4759325" cy="266700"/>
          </a:xfrm>
          <a:prstGeom prst="rect">
            <a:avLst/>
          </a:prstGeom>
          <a:noFill/>
          <a:ln w="25400">
            <a:noFill/>
            <a:miter lim="800000"/>
            <a:headEnd type="none" w="sm" len="sm"/>
            <a:tailEnd type="none" w="sm" len="sm"/>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1004888" y="3870325"/>
            <a:ext cx="7681912"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tr-TR"/>
          </a:p>
        </p:txBody>
      </p:sp>
      <p:sp>
        <p:nvSpPr>
          <p:cNvPr id="10243" name="Rectangle 3"/>
          <p:cNvSpPr>
            <a:spLocks noGrp="1" noChangeArrowheads="1"/>
          </p:cNvSpPr>
          <p:nvPr>
            <p:ph type="title"/>
          </p:nvPr>
        </p:nvSpPr>
        <p:spPr>
          <a:noFill/>
        </p:spPr>
        <p:txBody>
          <a:bodyPr/>
          <a:lstStyle/>
          <a:p>
            <a:r>
              <a:rPr lang="en-US" smtClean="0"/>
              <a:t>Inserting New Rows</a:t>
            </a:r>
          </a:p>
        </p:txBody>
      </p:sp>
      <p:sp>
        <p:nvSpPr>
          <p:cNvPr id="10244" name="Rectangle 4"/>
          <p:cNvSpPr>
            <a:spLocks noGrp="1" noChangeArrowheads="1"/>
          </p:cNvSpPr>
          <p:nvPr>
            <p:ph type="body" idx="1"/>
          </p:nvPr>
        </p:nvSpPr>
        <p:spPr>
          <a:xfrm>
            <a:off x="890588" y="1828800"/>
            <a:ext cx="7385050" cy="4054475"/>
          </a:xfrm>
          <a:noFill/>
        </p:spPr>
        <p:txBody>
          <a:bodyPr/>
          <a:lstStyle/>
          <a:p>
            <a:r>
              <a:rPr lang="en-US" smtClean="0"/>
              <a:t>Insert a new row containing values for each column.</a:t>
            </a:r>
          </a:p>
          <a:p>
            <a:r>
              <a:rPr lang="en-US" smtClean="0"/>
              <a:t>List values in the default order of the columns in the table. </a:t>
            </a:r>
          </a:p>
          <a:p>
            <a:r>
              <a:rPr lang="en-US" smtClean="0"/>
              <a:t>Optionally, list the columns in the </a:t>
            </a:r>
            <a:r>
              <a:rPr lang="en-US" smtClean="0">
                <a:latin typeface="Courier New" pitchFamily="49" charset="0"/>
              </a:rPr>
              <a:t>INSERT</a:t>
            </a:r>
            <a:r>
              <a:rPr lang="en-US" smtClean="0"/>
              <a:t> clause.</a:t>
            </a:r>
            <a:br>
              <a:rPr lang="en-US" smtClean="0"/>
            </a:br>
            <a:r>
              <a:rPr lang="en-US" smtClean="0"/>
              <a:t/>
            </a:r>
            <a:br>
              <a:rPr lang="en-US" smtClean="0"/>
            </a:br>
            <a:r>
              <a:rPr lang="en-US" smtClean="0"/>
              <a:t/>
            </a:r>
            <a:br>
              <a:rPr lang="en-US" smtClean="0"/>
            </a:br>
            <a:endParaRPr lang="en-US" smtClean="0"/>
          </a:p>
          <a:p>
            <a:pPr>
              <a:buFont typeface="Arial" charset="0"/>
              <a:buNone/>
            </a:pPr>
            <a:endParaRPr lang="en-US" smtClean="0"/>
          </a:p>
          <a:p>
            <a:r>
              <a:rPr lang="en-US" smtClean="0"/>
              <a:t>Enclose character and date values within single quotation marks.</a:t>
            </a:r>
          </a:p>
        </p:txBody>
      </p:sp>
      <p:sp>
        <p:nvSpPr>
          <p:cNvPr id="10245" name="Rectangle 5"/>
          <p:cNvSpPr>
            <a:spLocks noChangeArrowheads="1"/>
          </p:cNvSpPr>
          <p:nvPr/>
        </p:nvSpPr>
        <p:spPr bwMode="blackWhite">
          <a:xfrm>
            <a:off x="982663" y="3978275"/>
            <a:ext cx="7313612" cy="904875"/>
          </a:xfrm>
          <a:prstGeom prst="rect">
            <a:avLst/>
          </a:prstGeom>
          <a:noFill/>
          <a:ln w="9525">
            <a:noFill/>
            <a:miter lim="800000"/>
            <a:headEnd/>
            <a:tailEnd/>
          </a:ln>
        </p:spPr>
        <p:txBody>
          <a:bodyPr wrap="none" lIns="92075" tIns="46038" rIns="92075" bIns="46038" anchor="ctr"/>
          <a:lstStyle/>
          <a:p>
            <a:pPr>
              <a:tabLst>
                <a:tab pos="1200150" algn="l"/>
              </a:tabLst>
            </a:pPr>
            <a:r>
              <a:rPr lang="en-US" b="1">
                <a:solidFill>
                  <a:srgbClr val="000000"/>
                </a:solidFill>
                <a:latin typeface="Courier New" pitchFamily="49" charset="0"/>
              </a:rPr>
              <a:t>INSERT INTO departments(department_id, department_name, </a:t>
            </a:r>
          </a:p>
          <a:p>
            <a:pPr>
              <a:tabLst>
                <a:tab pos="1200150" algn="l"/>
              </a:tabLst>
            </a:pPr>
            <a:r>
              <a:rPr lang="en-US" b="1">
                <a:solidFill>
                  <a:srgbClr val="000000"/>
                </a:solidFill>
                <a:latin typeface="Courier New" pitchFamily="49" charset="0"/>
              </a:rPr>
              <a:t>                        manager_id, location_id)</a:t>
            </a:r>
          </a:p>
          <a:p>
            <a:pPr>
              <a:tabLst>
                <a:tab pos="1200150" algn="l"/>
              </a:tabLst>
            </a:pPr>
            <a:r>
              <a:rPr lang="en-US" b="1">
                <a:solidFill>
                  <a:srgbClr val="000000"/>
                </a:solidFill>
                <a:latin typeface="Courier New" pitchFamily="49" charset="0"/>
              </a:rPr>
              <a:t>VALUES      (70, 'Public Relations', 100, 1700);</a:t>
            </a:r>
          </a:p>
          <a:p>
            <a:pPr>
              <a:tabLst>
                <a:tab pos="1200150" algn="l"/>
              </a:tabLst>
            </a:pPr>
            <a:r>
              <a:rPr lang="en-US" b="1">
                <a:solidFill>
                  <a:srgbClr val="FC0128"/>
                </a:solidFill>
                <a:latin typeface="Courier New" pitchFamily="49" charset="0"/>
              </a:rPr>
              <a:t>1 row created.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blackWhite">
          <a:xfrm>
            <a:off x="923925" y="4810125"/>
            <a:ext cx="75025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7410" name="Rectangle 2"/>
          <p:cNvSpPr>
            <a:spLocks noChangeArrowheads="1"/>
          </p:cNvSpPr>
          <p:nvPr/>
        </p:nvSpPr>
        <p:spPr bwMode="blackWhite">
          <a:xfrm>
            <a:off x="935038" y="2762250"/>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600" b="1">
              <a:solidFill>
                <a:srgbClr val="000000"/>
              </a:solidFill>
              <a:latin typeface="Courier New" pitchFamily="49" charset="0"/>
            </a:endParaRPr>
          </a:p>
          <a:p>
            <a:pPr>
              <a:tabLst>
                <a:tab pos="1200150" algn="l"/>
              </a:tabLst>
              <a:defRPr/>
            </a:pPr>
            <a:endParaRPr lang="en-US" sz="1600" b="1">
              <a:solidFill>
                <a:srgbClr val="000000"/>
              </a:solidFill>
              <a:latin typeface="Courier New" pitchFamily="49" charset="0"/>
            </a:endParaRPr>
          </a:p>
        </p:txBody>
      </p:sp>
      <p:sp>
        <p:nvSpPr>
          <p:cNvPr id="17418" name="Rectangle 10"/>
          <p:cNvSpPr>
            <a:spLocks noChangeArrowheads="1"/>
          </p:cNvSpPr>
          <p:nvPr/>
        </p:nvSpPr>
        <p:spPr bwMode="blackWhite">
          <a:xfrm>
            <a:off x="922338" y="4789488"/>
            <a:ext cx="6486525"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INSERT INTO	departments</a:t>
            </a:r>
          </a:p>
          <a:p>
            <a:pPr>
              <a:tabLst>
                <a:tab pos="1200150" algn="l"/>
              </a:tabLst>
              <a:defRPr/>
            </a:pPr>
            <a:r>
              <a:rPr lang="en-US" b="1">
                <a:solidFill>
                  <a:srgbClr val="000000"/>
                </a:solidFill>
                <a:latin typeface="Courier New" pitchFamily="49" charset="0"/>
              </a:rPr>
              <a:t>VALUES		(100, 'Finance', NULL, NULL);</a:t>
            </a:r>
          </a:p>
          <a:p>
            <a:pPr>
              <a:tabLst>
                <a:tab pos="1200150" algn="l"/>
              </a:tabLst>
              <a:defRPr/>
            </a:pPr>
            <a:r>
              <a:rPr lang="en-US" b="1">
                <a:solidFill>
                  <a:srgbClr val="FF3300"/>
                </a:solidFill>
                <a:effectLst>
                  <a:outerShdw blurRad="38100" dist="38100" dir="2700000" algn="tl">
                    <a:srgbClr val="FFFFFF"/>
                  </a:outerShdw>
                </a:effectLst>
                <a:latin typeface="Courier New" pitchFamily="49" charset="0"/>
              </a:rPr>
              <a:t>1 row created.</a:t>
            </a:r>
          </a:p>
        </p:txBody>
      </p:sp>
      <p:sp>
        <p:nvSpPr>
          <p:cNvPr id="17419" name="Rectangle 11"/>
          <p:cNvSpPr>
            <a:spLocks noChangeArrowheads="1"/>
          </p:cNvSpPr>
          <p:nvPr/>
        </p:nvSpPr>
        <p:spPr bwMode="blackWhite">
          <a:xfrm>
            <a:off x="914400" y="2884488"/>
            <a:ext cx="7302500"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INSERT INTO	departments (department_id, </a:t>
            </a:r>
          </a:p>
          <a:p>
            <a:pPr>
              <a:tabLst>
                <a:tab pos="1200150" algn="l"/>
              </a:tabLst>
              <a:defRPr/>
            </a:pPr>
            <a:r>
              <a:rPr lang="en-US" b="1">
                <a:solidFill>
                  <a:srgbClr val="000000"/>
                </a:solidFill>
                <a:latin typeface="Courier New" pitchFamily="49" charset="0"/>
              </a:rPr>
              <a:t>                          department_name    )</a:t>
            </a:r>
          </a:p>
          <a:p>
            <a:pPr>
              <a:tabLst>
                <a:tab pos="1200150" algn="l"/>
              </a:tabLst>
              <a:defRPr/>
            </a:pPr>
            <a:r>
              <a:rPr lang="en-US" b="1">
                <a:solidFill>
                  <a:srgbClr val="000000"/>
                </a:solidFill>
                <a:latin typeface="Courier New" pitchFamily="49" charset="0"/>
              </a:rPr>
              <a:t>VALUES		(30, 'Purchasing');</a:t>
            </a:r>
          </a:p>
          <a:p>
            <a:pPr>
              <a:tabLst>
                <a:tab pos="1200150" algn="l"/>
              </a:tabLst>
              <a:defRPr/>
            </a:pPr>
            <a:r>
              <a:rPr lang="en-US" b="1">
                <a:solidFill>
                  <a:srgbClr val="FF3300"/>
                </a:solidFill>
                <a:effectLst>
                  <a:outerShdw blurRad="38100" dist="38100" dir="2700000" algn="tl">
                    <a:srgbClr val="FFFFFF"/>
                  </a:outerShdw>
                </a:effectLst>
                <a:latin typeface="Courier New" pitchFamily="49" charset="0"/>
              </a:rPr>
              <a:t>1 row created.</a:t>
            </a:r>
          </a:p>
        </p:txBody>
      </p:sp>
      <p:sp>
        <p:nvSpPr>
          <p:cNvPr id="11270" name="Rectangle 4"/>
          <p:cNvSpPr>
            <a:spLocks noGrp="1" noChangeArrowheads="1"/>
          </p:cNvSpPr>
          <p:nvPr>
            <p:ph type="title"/>
          </p:nvPr>
        </p:nvSpPr>
        <p:spPr>
          <a:noFill/>
        </p:spPr>
        <p:txBody>
          <a:bodyPr/>
          <a:lstStyle/>
          <a:p>
            <a:r>
              <a:rPr lang="en-US" smtClean="0"/>
              <a:t>Inserting Rows with Null Values</a:t>
            </a:r>
          </a:p>
        </p:txBody>
      </p:sp>
      <p:sp>
        <p:nvSpPr>
          <p:cNvPr id="11271" name="Rectangle 5"/>
          <p:cNvSpPr>
            <a:spLocks noGrp="1" noChangeArrowheads="1"/>
          </p:cNvSpPr>
          <p:nvPr>
            <p:ph type="body" idx="1"/>
          </p:nvPr>
        </p:nvSpPr>
        <p:spPr>
          <a:xfrm>
            <a:off x="1236663" y="1911350"/>
            <a:ext cx="6627812" cy="727075"/>
          </a:xfrm>
          <a:noFill/>
        </p:spPr>
        <p:txBody>
          <a:bodyPr/>
          <a:lstStyle/>
          <a:p>
            <a:r>
              <a:rPr lang="en-US" smtClean="0"/>
              <a:t>Implicit method: Omit the column from the </a:t>
            </a:r>
            <a:br>
              <a:rPr lang="en-US" smtClean="0"/>
            </a:br>
            <a:r>
              <a:rPr lang="en-US" smtClean="0"/>
              <a:t>column list.</a:t>
            </a:r>
          </a:p>
        </p:txBody>
      </p:sp>
      <p:sp>
        <p:nvSpPr>
          <p:cNvPr id="11272" name="Rectangle 6"/>
          <p:cNvSpPr>
            <a:spLocks noChangeArrowheads="1"/>
          </p:cNvSpPr>
          <p:nvPr/>
        </p:nvSpPr>
        <p:spPr bwMode="ltGray">
          <a:xfrm>
            <a:off x="6673850" y="3103563"/>
            <a:ext cx="141288" cy="265112"/>
          </a:xfrm>
          <a:prstGeom prst="rect">
            <a:avLst/>
          </a:prstGeom>
          <a:noFill/>
          <a:ln w="19050">
            <a:solidFill>
              <a:schemeClr val="hlink"/>
            </a:solidFill>
            <a:miter lim="800000"/>
            <a:headEnd/>
            <a:tailEnd/>
          </a:ln>
        </p:spPr>
        <p:txBody>
          <a:bodyPr wrap="none" anchor="ctr"/>
          <a:lstStyle/>
          <a:p>
            <a:endParaRPr lang="tr-TR"/>
          </a:p>
        </p:txBody>
      </p:sp>
      <p:sp>
        <p:nvSpPr>
          <p:cNvPr id="11273" name="Rectangle 7"/>
          <p:cNvSpPr>
            <a:spLocks noChangeArrowheads="1"/>
          </p:cNvSpPr>
          <p:nvPr/>
        </p:nvSpPr>
        <p:spPr bwMode="ltGray">
          <a:xfrm>
            <a:off x="5113338" y="5119688"/>
            <a:ext cx="600075" cy="346075"/>
          </a:xfrm>
          <a:prstGeom prst="rect">
            <a:avLst/>
          </a:prstGeom>
          <a:noFill/>
          <a:ln w="19050">
            <a:solidFill>
              <a:schemeClr val="hlink"/>
            </a:solidFill>
            <a:miter lim="800000"/>
            <a:headEnd/>
            <a:tailEnd/>
          </a:ln>
        </p:spPr>
        <p:txBody>
          <a:bodyPr wrap="none" anchor="ctr"/>
          <a:lstStyle/>
          <a:p>
            <a:endParaRPr lang="tr-TR"/>
          </a:p>
        </p:txBody>
      </p:sp>
      <p:sp>
        <p:nvSpPr>
          <p:cNvPr id="11274" name="Rectangle 8"/>
          <p:cNvSpPr>
            <a:spLocks noChangeArrowheads="1"/>
          </p:cNvSpPr>
          <p:nvPr/>
        </p:nvSpPr>
        <p:spPr bwMode="ltGray">
          <a:xfrm>
            <a:off x="6965950" y="3103563"/>
            <a:ext cx="141288" cy="265112"/>
          </a:xfrm>
          <a:prstGeom prst="rect">
            <a:avLst/>
          </a:prstGeom>
          <a:noFill/>
          <a:ln w="19050">
            <a:solidFill>
              <a:schemeClr val="hlink"/>
            </a:solidFill>
            <a:miter lim="800000"/>
            <a:headEnd/>
            <a:tailEnd/>
          </a:ln>
        </p:spPr>
        <p:txBody>
          <a:bodyPr wrap="none" anchor="ctr"/>
          <a:lstStyle/>
          <a:p>
            <a:endParaRPr lang="tr-TR"/>
          </a:p>
        </p:txBody>
      </p:sp>
      <p:sp>
        <p:nvSpPr>
          <p:cNvPr id="11275" name="Rectangle 9"/>
          <p:cNvSpPr>
            <a:spLocks noChangeArrowheads="1"/>
          </p:cNvSpPr>
          <p:nvPr/>
        </p:nvSpPr>
        <p:spPr bwMode="ltGray">
          <a:xfrm>
            <a:off x="5935663" y="5119688"/>
            <a:ext cx="600075" cy="346075"/>
          </a:xfrm>
          <a:prstGeom prst="rect">
            <a:avLst/>
          </a:prstGeom>
          <a:noFill/>
          <a:ln w="19050">
            <a:solidFill>
              <a:schemeClr val="hlink"/>
            </a:solidFill>
            <a:miter lim="800000"/>
            <a:headEnd/>
            <a:tailEnd/>
          </a:ln>
        </p:spPr>
        <p:txBody>
          <a:bodyPr wrap="none" anchor="ctr"/>
          <a:lstStyle/>
          <a:p>
            <a:endParaRPr lang="tr-TR"/>
          </a:p>
        </p:txBody>
      </p:sp>
      <p:sp>
        <p:nvSpPr>
          <p:cNvPr id="11276" name="Rectangle 12"/>
          <p:cNvSpPr>
            <a:spLocks noChangeArrowheads="1"/>
          </p:cNvSpPr>
          <p:nvPr/>
        </p:nvSpPr>
        <p:spPr bwMode="auto">
          <a:xfrm>
            <a:off x="860425" y="4038600"/>
            <a:ext cx="7385050" cy="727075"/>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hlink"/>
              </a:buClr>
              <a:buSzPct val="125000"/>
              <a:buFont typeface="Arial" charset="0"/>
              <a:buChar char="•"/>
              <a:tabLst>
                <a:tab pos="571500" algn="l"/>
              </a:tabLst>
            </a:pPr>
            <a:r>
              <a:rPr lang="en-US" sz="2200" b="1"/>
              <a:t>Explicit method: Specify the </a:t>
            </a:r>
            <a:r>
              <a:rPr lang="en-US" sz="2200" b="1">
                <a:latin typeface="Courier New" pitchFamily="49" charset="0"/>
              </a:rPr>
              <a:t>NULL</a:t>
            </a:r>
            <a:r>
              <a:rPr lang="en-US" sz="2200" b="1"/>
              <a:t> keyword in the </a:t>
            </a:r>
            <a:r>
              <a:rPr lang="en-US" sz="2200" b="1">
                <a:latin typeface="Courier New" pitchFamily="49" charset="0"/>
              </a:rPr>
              <a:t>VALUES</a:t>
            </a:r>
            <a:r>
              <a:rPr lang="en-US" sz="2200" b="1"/>
              <a:t> clause.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600325"/>
            <a:ext cx="7481887" cy="341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9463" name="Rectangle 7"/>
          <p:cNvSpPr>
            <a:spLocks noChangeArrowheads="1"/>
          </p:cNvSpPr>
          <p:nvPr/>
        </p:nvSpPr>
        <p:spPr bwMode="blackWhite">
          <a:xfrm>
            <a:off x="884238" y="2690813"/>
            <a:ext cx="6524625" cy="32162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INSERT INTO employees (employee_id, </a:t>
            </a:r>
          </a:p>
          <a:p>
            <a:pPr>
              <a:tabLst>
                <a:tab pos="1200150" algn="l"/>
              </a:tabLst>
              <a:defRPr/>
            </a:pPr>
            <a:r>
              <a:rPr lang="en-US" b="1">
                <a:solidFill>
                  <a:srgbClr val="000000"/>
                </a:solidFill>
                <a:latin typeface="Courier New" pitchFamily="49" charset="0"/>
              </a:rPr>
              <a:t>                 first_name, last_name, </a:t>
            </a:r>
          </a:p>
          <a:p>
            <a:pPr>
              <a:tabLst>
                <a:tab pos="1200150" algn="l"/>
              </a:tabLst>
              <a:defRPr/>
            </a:pPr>
            <a:r>
              <a:rPr lang="en-US" b="1">
                <a:solidFill>
                  <a:srgbClr val="000000"/>
                </a:solidFill>
                <a:latin typeface="Courier New" pitchFamily="49" charset="0"/>
              </a:rPr>
              <a:t>                 email, phone_number,</a:t>
            </a:r>
          </a:p>
          <a:p>
            <a:pPr>
              <a:tabLst>
                <a:tab pos="1200150" algn="l"/>
              </a:tabLst>
              <a:defRPr/>
            </a:pPr>
            <a:r>
              <a:rPr lang="en-US" b="1">
                <a:solidFill>
                  <a:srgbClr val="000000"/>
                </a:solidFill>
                <a:latin typeface="Courier New" pitchFamily="49" charset="0"/>
              </a:rPr>
              <a:t>                 hire_date, job_id, salary, </a:t>
            </a:r>
          </a:p>
          <a:p>
            <a:pPr>
              <a:tabLst>
                <a:tab pos="1200150" algn="l"/>
              </a:tabLst>
              <a:defRPr/>
            </a:pPr>
            <a:r>
              <a:rPr lang="en-US" b="1">
                <a:solidFill>
                  <a:srgbClr val="000000"/>
                </a:solidFill>
                <a:latin typeface="Courier New" pitchFamily="49" charset="0"/>
              </a:rPr>
              <a:t>                 commission_pct, manager_id,</a:t>
            </a:r>
          </a:p>
          <a:p>
            <a:pPr>
              <a:tabLst>
                <a:tab pos="1200150" algn="l"/>
              </a:tabLst>
              <a:defRPr/>
            </a:pPr>
            <a:r>
              <a:rPr lang="en-US" b="1">
                <a:solidFill>
                  <a:srgbClr val="000000"/>
                </a:solidFill>
                <a:latin typeface="Courier New" pitchFamily="49" charset="0"/>
              </a:rPr>
              <a:t>                 department_id)</a:t>
            </a:r>
          </a:p>
          <a:p>
            <a:pPr>
              <a:tabLst>
                <a:tab pos="1200150" algn="l"/>
              </a:tabLst>
              <a:defRPr/>
            </a:pPr>
            <a:r>
              <a:rPr lang="en-US" b="1">
                <a:solidFill>
                  <a:srgbClr val="000000"/>
                </a:solidFill>
                <a:latin typeface="Courier New" pitchFamily="49" charset="0"/>
              </a:rPr>
              <a:t>VALUES		   (113, </a:t>
            </a:r>
          </a:p>
          <a:p>
            <a:pPr>
              <a:tabLst>
                <a:tab pos="1200150" algn="l"/>
              </a:tabLst>
              <a:defRPr/>
            </a:pPr>
            <a:r>
              <a:rPr lang="en-US" b="1">
                <a:solidFill>
                  <a:srgbClr val="000000"/>
                </a:solidFill>
                <a:latin typeface="Courier New" pitchFamily="49" charset="0"/>
              </a:rPr>
              <a:t>                 'Louis', 'Popp', </a:t>
            </a:r>
          </a:p>
          <a:p>
            <a:pPr>
              <a:tabLst>
                <a:tab pos="1200150" algn="l"/>
              </a:tabLst>
              <a:defRPr/>
            </a:pPr>
            <a:r>
              <a:rPr lang="en-US" b="1">
                <a:solidFill>
                  <a:srgbClr val="000000"/>
                </a:solidFill>
                <a:latin typeface="Courier New" pitchFamily="49" charset="0"/>
              </a:rPr>
              <a:t>                 'LPOPP', '515.124.4567', </a:t>
            </a:r>
          </a:p>
          <a:p>
            <a:pPr>
              <a:tabLst>
                <a:tab pos="1200150" algn="l"/>
              </a:tabLst>
              <a:defRPr/>
            </a:pPr>
            <a:r>
              <a:rPr lang="en-US" b="1">
                <a:solidFill>
                  <a:srgbClr val="000000"/>
                </a:solidFill>
                <a:latin typeface="Courier New" pitchFamily="49" charset="0"/>
              </a:rPr>
              <a:t>                 SYSDATE, 'AC_ACCOUNT', 6900, </a:t>
            </a:r>
          </a:p>
          <a:p>
            <a:pPr>
              <a:tabLst>
                <a:tab pos="1200150" algn="l"/>
              </a:tabLst>
              <a:defRPr/>
            </a:pPr>
            <a:r>
              <a:rPr lang="en-US" b="1">
                <a:solidFill>
                  <a:srgbClr val="000000"/>
                </a:solidFill>
                <a:latin typeface="Courier New" pitchFamily="49" charset="0"/>
              </a:rPr>
              <a:t>                 NULL, 205, 100);</a:t>
            </a:r>
          </a:p>
          <a:p>
            <a:pPr>
              <a:tabLst>
                <a:tab pos="1200150" algn="l"/>
              </a:tabLst>
              <a:defRPr/>
            </a:pPr>
            <a:r>
              <a:rPr lang="en-US" b="1">
                <a:solidFill>
                  <a:srgbClr val="FF3300"/>
                </a:solidFill>
                <a:effectLst>
                  <a:outerShdw blurRad="38100" dist="38100" dir="2700000" algn="tl">
                    <a:srgbClr val="FFFFFF"/>
                  </a:outerShdw>
                </a:effectLst>
                <a:latin typeface="Courier New" pitchFamily="49" charset="0"/>
              </a:rPr>
              <a:t>1 row created.</a:t>
            </a:r>
          </a:p>
        </p:txBody>
      </p:sp>
      <p:sp>
        <p:nvSpPr>
          <p:cNvPr id="12292" name="Rectangle 3"/>
          <p:cNvSpPr>
            <a:spLocks noGrp="1" noChangeArrowheads="1"/>
          </p:cNvSpPr>
          <p:nvPr>
            <p:ph type="title"/>
          </p:nvPr>
        </p:nvSpPr>
        <p:spPr>
          <a:noFill/>
        </p:spPr>
        <p:txBody>
          <a:bodyPr/>
          <a:lstStyle/>
          <a:p>
            <a:r>
              <a:rPr lang="en-US" smtClean="0"/>
              <a:t>Inserting Special Values</a:t>
            </a:r>
          </a:p>
        </p:txBody>
      </p:sp>
      <p:sp>
        <p:nvSpPr>
          <p:cNvPr id="12293" name="Rectangle 4"/>
          <p:cNvSpPr>
            <a:spLocks noGrp="1" noChangeArrowheads="1"/>
          </p:cNvSpPr>
          <p:nvPr>
            <p:ph type="body" idx="1"/>
          </p:nvPr>
        </p:nvSpPr>
        <p:spPr>
          <a:xfrm>
            <a:off x="1236663" y="1935163"/>
            <a:ext cx="6627812" cy="644525"/>
          </a:xfrm>
          <a:noFill/>
        </p:spPr>
        <p:txBody>
          <a:bodyPr/>
          <a:lstStyle/>
          <a:p>
            <a:pPr>
              <a:lnSpc>
                <a:spcPct val="65000"/>
              </a:lnSpc>
              <a:buFont typeface="Arial" charset="0"/>
              <a:buNone/>
            </a:pPr>
            <a:r>
              <a:rPr lang="en-US" smtClean="0"/>
              <a:t>The </a:t>
            </a:r>
            <a:r>
              <a:rPr lang="en-US" smtClean="0">
                <a:latin typeface="Courier New" pitchFamily="49" charset="0"/>
              </a:rPr>
              <a:t>SYSDATE</a:t>
            </a:r>
            <a:r>
              <a:rPr lang="en-US" smtClean="0"/>
              <a:t> function records the current date </a:t>
            </a:r>
          </a:p>
          <a:p>
            <a:pPr>
              <a:lnSpc>
                <a:spcPct val="65000"/>
              </a:lnSpc>
              <a:buFont typeface="Arial" charset="0"/>
              <a:buNone/>
            </a:pPr>
            <a:r>
              <a:rPr lang="en-US" smtClean="0"/>
              <a:t>and time.</a:t>
            </a:r>
          </a:p>
        </p:txBody>
      </p:sp>
      <p:sp>
        <p:nvSpPr>
          <p:cNvPr id="12294" name="Rectangle 5"/>
          <p:cNvSpPr>
            <a:spLocks noChangeArrowheads="1"/>
          </p:cNvSpPr>
          <p:nvPr/>
        </p:nvSpPr>
        <p:spPr bwMode="ltGray">
          <a:xfrm>
            <a:off x="3284538" y="3451225"/>
            <a:ext cx="1236662" cy="325438"/>
          </a:xfrm>
          <a:prstGeom prst="rect">
            <a:avLst/>
          </a:prstGeom>
          <a:noFill/>
          <a:ln w="19050">
            <a:solidFill>
              <a:schemeClr val="hlink"/>
            </a:solidFill>
            <a:miter lim="800000"/>
            <a:headEnd/>
            <a:tailEnd/>
          </a:ln>
        </p:spPr>
        <p:txBody>
          <a:bodyPr wrap="none" anchor="ctr"/>
          <a:lstStyle/>
          <a:p>
            <a:endParaRPr lang="tr-TR"/>
          </a:p>
        </p:txBody>
      </p:sp>
      <p:sp>
        <p:nvSpPr>
          <p:cNvPr id="12295" name="Rectangle 6"/>
          <p:cNvSpPr>
            <a:spLocks noChangeArrowheads="1"/>
          </p:cNvSpPr>
          <p:nvPr/>
        </p:nvSpPr>
        <p:spPr bwMode="ltGray">
          <a:xfrm>
            <a:off x="3225800" y="5081588"/>
            <a:ext cx="1027113" cy="325437"/>
          </a:xfrm>
          <a:prstGeom prst="rect">
            <a:avLst/>
          </a:prstGeom>
          <a:noFill/>
          <a:ln w="19050">
            <a:solidFill>
              <a:schemeClr val="hlink"/>
            </a:solidFill>
            <a:miter lim="800000"/>
            <a:headEnd/>
            <a:tailEnd/>
          </a:ln>
        </p:spPr>
        <p:txBody>
          <a:bodyPr wrap="none" anchor="ctr"/>
          <a:lstStyle/>
          <a:p>
            <a:endParaRPr lang="tr-TR"/>
          </a:p>
        </p:txBody>
      </p:sp>
    </p:spTree>
  </p:cSld>
  <p:clrMapOvr>
    <a:masterClrMapping/>
  </p:clrMapOvr>
  <p:transition spd="slow">
    <p:cut/>
  </p:transition>
</p:sld>
</file>

<file path=ppt/theme/theme1.xml><?xml version="1.0" encoding="utf-8"?>
<a:theme xmlns:a="http://schemas.openxmlformats.org/drawingml/2006/main" name="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iplatform_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outerShdw dist="5388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clrMap bg1="dk2" tx1="lt1" bg2="dk1" tx2="lt2" accent1="accent1" accent2="accent2" accent3="accent3" accent4="accent4" accent5="accent5" accent6="accent6" hlink="hlink" folHlink="folHlink"/>
    </a:extraClrScheme>
    <a:extraClrScheme>
      <a:clrScheme name="iplatform_1.0 2">
        <a:dk1>
          <a:srgbClr val="000000"/>
        </a:dk1>
        <a:lt1>
          <a:srgbClr val="FFFFFF"/>
        </a:lt1>
        <a:dk2>
          <a:srgbClr val="FF0033"/>
        </a:dk2>
        <a:lt2>
          <a:srgbClr val="000000"/>
        </a:lt2>
        <a:accent1>
          <a:srgbClr val="DDDDDD"/>
        </a:accent1>
        <a:accent2>
          <a:srgbClr val="5F5F5F"/>
        </a:accent2>
        <a:accent3>
          <a:srgbClr val="FFFFFF"/>
        </a:accent3>
        <a:accent4>
          <a:srgbClr val="000000"/>
        </a:accent4>
        <a:accent5>
          <a:srgbClr val="EBEBEB"/>
        </a:accent5>
        <a:accent6>
          <a:srgbClr val="555555"/>
        </a:accent6>
        <a:hlink>
          <a:srgbClr val="FFCCCC"/>
        </a:hlink>
        <a:folHlink>
          <a:srgbClr val="B2B2B2"/>
        </a:folHlink>
      </a:clrScheme>
      <a:clrMap bg1="lt1" tx1="dk1" bg2="lt2" tx2="dk2" accent1="accent1" accent2="accent2" accent3="accent3" accent4="accent4" accent5="accent5" accent6="accent6" hlink="hlink" folHlink="folHlink"/>
    </a:extraClrScheme>
    <a:extraClrScheme>
      <a:clrScheme name="iplatform_1.0 3">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iplatform_1.0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platform_1.0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platform_1.0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platform_1.0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platform_1.0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platform_1.0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platform_1.0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8124</TotalTime>
  <Words>2495</Words>
  <Application>Microsoft Office PowerPoint</Application>
  <PresentationFormat>On-screen Show (4:3)</PresentationFormat>
  <Paragraphs>390</Paragraphs>
  <Slides>24</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Times New Roman</vt:lpstr>
      <vt:lpstr>Times</vt:lpstr>
      <vt:lpstr>Courier New</vt:lpstr>
      <vt:lpstr>Calibri</vt:lpstr>
      <vt:lpstr>Wingdings</vt:lpstr>
      <vt:lpstr>iplatform_1.0</vt:lpstr>
      <vt:lpstr>Document</vt:lpstr>
      <vt:lpstr>Manipulating Data</vt:lpstr>
      <vt:lpstr>Objectives</vt:lpstr>
      <vt:lpstr>Data manipulation language (DML)</vt:lpstr>
      <vt:lpstr>Data Manipulation Language</vt:lpstr>
      <vt:lpstr>The INSERT Statement Syntax</vt:lpstr>
      <vt:lpstr>Adding a New Row to a Table</vt:lpstr>
      <vt:lpstr>Inserting New Rows</vt:lpstr>
      <vt:lpstr>Inserting Rows with Null Values</vt:lpstr>
      <vt:lpstr>Inserting Special Values</vt:lpstr>
      <vt:lpstr>Inserting Specific Date Values</vt:lpstr>
      <vt:lpstr>The UPDATE Statement Syntax</vt:lpstr>
      <vt:lpstr>Updating Rows in a Table</vt:lpstr>
      <vt:lpstr>Updating Rows:  Integrity Constraint Error</vt:lpstr>
      <vt:lpstr>Removing a Row from a Table </vt:lpstr>
      <vt:lpstr>The DELETE Statement</vt:lpstr>
      <vt:lpstr>Deleting Rows from a Table</vt:lpstr>
      <vt:lpstr>Deleting Rows:  Integrity Constraint Error</vt:lpstr>
      <vt:lpstr>Overview of the Explicit Default Feature</vt:lpstr>
      <vt:lpstr>Using Explicit Default Values</vt:lpstr>
      <vt:lpstr>EXAMPLE 1: DEFAULT</vt:lpstr>
      <vt:lpstr>Slide 21</vt:lpstr>
      <vt:lpstr>Slide 22</vt:lpstr>
      <vt:lpstr>Example 2- Default Değer Atama</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Damla</cp:lastModifiedBy>
  <cp:revision>533</cp:revision>
  <cp:lastPrinted>2001-11-12T21:03:18Z</cp:lastPrinted>
  <dcterms:created xsi:type="dcterms:W3CDTF">1995-06-17T23:31:02Z</dcterms:created>
  <dcterms:modified xsi:type="dcterms:W3CDTF">2013-09-29T19:47:02Z</dcterms:modified>
</cp:coreProperties>
</file>