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Default Extension="doc" ContentType="application/msword"/>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25"/>
  </p:notesMasterIdLst>
  <p:handoutMasterIdLst>
    <p:handoutMasterId r:id="rId26"/>
  </p:handoutMasterIdLst>
  <p:sldIdLst>
    <p:sldId id="312" r:id="rId2"/>
    <p:sldId id="257" r:id="rId3"/>
    <p:sldId id="329" r:id="rId4"/>
    <p:sldId id="259" r:id="rId5"/>
    <p:sldId id="260" r:id="rId6"/>
    <p:sldId id="266" r:id="rId7"/>
    <p:sldId id="262" r:id="rId8"/>
    <p:sldId id="332" r:id="rId9"/>
    <p:sldId id="319" r:id="rId10"/>
    <p:sldId id="294" r:id="rId11"/>
    <p:sldId id="298" r:id="rId12"/>
    <p:sldId id="299" r:id="rId13"/>
    <p:sldId id="300" r:id="rId14"/>
    <p:sldId id="301" r:id="rId15"/>
    <p:sldId id="302" r:id="rId16"/>
    <p:sldId id="303" r:id="rId17"/>
    <p:sldId id="330" r:id="rId18"/>
    <p:sldId id="277" r:id="rId19"/>
    <p:sldId id="331" r:id="rId20"/>
    <p:sldId id="334" r:id="rId21"/>
    <p:sldId id="284" r:id="rId22"/>
    <p:sldId id="325" r:id="rId23"/>
    <p:sldId id="326" r:id="rId24"/>
  </p:sldIdLst>
  <p:sldSz cx="9144000" cy="6858000" type="screen4x3"/>
  <p:notesSz cx="6991350" cy="9282113"/>
  <p:defaultTextStyle>
    <a:defPPr>
      <a:defRPr lang="en-US"/>
    </a:defPPr>
    <a:lvl1pPr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1pPr>
    <a:lvl2pPr marL="4572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2pPr>
    <a:lvl3pPr marL="9144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3pPr>
    <a:lvl4pPr marL="13716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4pPr>
    <a:lvl5pPr marL="18288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99"/>
    <a:srgbClr val="FFFF00"/>
    <a:srgbClr val="FFCCFF"/>
    <a:srgbClr val="99CCCC"/>
    <a:srgbClr val="9999FF"/>
    <a:srgbClr val="009999"/>
    <a:srgbClr val="99CCFF"/>
    <a:srgbClr val="CCCC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4975" autoAdjust="0"/>
    <p:restoredTop sz="77419" autoAdjust="0"/>
  </p:normalViewPr>
  <p:slideViewPr>
    <p:cSldViewPr snapToGrid="0">
      <p:cViewPr>
        <p:scale>
          <a:sx n="75" d="100"/>
          <a:sy n="75" d="100"/>
        </p:scale>
        <p:origin x="-990" y="858"/>
      </p:cViewPr>
      <p:guideLst>
        <p:guide orient="horz" pos="552"/>
        <p:guide orient="horz" pos="1319"/>
        <p:guide pos="5138"/>
        <p:guide pos="55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Lst>
  </p:outlineViewPr>
  <p:notesTextViewPr>
    <p:cViewPr>
      <p:scale>
        <a:sx n="100" d="100"/>
        <a:sy n="100" d="100"/>
      </p:scale>
      <p:origin x="0" y="0"/>
    </p:cViewPr>
  </p:notesTextViewPr>
  <p:sorterViewPr>
    <p:cViewPr>
      <p:scale>
        <a:sx n="100" d="100"/>
        <a:sy n="100" d="100"/>
      </p:scale>
      <p:origin x="0" y="14934"/>
    </p:cViewPr>
  </p:sorterViewPr>
  <p:notesViewPr>
    <p:cSldViewPr snapToGrid="0">
      <p:cViewPr>
        <p:scale>
          <a:sx n="100" d="100"/>
          <a:sy n="100" d="100"/>
        </p:scale>
        <p:origin x="-738" y="2730"/>
      </p:cViewPr>
      <p:guideLst>
        <p:guide orient="horz" pos="3312"/>
        <p:guide orient="horz" pos="288"/>
        <p:guide pos="390"/>
        <p:guide pos="462"/>
        <p:guide pos="540"/>
        <p:guide pos="672"/>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_rels/viewProps.xml.rels><?xml version="1.0" encoding="UTF-8" standalone="yes"?>
<Relationships xmlns="http://schemas.openxmlformats.org/package/2006/relationships"><Relationship Id="rId8" Type="http://schemas.openxmlformats.org/officeDocument/2006/relationships/slide" Target="slides/slide13.xml"/><Relationship Id="rId3" Type="http://schemas.openxmlformats.org/officeDocument/2006/relationships/slide" Target="slides/slide5.xml"/><Relationship Id="rId7" Type="http://schemas.openxmlformats.org/officeDocument/2006/relationships/slide" Target="slides/slide11.xml"/><Relationship Id="rId2" Type="http://schemas.openxmlformats.org/officeDocument/2006/relationships/slide" Target="slides/slide4.xml"/><Relationship Id="rId1" Type="http://schemas.openxmlformats.org/officeDocument/2006/relationships/slide" Target="slides/slide2.xml"/><Relationship Id="rId6" Type="http://schemas.openxmlformats.org/officeDocument/2006/relationships/slide" Target="slides/slide10.xml"/><Relationship Id="rId11" Type="http://schemas.openxmlformats.org/officeDocument/2006/relationships/slide" Target="slides/slide21.xml"/><Relationship Id="rId5" Type="http://schemas.openxmlformats.org/officeDocument/2006/relationships/slide" Target="slides/slide9.xml"/><Relationship Id="rId10" Type="http://schemas.openxmlformats.org/officeDocument/2006/relationships/slide" Target="slides/slide18.xml"/><Relationship Id="rId4" Type="http://schemas.openxmlformats.org/officeDocument/2006/relationships/slide" Target="slides/slide7.xml"/><Relationship Id="rId9" Type="http://schemas.openxmlformats.org/officeDocument/2006/relationships/slide" Target="slides/slide1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defRPr sz="1200"/>
            </a:lvl1pPr>
          </a:lstStyle>
          <a:p>
            <a:pPr>
              <a:defRPr/>
            </a:pPr>
            <a:endParaRPr lang="en-US"/>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defRPr sz="1200"/>
            </a:lvl1pPr>
          </a:lstStyle>
          <a:p>
            <a:pPr>
              <a:defRPr/>
            </a:pPr>
            <a:endParaRPr lang="en-US"/>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defRPr sz="1200"/>
            </a:lvl1pPr>
          </a:lstStyle>
          <a:p>
            <a:pPr>
              <a:defRPr/>
            </a:pPr>
            <a:endParaRPr lang="en-US"/>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defRPr sz="1200"/>
            </a:lvl1pPr>
          </a:lstStyle>
          <a:p>
            <a:pPr>
              <a:defRPr/>
            </a:pPr>
            <a:fld id="{92F86D92-1FA2-42CF-8037-B092A42A993D}"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Slide_Image_Placeholder"/>
          <p:cNvSpPr>
            <a:spLocks noChangeArrowheads="1" noTextEdit="1"/>
          </p:cNvSpPr>
          <p:nvPr>
            <p:ph type="sldImg" idx="2"/>
          </p:nvPr>
        </p:nvSpPr>
        <p:spPr bwMode="auto">
          <a:xfrm>
            <a:off x="477838" y="463550"/>
            <a:ext cx="6035675" cy="4525963"/>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582613" y="5221288"/>
            <a:ext cx="5826125" cy="346710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5" name="Notes_Footer"/>
          <p:cNvSpPr>
            <a:spLocks noChangeArrowheads="1"/>
          </p:cNvSpPr>
          <p:nvPr/>
        </p:nvSpPr>
        <p:spPr bwMode="gray">
          <a:xfrm>
            <a:off x="647700" y="8894763"/>
            <a:ext cx="5838825" cy="180975"/>
          </a:xfrm>
          <a:prstGeom prst="rect">
            <a:avLst/>
          </a:prstGeom>
          <a:solidFill>
            <a:srgbClr val="FFFFFF"/>
          </a:solidFill>
          <a:ln w="9525">
            <a:solidFill>
              <a:srgbClr val="FFFFFF"/>
            </a:solidFill>
            <a:miter lim="800000"/>
            <a:headEnd/>
            <a:tailEnd/>
          </a:ln>
          <a:effectLst/>
        </p:spPr>
        <p:txBody>
          <a:bodyPr wrap="none" lIns="92985" tIns="46493" rIns="92985" bIns="46493" anchor="ctr"/>
          <a:lstStyle/>
          <a:p>
            <a:pPr defTabSz="930275">
              <a:spcBef>
                <a:spcPct val="0"/>
              </a:spcBef>
              <a:buClrTx/>
              <a:buFontTx/>
              <a:buNone/>
              <a:defRPr/>
            </a:pPr>
            <a:r>
              <a:rPr lang="en-US" sz="1100">
                <a:solidFill>
                  <a:srgbClr val="000000"/>
                </a:solidFill>
                <a:cs typeface="Arial" charset="0"/>
              </a:rPr>
              <a:t>Oracle Database 10</a:t>
            </a:r>
            <a:r>
              <a:rPr lang="en-US" sz="1100" i="1">
                <a:solidFill>
                  <a:srgbClr val="000000"/>
                </a:solidFill>
                <a:cs typeface="Arial" charset="0"/>
              </a:rPr>
              <a:t>g</a:t>
            </a:r>
            <a:r>
              <a:rPr lang="en-US" sz="1100">
                <a:solidFill>
                  <a:srgbClr val="000000"/>
                </a:solidFill>
                <a:cs typeface="Arial" charset="0"/>
              </a:rPr>
              <a:t>: SQL Fundamentals I</a:t>
            </a:r>
            <a:r>
              <a:rPr lang="en-US" sz="1100"/>
              <a:t>   9-</a:t>
            </a:r>
            <a:fld id="{6B359F31-4F80-49C7-B0FA-BD20F7C713C9}" type="slidenum">
              <a:rPr lang="en-US" sz="1100"/>
              <a:pPr defTabSz="930275">
                <a:spcBef>
                  <a:spcPct val="0"/>
                </a:spcBef>
                <a:buClrTx/>
                <a:buFontTx/>
                <a:buNone/>
                <a:defRPr/>
              </a:pPr>
              <a:t>‹#›</a:t>
            </a:fld>
            <a:endParaRPr lang="en-US" sz="1100"/>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50000"/>
      </a:spcBef>
      <a:spcAft>
        <a:spcPct val="0"/>
      </a:spcAft>
      <a:buSzPct val="100000"/>
      <a:buFont typeface="Arial" charset="0"/>
      <a:defRPr sz="1200" b="1" kern="1200">
        <a:solidFill>
          <a:schemeClr val="tx1"/>
        </a:solidFill>
        <a:latin typeface="Arial" charset="0"/>
        <a:ea typeface="+mn-ea"/>
        <a:cs typeface="+mn-cs"/>
      </a:defRPr>
    </a:lvl1pPr>
    <a:lvl2pPr marL="114300" algn="l" defTabSz="457200" rtl="0" eaLnBrk="0" fontAlgn="base" hangingPunct="0">
      <a:spcBef>
        <a:spcPct val="25000"/>
      </a:spcBef>
      <a:spcAft>
        <a:spcPct val="0"/>
      </a:spcAft>
      <a:buSzPct val="100000"/>
      <a:buFont typeface="Times New Roman" pitchFamily="18" charset="0"/>
      <a:defRPr sz="1200" kern="1200">
        <a:solidFill>
          <a:srgbClr val="000000"/>
        </a:solidFill>
        <a:latin typeface="Times New Roman" pitchFamily="18" charset="0"/>
        <a:ea typeface="+mn-ea"/>
        <a:cs typeface="+mn-cs"/>
      </a:defRPr>
    </a:lvl2pPr>
    <a:lvl3pPr marL="457200" indent="-228600" algn="l" defTabSz="457200" rtl="0" eaLnBrk="0" fontAlgn="base" hangingPunct="0">
      <a:spcBef>
        <a:spcPct val="0"/>
      </a:spcBef>
      <a:spcAft>
        <a:spcPct val="0"/>
      </a:spcAft>
      <a:buSzPct val="100000"/>
      <a:buChar char="•"/>
      <a:defRPr sz="1200" kern="1200">
        <a:solidFill>
          <a:srgbClr val="000000"/>
        </a:solidFill>
        <a:latin typeface="Times New Roman" pitchFamily="18" charset="0"/>
        <a:ea typeface="+mn-ea"/>
        <a:cs typeface="+mn-cs"/>
      </a:defRPr>
    </a:lvl3pPr>
    <a:lvl4pPr marL="800100" indent="-228600" algn="l" defTabSz="457200" rtl="0" eaLnBrk="0" fontAlgn="base" hangingPunct="0">
      <a:spcBef>
        <a:spcPct val="0"/>
      </a:spcBef>
      <a:spcAft>
        <a:spcPct val="0"/>
      </a:spcAft>
      <a:buSzPct val="100000"/>
      <a:buFont typeface="Times New Roman" pitchFamily="18" charset="0"/>
      <a:buChar char="-"/>
      <a:defRPr sz="1200" kern="1200">
        <a:solidFill>
          <a:srgbClr val="000000"/>
        </a:solidFill>
        <a:latin typeface="Times New Roman" pitchFamily="18" charset="0"/>
        <a:ea typeface="+mn-ea"/>
        <a:cs typeface="+mn-cs"/>
      </a:defRPr>
    </a:lvl4pPr>
    <a:lvl5pPr marL="914400" algn="l" defTabSz="457200" rtl="0" eaLnBrk="0" fontAlgn="base" hangingPunct="0">
      <a:spcBef>
        <a:spcPct val="0"/>
      </a:spcBef>
      <a:spcAft>
        <a:spcPct val="0"/>
      </a:spcAft>
      <a:buSzPct val="100000"/>
      <a:buFont typeface="Courier New" pitchFamily="49" charset="0"/>
      <a:defRPr sz="1100" kern="1200">
        <a:solidFill>
          <a:srgbClr val="000000"/>
        </a:solidFill>
        <a:latin typeface="Courier New" pitchFamily="49"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vmlDrawing" Target="../drawings/vmlDrawing1.vml"/><Relationship Id="rId4" Type="http://schemas.openxmlformats.org/officeDocument/2006/relationships/oleObject" Target="../embeddings/Microsoft_Office_Word_97_-_2003_Document1.doc"/></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vmlDrawing" Target="../drawings/vmlDrawing2.vml"/><Relationship Id="rId4" Type="http://schemas.openxmlformats.org/officeDocument/2006/relationships/oleObject" Target="../embeddings/Microsoft_Office_Word_97_-_2003_Document2.doc"/></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3959225" y="0"/>
            <a:ext cx="3033713" cy="466725"/>
          </a:xfrm>
          <a:prstGeom prst="rect">
            <a:avLst/>
          </a:prstGeom>
          <a:noFill/>
          <a:ln w="9525">
            <a:noFill/>
            <a:miter lim="800000"/>
            <a:headEnd/>
            <a:tailEnd/>
          </a:ln>
        </p:spPr>
        <p:txBody>
          <a:bodyPr wrap="none" anchor="ctr"/>
          <a:lstStyle/>
          <a:p>
            <a:endParaRPr lang="tr-TR"/>
          </a:p>
        </p:txBody>
      </p:sp>
      <p:sp>
        <p:nvSpPr>
          <p:cNvPr id="29699" name="Rectangle 3"/>
          <p:cNvSpPr>
            <a:spLocks noChangeArrowheads="1"/>
          </p:cNvSpPr>
          <p:nvPr/>
        </p:nvSpPr>
        <p:spPr bwMode="auto">
          <a:xfrm>
            <a:off x="-3175" y="0"/>
            <a:ext cx="3030538" cy="466725"/>
          </a:xfrm>
          <a:prstGeom prst="rect">
            <a:avLst/>
          </a:prstGeom>
          <a:noFill/>
          <a:ln w="9525">
            <a:noFill/>
            <a:miter lim="800000"/>
            <a:headEnd/>
            <a:tailEnd/>
          </a:ln>
        </p:spPr>
        <p:txBody>
          <a:bodyPr wrap="none" anchor="ctr"/>
          <a:lstStyle/>
          <a:p>
            <a:endParaRPr lang="tr-TR"/>
          </a:p>
        </p:txBody>
      </p:sp>
      <p:sp>
        <p:nvSpPr>
          <p:cNvPr id="29700" name="Rectangle 6"/>
          <p:cNvSpPr>
            <a:spLocks noChangeArrowheads="1" noTextEdit="1"/>
          </p:cNvSpPr>
          <p:nvPr>
            <p:ph type="sldImg"/>
          </p:nvPr>
        </p:nvSpPr>
        <p:spPr>
          <a:ln/>
        </p:spPr>
      </p:sp>
      <p:sp>
        <p:nvSpPr>
          <p:cNvPr id="29701" name="Rectangle 7"/>
          <p:cNvSpPr>
            <a:spLocks noGrp="1" noChangeArrowheads="1"/>
          </p:cNvSpPr>
          <p:nvPr>
            <p:ph type="body" idx="1"/>
          </p:nvPr>
        </p:nvSpPr>
        <p:spPr>
          <a:noFill/>
          <a:ln/>
        </p:spPr>
        <p:txBody>
          <a:bodyPr/>
          <a:lstStyle/>
          <a:p>
            <a:pPr eaLnBrk="1" hangingPunct="1"/>
            <a:r>
              <a:rPr lang="en-US" smtClean="0"/>
              <a:t>Objectives</a:t>
            </a:r>
          </a:p>
          <a:p>
            <a:pPr lvl="1" eaLnBrk="1" hangingPunct="1"/>
            <a:r>
              <a:rPr lang="en-US" smtClean="0">
                <a:cs typeface="Times New Roman" pitchFamily="18" charset="0"/>
              </a:rPr>
              <a:t>In this lesson, you are introduced to the data definition language (DDL) statements. You are taught the basics of how to create simple tables, alter them, and remove them. The data types available in DDL are shown, and schema concepts are introduced. Constraints are tied into this lesson. Exception messages that are generated from violating constraints during DML are shown and explained.</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noTextEdit="1"/>
          </p:cNvSpPr>
          <p:nvPr>
            <p:ph type="sldImg"/>
          </p:nvPr>
        </p:nvSpPr>
        <p:spPr>
          <a:ln/>
        </p:spPr>
      </p:sp>
      <p:sp>
        <p:nvSpPr>
          <p:cNvPr id="36867" name="Rectangle 3"/>
          <p:cNvSpPr>
            <a:spLocks noGrp="1" noChangeArrowheads="1"/>
          </p:cNvSpPr>
          <p:nvPr>
            <p:ph type="body" idx="1"/>
          </p:nvPr>
        </p:nvSpPr>
        <p:spPr>
          <a:noFill/>
          <a:ln/>
        </p:spPr>
        <p:txBody>
          <a:bodyPr/>
          <a:lstStyle/>
          <a:p>
            <a:pPr eaLnBrk="1" hangingPunct="1"/>
            <a:r>
              <a:rPr lang="en-US" smtClean="0">
                <a:latin typeface="Courier New" pitchFamily="49" charset="0"/>
              </a:rPr>
              <a:t>UNIQUE</a:t>
            </a:r>
            <a:r>
              <a:rPr lang="en-US" smtClean="0"/>
              <a:t> Constraint (continued)</a:t>
            </a:r>
          </a:p>
          <a:p>
            <a:pPr lvl="1" eaLnBrk="1" hangingPunct="1"/>
            <a:r>
              <a:rPr lang="en-US" smtClean="0">
                <a:solidFill>
                  <a:schemeClr val="tx1"/>
                </a:solidFill>
                <a:latin typeface="Courier New" pitchFamily="49" charset="0"/>
              </a:rPr>
              <a:t>UNIQUE</a:t>
            </a:r>
            <a:r>
              <a:rPr lang="en-US" smtClean="0">
                <a:solidFill>
                  <a:schemeClr val="tx1"/>
                </a:solidFill>
              </a:rPr>
              <a:t> constraints can be defined at the column level or table level. A composite unique key is created by using the table-level definition.</a:t>
            </a:r>
          </a:p>
          <a:p>
            <a:pPr lvl="1" eaLnBrk="1" hangingPunct="1"/>
            <a:r>
              <a:rPr lang="en-US" smtClean="0">
                <a:solidFill>
                  <a:schemeClr val="tx1"/>
                </a:solidFill>
              </a:rPr>
              <a:t>The example in the slide applies the </a:t>
            </a:r>
            <a:r>
              <a:rPr lang="en-US" smtClean="0">
                <a:solidFill>
                  <a:schemeClr val="tx1"/>
                </a:solidFill>
                <a:latin typeface="Courier New" pitchFamily="49" charset="0"/>
              </a:rPr>
              <a:t>UNIQUE</a:t>
            </a:r>
            <a:r>
              <a:rPr lang="en-US" smtClean="0">
                <a:solidFill>
                  <a:schemeClr val="tx1"/>
                </a:solidFill>
              </a:rPr>
              <a:t> constraint to the </a:t>
            </a:r>
            <a:r>
              <a:rPr lang="en-US" smtClean="0">
                <a:solidFill>
                  <a:schemeClr val="tx1"/>
                </a:solidFill>
                <a:latin typeface="Courier New" pitchFamily="49" charset="0"/>
              </a:rPr>
              <a:t>EMAIL</a:t>
            </a:r>
            <a:r>
              <a:rPr lang="en-US" smtClean="0">
                <a:solidFill>
                  <a:schemeClr val="tx1"/>
                </a:solidFill>
              </a:rPr>
              <a:t> column of the </a:t>
            </a:r>
            <a:r>
              <a:rPr lang="en-US" smtClean="0">
                <a:solidFill>
                  <a:schemeClr val="tx1"/>
                </a:solidFill>
                <a:latin typeface="Courier New" pitchFamily="49" charset="0"/>
              </a:rPr>
              <a:t>EMPLOYEES</a:t>
            </a:r>
            <a:r>
              <a:rPr lang="en-US" smtClean="0">
                <a:solidFill>
                  <a:schemeClr val="tx1"/>
                </a:solidFill>
              </a:rPr>
              <a:t> table. The name of the constraint is </a:t>
            </a:r>
            <a:r>
              <a:rPr lang="en-US" smtClean="0">
                <a:solidFill>
                  <a:schemeClr val="tx1"/>
                </a:solidFill>
                <a:latin typeface="Courier New" pitchFamily="49" charset="0"/>
              </a:rPr>
              <a:t>EMP_EMAIL_UK</a:t>
            </a:r>
            <a:r>
              <a:rPr lang="en-US" smtClean="0">
                <a:solidFill>
                  <a:schemeClr val="tx1"/>
                </a:solidFill>
              </a:rPr>
              <a:t>..</a:t>
            </a:r>
          </a:p>
          <a:p>
            <a:pPr lvl="1" eaLnBrk="1" hangingPunct="1"/>
            <a:r>
              <a:rPr lang="en-US" b="1" smtClean="0">
                <a:solidFill>
                  <a:schemeClr val="tx1"/>
                </a:solidFill>
              </a:rPr>
              <a:t>Note: </a:t>
            </a:r>
            <a:r>
              <a:rPr lang="en-US" smtClean="0">
                <a:solidFill>
                  <a:schemeClr val="tx1"/>
                </a:solidFill>
              </a:rPr>
              <a:t>The Oracle server enforces the </a:t>
            </a:r>
            <a:r>
              <a:rPr lang="en-US" smtClean="0">
                <a:solidFill>
                  <a:schemeClr val="tx1"/>
                </a:solidFill>
                <a:latin typeface="Courier New" pitchFamily="49" charset="0"/>
              </a:rPr>
              <a:t>UNIQUE</a:t>
            </a:r>
            <a:r>
              <a:rPr lang="en-US" smtClean="0">
                <a:solidFill>
                  <a:schemeClr val="tx1"/>
                </a:solidFill>
              </a:rPr>
              <a:t> constraint by implicitly creating a unique index on the unique key column or columns.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noTextEdit="1"/>
          </p:cNvSpPr>
          <p:nvPr>
            <p:ph type="sldImg"/>
          </p:nvPr>
        </p:nvSpPr>
        <p:spPr>
          <a:ln/>
        </p:spPr>
      </p:sp>
      <p:sp>
        <p:nvSpPr>
          <p:cNvPr id="37891" name="Rectangle 3"/>
          <p:cNvSpPr>
            <a:spLocks noGrp="1" noChangeArrowheads="1"/>
          </p:cNvSpPr>
          <p:nvPr>
            <p:ph type="body" idx="1"/>
          </p:nvPr>
        </p:nvSpPr>
        <p:spPr>
          <a:noFill/>
          <a:ln/>
        </p:spPr>
        <p:txBody>
          <a:bodyPr/>
          <a:lstStyle/>
          <a:p>
            <a:pPr eaLnBrk="1" hangingPunct="1"/>
            <a:r>
              <a:rPr lang="en-US" smtClean="0">
                <a:latin typeface="Courier New" pitchFamily="49" charset="0"/>
              </a:rPr>
              <a:t>PRIMARY KEY</a:t>
            </a:r>
            <a:r>
              <a:rPr lang="en-US" smtClean="0"/>
              <a:t> Constraint</a:t>
            </a:r>
          </a:p>
          <a:p>
            <a:pPr lvl="1" eaLnBrk="1" hangingPunct="1"/>
            <a:r>
              <a:rPr lang="en-US" smtClean="0"/>
              <a:t>A </a:t>
            </a:r>
            <a:r>
              <a:rPr lang="en-US" smtClean="0">
                <a:solidFill>
                  <a:schemeClr val="tx1"/>
                </a:solidFill>
                <a:latin typeface="Courier New" pitchFamily="49" charset="0"/>
              </a:rPr>
              <a:t>PRIMARY KEY</a:t>
            </a:r>
            <a:r>
              <a:rPr lang="en-US" smtClean="0">
                <a:solidFill>
                  <a:schemeClr val="tx1"/>
                </a:solidFill>
              </a:rPr>
              <a:t> constraint creates a primary key for the table. Only one primary key can be created for each table. The </a:t>
            </a:r>
            <a:r>
              <a:rPr lang="en-US" smtClean="0">
                <a:solidFill>
                  <a:schemeClr val="tx1"/>
                </a:solidFill>
                <a:latin typeface="Courier New" pitchFamily="49" charset="0"/>
              </a:rPr>
              <a:t>PRIMARY KEY</a:t>
            </a:r>
            <a:r>
              <a:rPr lang="en-US" smtClean="0">
                <a:solidFill>
                  <a:schemeClr val="tx1"/>
                </a:solidFill>
              </a:rPr>
              <a:t> constraint is a column or set of columns that uniquely identifies each row in a table. This constraint enforces uniqueness of the column or column combination and ensures that no column that is part of the primary key can contain a null value.</a:t>
            </a:r>
          </a:p>
          <a:p>
            <a:pPr lvl="1" eaLnBrk="1" hangingPunct="1"/>
            <a:r>
              <a:rPr lang="en-US" b="1" smtClean="0">
                <a:solidFill>
                  <a:schemeClr val="tx1"/>
                </a:solidFill>
              </a:rPr>
              <a:t>Note: </a:t>
            </a:r>
            <a:r>
              <a:rPr lang="en-US" smtClean="0">
                <a:solidFill>
                  <a:schemeClr val="tx1"/>
                </a:solidFill>
              </a:rPr>
              <a:t>Because uniqueness is part of the primary key constraint definition, the Oracle server enforces the uniqueness by implicitly creating a unique index on the primary key column or columns.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noTextEdit="1"/>
          </p:cNvSpPr>
          <p:nvPr>
            <p:ph type="sldImg"/>
          </p:nvPr>
        </p:nvSpPr>
        <p:spPr>
          <a:ln/>
        </p:spPr>
      </p:sp>
      <p:sp>
        <p:nvSpPr>
          <p:cNvPr id="38915" name="Rectangle 3"/>
          <p:cNvSpPr>
            <a:spLocks noGrp="1" noChangeArrowheads="1"/>
          </p:cNvSpPr>
          <p:nvPr>
            <p:ph type="body" idx="1"/>
          </p:nvPr>
        </p:nvSpPr>
        <p:spPr>
          <a:noFill/>
          <a:ln/>
        </p:spPr>
        <p:txBody>
          <a:bodyPr/>
          <a:lstStyle/>
          <a:p>
            <a:pPr eaLnBrk="1" hangingPunct="1"/>
            <a:r>
              <a:rPr lang="en-US" smtClean="0">
                <a:latin typeface="Courier New" pitchFamily="49" charset="0"/>
              </a:rPr>
              <a:t>FOREIGN</a:t>
            </a:r>
            <a:r>
              <a:rPr lang="en-US" smtClean="0">
                <a:latin typeface="Times New Roman" pitchFamily="18" charset="0"/>
              </a:rPr>
              <a:t> </a:t>
            </a:r>
            <a:r>
              <a:rPr lang="en-US" smtClean="0">
                <a:latin typeface="Courier New" pitchFamily="49" charset="0"/>
              </a:rPr>
              <a:t>KEY</a:t>
            </a:r>
            <a:r>
              <a:rPr lang="en-US" smtClean="0"/>
              <a:t> Constraint</a:t>
            </a:r>
          </a:p>
          <a:p>
            <a:pPr lvl="1" eaLnBrk="1" hangingPunct="1"/>
            <a:r>
              <a:rPr lang="en-US" smtClean="0">
                <a:solidFill>
                  <a:schemeClr val="tx1"/>
                </a:solidFill>
              </a:rPr>
              <a:t>The </a:t>
            </a:r>
            <a:r>
              <a:rPr lang="en-US" smtClean="0">
                <a:solidFill>
                  <a:schemeClr val="tx1"/>
                </a:solidFill>
                <a:latin typeface="Courier New" pitchFamily="49" charset="0"/>
              </a:rPr>
              <a:t>FOREIGN</a:t>
            </a:r>
            <a:r>
              <a:rPr lang="en-US" smtClean="0">
                <a:solidFill>
                  <a:schemeClr val="tx1"/>
                </a:solidFill>
              </a:rPr>
              <a:t> </a:t>
            </a:r>
            <a:r>
              <a:rPr lang="en-US" smtClean="0">
                <a:solidFill>
                  <a:schemeClr val="tx1"/>
                </a:solidFill>
                <a:latin typeface="Courier New" pitchFamily="49" charset="0"/>
              </a:rPr>
              <a:t>KEY</a:t>
            </a:r>
            <a:r>
              <a:rPr lang="en-US" smtClean="0">
                <a:solidFill>
                  <a:schemeClr val="tx1"/>
                </a:solidFill>
              </a:rPr>
              <a:t> (or referential integrity) constraint designates</a:t>
            </a:r>
            <a:r>
              <a:rPr lang="en-US" smtClean="0"/>
              <a:t> a column or combination of columns as a foreign key and establishes a relationship between a primary key or a unique key in the same table or a different table. </a:t>
            </a:r>
          </a:p>
          <a:p>
            <a:pPr lvl="1" eaLnBrk="1" hangingPunct="1"/>
            <a:r>
              <a:rPr lang="en-US" smtClean="0"/>
              <a:t>In the example in the slide, </a:t>
            </a:r>
            <a:r>
              <a:rPr lang="en-US" smtClean="0">
                <a:latin typeface="Courier New" pitchFamily="49" charset="0"/>
              </a:rPr>
              <a:t>DEPARTMENT_ID</a:t>
            </a:r>
            <a:r>
              <a:rPr lang="en-US" smtClean="0"/>
              <a:t> has been defined as the foreign key in the </a:t>
            </a:r>
            <a:r>
              <a:rPr lang="en-US" smtClean="0">
                <a:latin typeface="Courier New" pitchFamily="49" charset="0"/>
              </a:rPr>
              <a:t>EMPLOYEES</a:t>
            </a:r>
            <a:r>
              <a:rPr lang="en-US" smtClean="0"/>
              <a:t> table (dependent or child table); it references the </a:t>
            </a:r>
            <a:r>
              <a:rPr lang="en-US" smtClean="0">
                <a:latin typeface="Courier New" pitchFamily="49" charset="0"/>
              </a:rPr>
              <a:t>DEPARTMENT_ID</a:t>
            </a:r>
            <a:r>
              <a:rPr lang="en-US" smtClean="0"/>
              <a:t> column of the </a:t>
            </a:r>
            <a:r>
              <a:rPr lang="en-US" smtClean="0">
                <a:latin typeface="Courier New" pitchFamily="49" charset="0"/>
              </a:rPr>
              <a:t>DEPARTMENTS</a:t>
            </a:r>
            <a:r>
              <a:rPr lang="en-US" smtClean="0"/>
              <a:t> table (the referenced or parent table).</a:t>
            </a:r>
          </a:p>
          <a:p>
            <a:pPr lvl="1" eaLnBrk="1" hangingPunct="1"/>
            <a:r>
              <a:rPr lang="en-US" b="1" smtClean="0"/>
              <a:t>Guidelines</a:t>
            </a:r>
          </a:p>
          <a:p>
            <a:pPr lvl="2" eaLnBrk="1" hangingPunct="1"/>
            <a:r>
              <a:rPr lang="en-US" smtClean="0"/>
              <a:t>A foreign key value must match an existing value in the parent table or be </a:t>
            </a:r>
            <a:r>
              <a:rPr lang="en-US" smtClean="0">
                <a:latin typeface="Courier New" pitchFamily="49" charset="0"/>
              </a:rPr>
              <a:t>NULL</a:t>
            </a:r>
            <a:r>
              <a:rPr lang="en-US" smtClean="0"/>
              <a:t>.</a:t>
            </a:r>
          </a:p>
          <a:p>
            <a:pPr lvl="2" eaLnBrk="1" hangingPunct="1"/>
            <a:r>
              <a:rPr lang="en-US" smtClean="0"/>
              <a:t>Foreign keys are based on data values and are purely logical, rather than physical, pointers.</a:t>
            </a:r>
            <a:endParaRPr lang="en-US" smtClean="0">
              <a:solidFill>
                <a:srgbClr val="0000FF"/>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026"/>
          <p:cNvSpPr>
            <a:spLocks noChangeArrowheads="1" noTextEdit="1"/>
          </p:cNvSpPr>
          <p:nvPr>
            <p:ph type="sldImg"/>
          </p:nvPr>
        </p:nvSpPr>
        <p:spPr>
          <a:ln/>
        </p:spPr>
      </p:sp>
      <p:sp>
        <p:nvSpPr>
          <p:cNvPr id="39939" name="Rectangle 1027"/>
          <p:cNvSpPr>
            <a:spLocks noGrp="1" noChangeArrowheads="1"/>
          </p:cNvSpPr>
          <p:nvPr>
            <p:ph type="body" idx="1"/>
          </p:nvPr>
        </p:nvSpPr>
        <p:spPr>
          <a:noFill/>
          <a:ln/>
        </p:spPr>
        <p:txBody>
          <a:bodyPr/>
          <a:lstStyle/>
          <a:p>
            <a:pPr eaLnBrk="1" hangingPunct="1"/>
            <a:r>
              <a:rPr lang="en-US" smtClean="0">
                <a:latin typeface="Courier New" pitchFamily="49" charset="0"/>
              </a:rPr>
              <a:t>FOREIGN</a:t>
            </a:r>
            <a:r>
              <a:rPr lang="en-US" smtClean="0">
                <a:latin typeface="Times New Roman" pitchFamily="18" charset="0"/>
              </a:rPr>
              <a:t> </a:t>
            </a:r>
            <a:r>
              <a:rPr lang="en-US" smtClean="0">
                <a:latin typeface="Courier New" pitchFamily="49" charset="0"/>
              </a:rPr>
              <a:t>KEY</a:t>
            </a:r>
            <a:r>
              <a:rPr lang="en-US" smtClean="0"/>
              <a:t> Constraint (continued)</a:t>
            </a:r>
          </a:p>
          <a:p>
            <a:pPr lvl="1" eaLnBrk="1" hangingPunct="1"/>
            <a:r>
              <a:rPr lang="en-US" smtClean="0">
                <a:solidFill>
                  <a:schemeClr val="tx1"/>
                </a:solidFill>
                <a:latin typeface="Courier New" pitchFamily="49" charset="0"/>
              </a:rPr>
              <a:t>FOREIGN</a:t>
            </a:r>
            <a:r>
              <a:rPr lang="en-US" smtClean="0">
                <a:solidFill>
                  <a:schemeClr val="tx1"/>
                </a:solidFill>
              </a:rPr>
              <a:t> </a:t>
            </a:r>
            <a:r>
              <a:rPr lang="en-US" smtClean="0">
                <a:solidFill>
                  <a:schemeClr val="tx1"/>
                </a:solidFill>
                <a:latin typeface="Courier New" pitchFamily="49" charset="0"/>
              </a:rPr>
              <a:t>KEY</a:t>
            </a:r>
            <a:r>
              <a:rPr lang="en-US" smtClean="0">
                <a:solidFill>
                  <a:schemeClr val="tx1"/>
                </a:solidFill>
              </a:rPr>
              <a:t> constraints can be defined</a:t>
            </a:r>
            <a:r>
              <a:rPr lang="en-US" smtClean="0"/>
              <a:t> at the column or table constraint level. A composite foreign key must be created by using the table-level definition.</a:t>
            </a:r>
          </a:p>
          <a:p>
            <a:pPr lvl="1" eaLnBrk="1" hangingPunct="1"/>
            <a:r>
              <a:rPr lang="en-US" smtClean="0"/>
              <a:t>The example in the slide defines a </a:t>
            </a:r>
            <a:r>
              <a:rPr lang="en-US" smtClean="0">
                <a:latin typeface="Courier New" pitchFamily="49" charset="0"/>
              </a:rPr>
              <a:t>FOREIGN KEY</a:t>
            </a:r>
            <a:r>
              <a:rPr lang="en-US" smtClean="0"/>
              <a:t> constraint on the </a:t>
            </a:r>
            <a:r>
              <a:rPr lang="en-US" smtClean="0">
                <a:latin typeface="Courier New" pitchFamily="49" charset="0"/>
              </a:rPr>
              <a:t>DEPARTMENT_ID</a:t>
            </a:r>
            <a:r>
              <a:rPr lang="en-US" smtClean="0"/>
              <a:t> column of the </a:t>
            </a:r>
            <a:r>
              <a:rPr lang="en-US" smtClean="0">
                <a:latin typeface="Courier New" pitchFamily="49" charset="0"/>
              </a:rPr>
              <a:t>EMPLOYEES</a:t>
            </a:r>
            <a:r>
              <a:rPr lang="en-US" smtClean="0"/>
              <a:t> table, using table-level syntax. The name of the constraint is </a:t>
            </a:r>
            <a:r>
              <a:rPr lang="en-US" smtClean="0">
                <a:latin typeface="Courier New" pitchFamily="49" charset="0"/>
              </a:rPr>
              <a:t>EMP_DEPTID_FK</a:t>
            </a:r>
            <a:r>
              <a:rPr lang="en-US" smtClean="0"/>
              <a:t>.</a:t>
            </a:r>
          </a:p>
          <a:p>
            <a:pPr lvl="1" eaLnBrk="1" hangingPunct="1"/>
            <a:r>
              <a:rPr lang="en-US" smtClean="0"/>
              <a:t>The foreign key can also be defined at the column level, provided the constraint is based on a single column. The syntax differs in that the keywords </a:t>
            </a:r>
            <a:r>
              <a:rPr lang="en-US" smtClean="0">
                <a:latin typeface="Courier New" pitchFamily="49" charset="0"/>
              </a:rPr>
              <a:t>FOREIGN KEY</a:t>
            </a:r>
            <a:r>
              <a:rPr lang="en-US" smtClean="0"/>
              <a:t> do not appear. For example:</a:t>
            </a:r>
          </a:p>
          <a:p>
            <a:pPr lvl="4" eaLnBrk="1" hangingPunct="1"/>
            <a:r>
              <a:rPr lang="en-US" smtClean="0"/>
              <a:t>CREATE TABLE employees</a:t>
            </a:r>
          </a:p>
          <a:p>
            <a:pPr lvl="4" eaLnBrk="1" hangingPunct="1"/>
            <a:r>
              <a:rPr lang="en-US" smtClean="0"/>
              <a:t>(...</a:t>
            </a:r>
          </a:p>
          <a:p>
            <a:pPr lvl="4" eaLnBrk="1" hangingPunct="1"/>
            <a:r>
              <a:rPr lang="en-US" smtClean="0"/>
              <a:t>department_id NUMBER(4) CONSTRAINT emp_deptid_fk </a:t>
            </a:r>
          </a:p>
          <a:p>
            <a:pPr lvl="4" eaLnBrk="1" hangingPunct="1"/>
            <a:r>
              <a:rPr lang="en-US" smtClean="0"/>
              <a:t>REFERENCES departments(department_id),</a:t>
            </a:r>
          </a:p>
          <a:p>
            <a:pPr lvl="4" eaLnBrk="1" hangingPunct="1"/>
            <a:r>
              <a:rPr lang="en-US" smtClean="0"/>
              <a:t>...</a:t>
            </a:r>
          </a:p>
          <a:p>
            <a:pPr lvl="4" eaLnBrk="1" hangingPunct="1"/>
            <a:r>
              <a:rPr lang="en-US" smtClean="0"/>
              <a: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3959225" y="0"/>
            <a:ext cx="3033713" cy="466725"/>
          </a:xfrm>
          <a:prstGeom prst="rect">
            <a:avLst/>
          </a:prstGeom>
          <a:noFill/>
          <a:ln w="9525">
            <a:noFill/>
            <a:miter lim="800000"/>
            <a:headEnd/>
            <a:tailEnd/>
          </a:ln>
        </p:spPr>
        <p:txBody>
          <a:bodyPr wrap="none" anchor="ctr"/>
          <a:lstStyle/>
          <a:p>
            <a:endParaRPr lang="tr-TR"/>
          </a:p>
        </p:txBody>
      </p:sp>
      <p:sp>
        <p:nvSpPr>
          <p:cNvPr id="40963" name="Rectangle 3"/>
          <p:cNvSpPr>
            <a:spLocks noChangeArrowheads="1"/>
          </p:cNvSpPr>
          <p:nvPr/>
        </p:nvSpPr>
        <p:spPr bwMode="auto">
          <a:xfrm>
            <a:off x="-3175" y="0"/>
            <a:ext cx="3030538" cy="466725"/>
          </a:xfrm>
          <a:prstGeom prst="rect">
            <a:avLst/>
          </a:prstGeom>
          <a:noFill/>
          <a:ln w="9525">
            <a:noFill/>
            <a:miter lim="800000"/>
            <a:headEnd/>
            <a:tailEnd/>
          </a:ln>
        </p:spPr>
        <p:txBody>
          <a:bodyPr wrap="none" anchor="ctr"/>
          <a:lstStyle/>
          <a:p>
            <a:endParaRPr lang="tr-TR"/>
          </a:p>
        </p:txBody>
      </p:sp>
      <p:sp>
        <p:nvSpPr>
          <p:cNvPr id="40964" name="Rectangle 6"/>
          <p:cNvSpPr>
            <a:spLocks noChangeArrowheads="1" noTextEdit="1"/>
          </p:cNvSpPr>
          <p:nvPr>
            <p:ph type="sldImg"/>
          </p:nvPr>
        </p:nvSpPr>
        <p:spPr>
          <a:ln/>
        </p:spPr>
      </p:sp>
      <p:sp>
        <p:nvSpPr>
          <p:cNvPr id="40965" name="Rectangle 7"/>
          <p:cNvSpPr>
            <a:spLocks noGrp="1" noChangeArrowheads="1"/>
          </p:cNvSpPr>
          <p:nvPr>
            <p:ph type="body" idx="1"/>
          </p:nvPr>
        </p:nvSpPr>
        <p:spPr>
          <a:noFill/>
          <a:ln/>
        </p:spPr>
        <p:txBody>
          <a:bodyPr/>
          <a:lstStyle/>
          <a:p>
            <a:pPr eaLnBrk="1" hangingPunct="1"/>
            <a:r>
              <a:rPr lang="en-US" smtClean="0">
                <a:latin typeface="Courier New" pitchFamily="49" charset="0"/>
              </a:rPr>
              <a:t>ALTER TABLE</a:t>
            </a:r>
            <a:r>
              <a:rPr lang="en-US" smtClean="0"/>
              <a:t> Statement</a:t>
            </a:r>
          </a:p>
          <a:p>
            <a:pPr lvl="1" eaLnBrk="1" hangingPunct="1"/>
            <a:r>
              <a:rPr lang="en-US" smtClean="0"/>
              <a:t>After you create a table, you may need to change the table structure for any of the following reasons: </a:t>
            </a:r>
          </a:p>
          <a:p>
            <a:pPr lvl="2" eaLnBrk="1" hangingPunct="1"/>
            <a:r>
              <a:rPr lang="en-US" smtClean="0"/>
              <a:t>You omitted a column.</a:t>
            </a:r>
          </a:p>
          <a:p>
            <a:pPr lvl="2" eaLnBrk="1" hangingPunct="1"/>
            <a:r>
              <a:rPr lang="en-US" smtClean="0"/>
              <a:t>Your column definition needs to be changed.</a:t>
            </a:r>
          </a:p>
          <a:p>
            <a:pPr lvl="2" eaLnBrk="1" hangingPunct="1"/>
            <a:r>
              <a:rPr lang="en-US" smtClean="0"/>
              <a:t>You need to remove columns. </a:t>
            </a:r>
          </a:p>
          <a:p>
            <a:pPr lvl="1" eaLnBrk="1" hangingPunct="1"/>
            <a:r>
              <a:rPr lang="en-US" smtClean="0"/>
              <a:t>You can do this by </a:t>
            </a:r>
            <a:r>
              <a:rPr lang="en-US" smtClean="0">
                <a:solidFill>
                  <a:schemeClr val="tx1"/>
                </a:solidFill>
              </a:rPr>
              <a:t>using the </a:t>
            </a:r>
            <a:r>
              <a:rPr lang="en-US" smtClean="0">
                <a:solidFill>
                  <a:schemeClr val="tx1"/>
                </a:solidFill>
                <a:latin typeface="Courier New" pitchFamily="49" charset="0"/>
              </a:rPr>
              <a:t>ALTER TABLE</a:t>
            </a:r>
            <a:r>
              <a:rPr lang="en-US" smtClean="0">
                <a:solidFill>
                  <a:schemeClr val="tx1"/>
                </a:solidFill>
              </a:rPr>
              <a:t> statement. For information about the</a:t>
            </a:r>
            <a:br>
              <a:rPr lang="en-US" smtClean="0">
                <a:solidFill>
                  <a:schemeClr val="tx1"/>
                </a:solidFill>
              </a:rPr>
            </a:br>
            <a:r>
              <a:rPr lang="en-US" smtClean="0">
                <a:solidFill>
                  <a:schemeClr val="tx1"/>
                </a:solidFill>
                <a:latin typeface="Courier New" pitchFamily="49" charset="0"/>
              </a:rPr>
              <a:t>ALTER TABLE</a:t>
            </a:r>
            <a:r>
              <a:rPr lang="en-US" smtClean="0">
                <a:solidFill>
                  <a:schemeClr val="tx1"/>
                </a:solidFill>
              </a:rPr>
              <a:t> statement, see the </a:t>
            </a:r>
            <a:r>
              <a:rPr lang="en-US" i="1" smtClean="0">
                <a:solidFill>
                  <a:schemeClr val="tx1"/>
                </a:solidFill>
              </a:rPr>
              <a:t>Oracle Database 10g SQL Fundamentals II</a:t>
            </a:r>
            <a:r>
              <a:rPr lang="en-US" smtClean="0">
                <a:solidFill>
                  <a:schemeClr val="tx1"/>
                </a:solidFill>
              </a:rPr>
              <a:t> course.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p:cNvSpPr>
            <a:spLocks noChangeArrowheads="1" noTextEdit="1"/>
          </p:cNvSpPr>
          <p:nvPr>
            <p:ph type="sldImg"/>
          </p:nvPr>
        </p:nvSpPr>
        <p:spPr>
          <a:ln/>
        </p:spPr>
      </p:sp>
      <p:sp>
        <p:nvSpPr>
          <p:cNvPr id="41987" name="Rectangle 5"/>
          <p:cNvSpPr>
            <a:spLocks noGrp="1" noChangeArrowheads="1"/>
          </p:cNvSpPr>
          <p:nvPr>
            <p:ph type="body" idx="1"/>
          </p:nvPr>
        </p:nvSpPr>
        <p:spPr>
          <a:noFill/>
          <a:ln/>
        </p:spPr>
        <p:txBody>
          <a:bodyPr/>
          <a:lstStyle/>
          <a:p>
            <a:pPr eaLnBrk="1" hangingPunct="1"/>
            <a:r>
              <a:rPr lang="en-US" smtClean="0"/>
              <a:t>Dropping a Table</a:t>
            </a:r>
          </a:p>
          <a:p>
            <a:pPr lvl="1" eaLnBrk="1" hangingPunct="1"/>
            <a:r>
              <a:rPr lang="en-US" smtClean="0">
                <a:solidFill>
                  <a:schemeClr val="tx1"/>
                </a:solidFill>
              </a:rPr>
              <a:t>The </a:t>
            </a:r>
            <a:r>
              <a:rPr lang="en-US" smtClean="0">
                <a:solidFill>
                  <a:schemeClr val="tx1"/>
                </a:solidFill>
                <a:latin typeface="Courier New" pitchFamily="49" charset="0"/>
              </a:rPr>
              <a:t>DROP</a:t>
            </a:r>
            <a:r>
              <a:rPr lang="en-US" smtClean="0">
                <a:solidFill>
                  <a:schemeClr val="tx1"/>
                </a:solidFill>
              </a:rPr>
              <a:t> </a:t>
            </a:r>
            <a:r>
              <a:rPr lang="en-US" smtClean="0">
                <a:solidFill>
                  <a:schemeClr val="tx1"/>
                </a:solidFill>
                <a:latin typeface="Courier New" pitchFamily="49" charset="0"/>
              </a:rPr>
              <a:t>TABLE</a:t>
            </a:r>
            <a:r>
              <a:rPr lang="en-US" smtClean="0">
                <a:solidFill>
                  <a:srgbClr val="FC0128"/>
                </a:solidFill>
              </a:rPr>
              <a:t> </a:t>
            </a:r>
            <a:r>
              <a:rPr lang="en-US" smtClean="0"/>
              <a:t>statement removes the definition of an Oracle table. When you drop a table, the database loses all the data in the table and all the indexes associated with it. </a:t>
            </a:r>
          </a:p>
          <a:p>
            <a:pPr lvl="1" eaLnBrk="1" hangingPunct="1"/>
            <a:r>
              <a:rPr lang="en-US" b="1" smtClean="0"/>
              <a:t>Syntax</a:t>
            </a:r>
          </a:p>
          <a:p>
            <a:pPr lvl="1" eaLnBrk="1" hangingPunct="1"/>
            <a:r>
              <a:rPr lang="en-US" smtClean="0">
                <a:latin typeface="Courier New" pitchFamily="49" charset="0"/>
              </a:rPr>
              <a:t>DROP TABLE </a:t>
            </a:r>
            <a:r>
              <a:rPr lang="en-US" i="1" smtClean="0">
                <a:latin typeface="Courier New" pitchFamily="49" charset="0"/>
              </a:rPr>
              <a:t>table</a:t>
            </a:r>
            <a:endParaRPr lang="en-US" smtClean="0"/>
          </a:p>
          <a:p>
            <a:pPr lvl="1" eaLnBrk="1" hangingPunct="1"/>
            <a:r>
              <a:rPr lang="en-US" smtClean="0"/>
              <a:t>In the syntax, </a:t>
            </a:r>
            <a:r>
              <a:rPr lang="en-US" i="1" smtClean="0">
                <a:latin typeface="Courier New" pitchFamily="49" charset="0"/>
              </a:rPr>
              <a:t>table</a:t>
            </a:r>
            <a:r>
              <a:rPr lang="en-US" i="1" smtClean="0"/>
              <a:t> </a:t>
            </a:r>
            <a:r>
              <a:rPr lang="en-US" smtClean="0"/>
              <a:t>is the name of the table.</a:t>
            </a:r>
          </a:p>
          <a:p>
            <a:pPr lvl="1" eaLnBrk="1" hangingPunct="1"/>
            <a:r>
              <a:rPr lang="en-US" b="1" smtClean="0"/>
              <a:t>Guidelines</a:t>
            </a:r>
            <a:endParaRPr lang="en-US" smtClean="0"/>
          </a:p>
          <a:p>
            <a:pPr lvl="2" eaLnBrk="1" hangingPunct="1"/>
            <a:r>
              <a:rPr lang="en-US" smtClean="0"/>
              <a:t>All data is deleted from the table.</a:t>
            </a:r>
          </a:p>
          <a:p>
            <a:pPr lvl="2" eaLnBrk="1" hangingPunct="1"/>
            <a:r>
              <a:rPr lang="en-US" smtClean="0"/>
              <a:t>Any views and synonyms remain but are invalid.</a:t>
            </a:r>
          </a:p>
          <a:p>
            <a:pPr lvl="2" eaLnBrk="1" hangingPunct="1"/>
            <a:r>
              <a:rPr lang="en-US" smtClean="0"/>
              <a:t>Any pending transactions are committed.</a:t>
            </a:r>
          </a:p>
          <a:p>
            <a:pPr lvl="2" eaLnBrk="1" hangingPunct="1"/>
            <a:r>
              <a:rPr lang="en-US" smtClean="0"/>
              <a:t>Only the creator of the table or a user with the </a:t>
            </a:r>
            <a:r>
              <a:rPr lang="en-US" smtClean="0">
                <a:latin typeface="Courier New" pitchFamily="49" charset="0"/>
              </a:rPr>
              <a:t>DROP</a:t>
            </a:r>
            <a:r>
              <a:rPr lang="en-US" smtClean="0"/>
              <a:t> </a:t>
            </a:r>
            <a:r>
              <a:rPr lang="en-US" smtClean="0">
                <a:latin typeface="Courier New" pitchFamily="49" charset="0"/>
              </a:rPr>
              <a:t>ANY</a:t>
            </a:r>
            <a:r>
              <a:rPr lang="en-US" smtClean="0"/>
              <a:t> </a:t>
            </a:r>
            <a:r>
              <a:rPr lang="en-US" smtClean="0">
                <a:latin typeface="Courier New" pitchFamily="49" charset="0"/>
              </a:rPr>
              <a:t>TABLE</a:t>
            </a:r>
            <a:r>
              <a:rPr lang="en-US" smtClean="0"/>
              <a:t> privilege can remove a table.</a:t>
            </a:r>
          </a:p>
          <a:p>
            <a:pPr lvl="1" eaLnBrk="1" hangingPunct="1"/>
            <a:r>
              <a:rPr lang="en-US" b="1" smtClean="0"/>
              <a:t>Note:</a:t>
            </a:r>
            <a:r>
              <a:rPr lang="en-US" smtClean="0"/>
              <a:t> The </a:t>
            </a:r>
            <a:r>
              <a:rPr lang="en-US" smtClean="0">
                <a:latin typeface="Courier New" pitchFamily="49" charset="0"/>
              </a:rPr>
              <a:t>DROP</a:t>
            </a:r>
            <a:r>
              <a:rPr lang="en-US" smtClean="0"/>
              <a:t> </a:t>
            </a:r>
            <a:r>
              <a:rPr lang="en-US" smtClean="0">
                <a:latin typeface="Courier New" pitchFamily="49" charset="0"/>
              </a:rPr>
              <a:t>TABLE</a:t>
            </a:r>
            <a:r>
              <a:rPr lang="en-US" smtClean="0"/>
              <a:t> statement, once executed, is irreversible. The Oracle server does not question the action when you issue the </a:t>
            </a:r>
            <a:r>
              <a:rPr lang="en-US" smtClean="0">
                <a:latin typeface="Courier New" pitchFamily="49" charset="0"/>
              </a:rPr>
              <a:t>DROP TABLE</a:t>
            </a:r>
            <a:r>
              <a:rPr lang="en-US" smtClean="0"/>
              <a:t> statement. If you own that table or have a high-level privilege, then the table is immediately removed. As with all DDL statements, </a:t>
            </a:r>
            <a:r>
              <a:rPr lang="en-US" smtClean="0">
                <a:latin typeface="Courier New" pitchFamily="49" charset="0"/>
              </a:rPr>
              <a:t>DROP</a:t>
            </a:r>
            <a:r>
              <a:rPr lang="en-US" smtClean="0"/>
              <a:t> </a:t>
            </a:r>
            <a:r>
              <a:rPr lang="en-US" smtClean="0">
                <a:latin typeface="Courier New" pitchFamily="49" charset="0"/>
              </a:rPr>
              <a:t>TABLE</a:t>
            </a:r>
            <a:r>
              <a:rPr lang="en-US" smtClean="0"/>
              <a:t> is committed automatically.</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1"/>
          <p:cNvSpPr>
            <a:spLocks noChangeArrowheads="1" noTextEdit="1"/>
          </p:cNvSpPr>
          <p:nvPr>
            <p:ph type="sldImg"/>
          </p:nvPr>
        </p:nvSpPr>
        <p:spPr>
          <a:xfrm>
            <a:off x="514350" y="165100"/>
            <a:ext cx="5959475" cy="4468813"/>
          </a:xfrm>
          <a:solidFill>
            <a:srgbClr val="FFFFFF"/>
          </a:solidFill>
          <a:ln/>
        </p:spPr>
      </p:sp>
      <p:sp>
        <p:nvSpPr>
          <p:cNvPr id="43011" name="Text Box 2"/>
          <p:cNvSpPr>
            <a:spLocks noChangeArrowheads="1"/>
          </p:cNvSpPr>
          <p:nvPr>
            <p:ph type="body" idx="1"/>
          </p:nvPr>
        </p:nvSpPr>
        <p:spPr>
          <a:xfrm>
            <a:off x="420688" y="4843463"/>
            <a:ext cx="6146800" cy="3813175"/>
          </a:xfrm>
          <a:noFill/>
          <a:ln/>
        </p:spPr>
        <p:txBody>
          <a:bodyPr lIns="92619" rIns="92619"/>
          <a:lstStyle/>
          <a:p>
            <a:pPr eaLnBrk="1" hangingPunct="1">
              <a:spcBef>
                <a:spcPts val="425"/>
              </a:spcBef>
              <a:tabLst>
                <a:tab pos="0" algn="l"/>
                <a:tab pos="430213" algn="l"/>
                <a:tab pos="863600" algn="l"/>
                <a:tab pos="1295400" algn="l"/>
                <a:tab pos="1728788" algn="l"/>
                <a:tab pos="2160588" algn="l"/>
                <a:tab pos="2593975" algn="l"/>
                <a:tab pos="3025775" algn="l"/>
                <a:tab pos="3459163" algn="l"/>
                <a:tab pos="3890963" algn="l"/>
                <a:tab pos="4324350" algn="l"/>
                <a:tab pos="4756150" algn="l"/>
                <a:tab pos="5189538" algn="l"/>
                <a:tab pos="5621338" algn="l"/>
                <a:tab pos="6054725" algn="l"/>
                <a:tab pos="6486525" algn="l"/>
                <a:tab pos="6919913" algn="l"/>
                <a:tab pos="7351713" algn="l"/>
                <a:tab pos="7785100" algn="l"/>
                <a:tab pos="8218488" algn="l"/>
                <a:tab pos="8650288" algn="l"/>
              </a:tabLst>
            </a:pPr>
            <a:r>
              <a:rPr lang="tr-TR" sz="1100" smtClean="0"/>
              <a:t>Renaming a Table</a:t>
            </a:r>
          </a:p>
          <a:p>
            <a:pPr marL="239713" lvl="1" eaLnBrk="1" hangingPunct="1">
              <a:spcBef>
                <a:spcPts val="425"/>
              </a:spcBef>
              <a:tabLst>
                <a:tab pos="0" algn="l"/>
                <a:tab pos="430213" algn="l"/>
                <a:tab pos="863600" algn="l"/>
                <a:tab pos="1295400" algn="l"/>
                <a:tab pos="1728788" algn="l"/>
                <a:tab pos="2160588" algn="l"/>
                <a:tab pos="2593975" algn="l"/>
                <a:tab pos="3025775" algn="l"/>
                <a:tab pos="3459163" algn="l"/>
                <a:tab pos="3890963" algn="l"/>
                <a:tab pos="4324350" algn="l"/>
                <a:tab pos="4756150" algn="l"/>
                <a:tab pos="5189538" algn="l"/>
                <a:tab pos="5621338" algn="l"/>
                <a:tab pos="6054725" algn="l"/>
                <a:tab pos="6486525" algn="l"/>
                <a:tab pos="6919913" algn="l"/>
                <a:tab pos="7351713" algn="l"/>
                <a:tab pos="7785100" algn="l"/>
                <a:tab pos="8218488" algn="l"/>
                <a:tab pos="8650288" algn="l"/>
              </a:tabLst>
            </a:pPr>
            <a:r>
              <a:rPr lang="tr-TR" sz="1100" b="1" smtClean="0">
                <a:latin typeface="Arial" charset="0"/>
              </a:rPr>
              <a:t>Additional DDL statements include the </a:t>
            </a:r>
            <a:r>
              <a:rPr lang="tr-TR" sz="1100" b="1" smtClean="0">
                <a:solidFill>
                  <a:srgbClr val="FC0128"/>
                </a:solidFill>
                <a:latin typeface="Courier New" pitchFamily="49" charset="0"/>
              </a:rPr>
              <a:t>RENAME</a:t>
            </a:r>
            <a:r>
              <a:rPr lang="tr-TR" sz="1100" b="1" smtClean="0">
                <a:solidFill>
                  <a:srgbClr val="FC0128"/>
                </a:solidFill>
                <a:latin typeface="Arial" charset="0"/>
              </a:rPr>
              <a:t> statement</a:t>
            </a:r>
            <a:r>
              <a:rPr lang="tr-TR" sz="1100" b="1" smtClean="0">
                <a:latin typeface="Arial" charset="0"/>
              </a:rPr>
              <a:t>, which is used to rename a table, view, sequence, or a synonym. </a:t>
            </a:r>
          </a:p>
          <a:p>
            <a:pPr marL="239713" lvl="1" eaLnBrk="1" hangingPunct="1">
              <a:spcBef>
                <a:spcPts val="425"/>
              </a:spcBef>
              <a:tabLst>
                <a:tab pos="0" algn="l"/>
                <a:tab pos="430213" algn="l"/>
                <a:tab pos="863600" algn="l"/>
                <a:tab pos="1295400" algn="l"/>
                <a:tab pos="1728788" algn="l"/>
                <a:tab pos="2160588" algn="l"/>
                <a:tab pos="2593975" algn="l"/>
                <a:tab pos="3025775" algn="l"/>
                <a:tab pos="3459163" algn="l"/>
                <a:tab pos="3890963" algn="l"/>
                <a:tab pos="4324350" algn="l"/>
                <a:tab pos="4756150" algn="l"/>
                <a:tab pos="5189538" algn="l"/>
                <a:tab pos="5621338" algn="l"/>
                <a:tab pos="6054725" algn="l"/>
                <a:tab pos="6486525" algn="l"/>
                <a:tab pos="6919913" algn="l"/>
                <a:tab pos="7351713" algn="l"/>
                <a:tab pos="7785100" algn="l"/>
                <a:tab pos="8218488" algn="l"/>
                <a:tab pos="8650288" algn="l"/>
              </a:tabLst>
            </a:pPr>
            <a:r>
              <a:rPr lang="tr-TR" sz="1100" b="1" smtClean="0">
                <a:latin typeface="Arial" charset="0"/>
              </a:rPr>
              <a:t>Syntax</a:t>
            </a:r>
          </a:p>
          <a:p>
            <a:pPr marL="239713" lvl="1" eaLnBrk="1" hangingPunct="1">
              <a:spcBef>
                <a:spcPts val="425"/>
              </a:spcBef>
              <a:tabLst>
                <a:tab pos="0" algn="l"/>
                <a:tab pos="430213" algn="l"/>
                <a:tab pos="863600" algn="l"/>
                <a:tab pos="1295400" algn="l"/>
                <a:tab pos="1728788" algn="l"/>
                <a:tab pos="2160588" algn="l"/>
                <a:tab pos="2593975" algn="l"/>
                <a:tab pos="3025775" algn="l"/>
                <a:tab pos="3459163" algn="l"/>
                <a:tab pos="3890963" algn="l"/>
                <a:tab pos="4324350" algn="l"/>
                <a:tab pos="4756150" algn="l"/>
                <a:tab pos="5189538" algn="l"/>
                <a:tab pos="5621338" algn="l"/>
                <a:tab pos="6054725" algn="l"/>
                <a:tab pos="6486525" algn="l"/>
                <a:tab pos="6919913" algn="l"/>
                <a:tab pos="7351713" algn="l"/>
                <a:tab pos="7785100" algn="l"/>
                <a:tab pos="8218488" algn="l"/>
                <a:tab pos="8650288" algn="l"/>
              </a:tabLst>
            </a:pPr>
            <a:r>
              <a:rPr lang="tr-TR" sz="1100" b="1" smtClean="0">
                <a:latin typeface="Courier New" pitchFamily="49" charset="0"/>
              </a:rPr>
              <a:t> RENAME    </a:t>
            </a:r>
            <a:r>
              <a:rPr lang="tr-TR" sz="1100" b="1" i="1" smtClean="0">
                <a:latin typeface="Courier New" pitchFamily="49" charset="0"/>
              </a:rPr>
              <a:t>old_name</a:t>
            </a:r>
            <a:r>
              <a:rPr lang="tr-TR" sz="1100" b="1" smtClean="0">
                <a:latin typeface="Courier New" pitchFamily="49" charset="0"/>
              </a:rPr>
              <a:t>  TO  </a:t>
            </a:r>
            <a:r>
              <a:rPr lang="tr-TR" sz="1100" b="1" i="1" smtClean="0">
                <a:latin typeface="Courier New" pitchFamily="49" charset="0"/>
              </a:rPr>
              <a:t>new_name;</a:t>
            </a:r>
          </a:p>
          <a:p>
            <a:pPr marL="239713" lvl="1" eaLnBrk="1" hangingPunct="1">
              <a:spcBef>
                <a:spcPts val="425"/>
              </a:spcBef>
              <a:tabLst>
                <a:tab pos="0" algn="l"/>
                <a:tab pos="430213" algn="l"/>
                <a:tab pos="863600" algn="l"/>
                <a:tab pos="1295400" algn="l"/>
                <a:tab pos="1728788" algn="l"/>
                <a:tab pos="2160588" algn="l"/>
                <a:tab pos="2593975" algn="l"/>
                <a:tab pos="3025775" algn="l"/>
                <a:tab pos="3459163" algn="l"/>
                <a:tab pos="3890963" algn="l"/>
                <a:tab pos="4324350" algn="l"/>
                <a:tab pos="4756150" algn="l"/>
                <a:tab pos="5189538" algn="l"/>
                <a:tab pos="5621338" algn="l"/>
                <a:tab pos="6054725" algn="l"/>
                <a:tab pos="6486525" algn="l"/>
                <a:tab pos="6919913" algn="l"/>
                <a:tab pos="7351713" algn="l"/>
                <a:tab pos="7785100" algn="l"/>
                <a:tab pos="8218488" algn="l"/>
                <a:tab pos="8650288" algn="l"/>
              </a:tabLst>
            </a:pPr>
            <a:r>
              <a:rPr lang="tr-TR" sz="1100" b="1" smtClean="0">
                <a:latin typeface="Arial" charset="0"/>
              </a:rPr>
              <a:t>In the syntax:</a:t>
            </a:r>
          </a:p>
          <a:p>
            <a:pPr marL="239713" lvl="1" eaLnBrk="1" hangingPunct="1">
              <a:spcBef>
                <a:spcPts val="425"/>
              </a:spcBef>
              <a:tabLst>
                <a:tab pos="0" algn="l"/>
                <a:tab pos="430213" algn="l"/>
                <a:tab pos="863600" algn="l"/>
                <a:tab pos="1295400" algn="l"/>
                <a:tab pos="1728788" algn="l"/>
                <a:tab pos="2160588" algn="l"/>
                <a:tab pos="2593975" algn="l"/>
                <a:tab pos="3025775" algn="l"/>
                <a:tab pos="3459163" algn="l"/>
                <a:tab pos="3890963" algn="l"/>
                <a:tab pos="4324350" algn="l"/>
                <a:tab pos="4756150" algn="l"/>
                <a:tab pos="5189538" algn="l"/>
                <a:tab pos="5621338" algn="l"/>
                <a:tab pos="6054725" algn="l"/>
                <a:tab pos="6486525" algn="l"/>
                <a:tab pos="6919913" algn="l"/>
                <a:tab pos="7351713" algn="l"/>
                <a:tab pos="7785100" algn="l"/>
                <a:tab pos="8218488" algn="l"/>
                <a:tab pos="8650288" algn="l"/>
              </a:tabLst>
            </a:pPr>
            <a:r>
              <a:rPr lang="tr-TR" sz="1100" b="1" smtClean="0">
                <a:latin typeface="Arial" charset="0"/>
              </a:rPr>
              <a:t>	</a:t>
            </a:r>
            <a:r>
              <a:rPr lang="tr-TR" sz="1100" b="1" i="1" smtClean="0">
                <a:latin typeface="Courier New" pitchFamily="49" charset="0"/>
              </a:rPr>
              <a:t>old_name</a:t>
            </a:r>
            <a:r>
              <a:rPr lang="tr-TR" sz="1100" b="1" i="1" smtClean="0">
                <a:latin typeface="Arial" charset="0"/>
              </a:rPr>
              <a:t>	</a:t>
            </a:r>
            <a:r>
              <a:rPr lang="tr-TR" sz="1100" b="1" smtClean="0">
                <a:latin typeface="Arial" charset="0"/>
              </a:rPr>
              <a:t>		is the old name of the table, view, sequence, or synonym.</a:t>
            </a:r>
          </a:p>
          <a:p>
            <a:pPr marL="239713" lvl="1" eaLnBrk="1" hangingPunct="1">
              <a:spcBef>
                <a:spcPts val="425"/>
              </a:spcBef>
              <a:tabLst>
                <a:tab pos="0" algn="l"/>
                <a:tab pos="430213" algn="l"/>
                <a:tab pos="863600" algn="l"/>
                <a:tab pos="1295400" algn="l"/>
                <a:tab pos="1728788" algn="l"/>
                <a:tab pos="2160588" algn="l"/>
                <a:tab pos="2593975" algn="l"/>
                <a:tab pos="3025775" algn="l"/>
                <a:tab pos="3459163" algn="l"/>
                <a:tab pos="3890963" algn="l"/>
                <a:tab pos="4324350" algn="l"/>
                <a:tab pos="4756150" algn="l"/>
                <a:tab pos="5189538" algn="l"/>
                <a:tab pos="5621338" algn="l"/>
                <a:tab pos="6054725" algn="l"/>
                <a:tab pos="6486525" algn="l"/>
                <a:tab pos="6919913" algn="l"/>
                <a:tab pos="7351713" algn="l"/>
                <a:tab pos="7785100" algn="l"/>
                <a:tab pos="8218488" algn="l"/>
                <a:tab pos="8650288" algn="l"/>
              </a:tabLst>
            </a:pPr>
            <a:r>
              <a:rPr lang="tr-TR" sz="1100" b="1" smtClean="0">
                <a:latin typeface="Arial" charset="0"/>
              </a:rPr>
              <a:t>	</a:t>
            </a:r>
            <a:r>
              <a:rPr lang="tr-TR" sz="1100" b="1" i="1" smtClean="0">
                <a:latin typeface="Courier New" pitchFamily="49" charset="0"/>
              </a:rPr>
              <a:t>new_name</a:t>
            </a:r>
            <a:r>
              <a:rPr lang="tr-TR" sz="1100" b="1" i="1" smtClean="0">
                <a:latin typeface="Arial" charset="0"/>
              </a:rPr>
              <a:t>	</a:t>
            </a:r>
            <a:r>
              <a:rPr lang="tr-TR" sz="1100" b="1" smtClean="0">
                <a:latin typeface="Arial" charset="0"/>
              </a:rPr>
              <a:t>		is the new name of the table, view, sequence, or synonym.</a:t>
            </a:r>
          </a:p>
          <a:p>
            <a:pPr marL="239713" lvl="1" eaLnBrk="1" hangingPunct="1">
              <a:spcBef>
                <a:spcPts val="425"/>
              </a:spcBef>
              <a:tabLst>
                <a:tab pos="0" algn="l"/>
                <a:tab pos="430213" algn="l"/>
                <a:tab pos="863600" algn="l"/>
                <a:tab pos="1295400" algn="l"/>
                <a:tab pos="1728788" algn="l"/>
                <a:tab pos="2160588" algn="l"/>
                <a:tab pos="2593975" algn="l"/>
                <a:tab pos="3025775" algn="l"/>
                <a:tab pos="3459163" algn="l"/>
                <a:tab pos="3890963" algn="l"/>
                <a:tab pos="4324350" algn="l"/>
                <a:tab pos="4756150" algn="l"/>
                <a:tab pos="5189538" algn="l"/>
                <a:tab pos="5621338" algn="l"/>
                <a:tab pos="6054725" algn="l"/>
                <a:tab pos="6486525" algn="l"/>
                <a:tab pos="6919913" algn="l"/>
                <a:tab pos="7351713" algn="l"/>
                <a:tab pos="7785100" algn="l"/>
                <a:tab pos="8218488" algn="l"/>
                <a:tab pos="8650288" algn="l"/>
              </a:tabLst>
            </a:pPr>
            <a:r>
              <a:rPr lang="tr-TR" sz="1100" b="1" smtClean="0">
                <a:latin typeface="Arial" charset="0"/>
              </a:rPr>
              <a:t>You must be the owner of the object that you rename.</a:t>
            </a:r>
          </a:p>
          <a:p>
            <a:pPr eaLnBrk="1" hangingPunct="1">
              <a:spcBef>
                <a:spcPts val="425"/>
              </a:spcBef>
              <a:tabLst>
                <a:tab pos="0" algn="l"/>
                <a:tab pos="430213" algn="l"/>
                <a:tab pos="863600" algn="l"/>
                <a:tab pos="1295400" algn="l"/>
                <a:tab pos="1728788" algn="l"/>
                <a:tab pos="2160588" algn="l"/>
                <a:tab pos="2593975" algn="l"/>
                <a:tab pos="3025775" algn="l"/>
                <a:tab pos="3459163" algn="l"/>
                <a:tab pos="3890963" algn="l"/>
                <a:tab pos="4324350" algn="l"/>
                <a:tab pos="4756150" algn="l"/>
                <a:tab pos="5189538" algn="l"/>
                <a:tab pos="5621338" algn="l"/>
                <a:tab pos="6054725" algn="l"/>
                <a:tab pos="6486525" algn="l"/>
                <a:tab pos="6919913" algn="l"/>
                <a:tab pos="7351713" algn="l"/>
                <a:tab pos="7785100" algn="l"/>
                <a:tab pos="8218488" algn="l"/>
                <a:tab pos="8650288" algn="l"/>
              </a:tabLst>
            </a:pPr>
            <a:endParaRPr lang="tr-TR" sz="110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1"/>
          <p:cNvSpPr>
            <a:spLocks noChangeArrowheads="1" noTextEdit="1"/>
          </p:cNvSpPr>
          <p:nvPr>
            <p:ph type="sldImg"/>
          </p:nvPr>
        </p:nvSpPr>
        <p:spPr>
          <a:xfrm>
            <a:off x="514350" y="165100"/>
            <a:ext cx="5959475" cy="4468813"/>
          </a:xfrm>
          <a:solidFill>
            <a:srgbClr val="FFFFFF"/>
          </a:solidFill>
          <a:ln/>
        </p:spPr>
      </p:sp>
      <p:sp>
        <p:nvSpPr>
          <p:cNvPr id="44035" name="Text Box 2"/>
          <p:cNvSpPr>
            <a:spLocks noChangeArrowheads="1"/>
          </p:cNvSpPr>
          <p:nvPr>
            <p:ph type="body" idx="1"/>
          </p:nvPr>
        </p:nvSpPr>
        <p:spPr>
          <a:xfrm>
            <a:off x="420688" y="4843463"/>
            <a:ext cx="6146800" cy="3863975"/>
          </a:xfrm>
          <a:noFill/>
          <a:ln/>
        </p:spPr>
        <p:txBody>
          <a:bodyPr lIns="92619" rIns="92619"/>
          <a:lstStyle/>
          <a:p>
            <a:pPr eaLnBrk="1" hangingPunct="1">
              <a:spcBef>
                <a:spcPts val="425"/>
              </a:spcBef>
              <a:tabLst>
                <a:tab pos="0" algn="l"/>
                <a:tab pos="430213" algn="l"/>
                <a:tab pos="863600" algn="l"/>
                <a:tab pos="1295400" algn="l"/>
                <a:tab pos="1728788" algn="l"/>
                <a:tab pos="2160588" algn="l"/>
                <a:tab pos="2593975" algn="l"/>
                <a:tab pos="3025775" algn="l"/>
                <a:tab pos="3459163" algn="l"/>
                <a:tab pos="3890963" algn="l"/>
                <a:tab pos="4324350" algn="l"/>
                <a:tab pos="4756150" algn="l"/>
                <a:tab pos="5189538" algn="l"/>
                <a:tab pos="5621338" algn="l"/>
                <a:tab pos="6054725" algn="l"/>
                <a:tab pos="6486525" algn="l"/>
                <a:tab pos="6919913" algn="l"/>
                <a:tab pos="7351713" algn="l"/>
                <a:tab pos="7785100" algn="l"/>
                <a:tab pos="8218488" algn="l"/>
                <a:tab pos="8650288" algn="l"/>
              </a:tabLst>
            </a:pPr>
            <a:r>
              <a:rPr lang="tr-TR" sz="1100" smtClean="0"/>
              <a:t>Truncating a Table</a:t>
            </a:r>
          </a:p>
          <a:p>
            <a:pPr marL="239713" lvl="1" eaLnBrk="1" hangingPunct="1">
              <a:spcBef>
                <a:spcPts val="425"/>
              </a:spcBef>
              <a:tabLst>
                <a:tab pos="0" algn="l"/>
                <a:tab pos="430213" algn="l"/>
                <a:tab pos="863600" algn="l"/>
                <a:tab pos="1295400" algn="l"/>
                <a:tab pos="1728788" algn="l"/>
                <a:tab pos="2160588" algn="l"/>
                <a:tab pos="2593975" algn="l"/>
                <a:tab pos="3025775" algn="l"/>
                <a:tab pos="3459163" algn="l"/>
                <a:tab pos="3890963" algn="l"/>
                <a:tab pos="4324350" algn="l"/>
                <a:tab pos="4756150" algn="l"/>
                <a:tab pos="5189538" algn="l"/>
                <a:tab pos="5621338" algn="l"/>
                <a:tab pos="6054725" algn="l"/>
                <a:tab pos="6486525" algn="l"/>
                <a:tab pos="6919913" algn="l"/>
                <a:tab pos="7351713" algn="l"/>
                <a:tab pos="7785100" algn="l"/>
                <a:tab pos="8218488" algn="l"/>
                <a:tab pos="8650288" algn="l"/>
              </a:tabLst>
            </a:pPr>
            <a:r>
              <a:rPr lang="tr-TR" sz="1100" b="1" smtClean="0">
                <a:latin typeface="Arial" charset="0"/>
              </a:rPr>
              <a:t>Another DDL statement is the </a:t>
            </a:r>
            <a:r>
              <a:rPr lang="tr-TR" sz="1100" b="1" smtClean="0">
                <a:solidFill>
                  <a:srgbClr val="FC0128"/>
                </a:solidFill>
                <a:latin typeface="Courier New" pitchFamily="49" charset="0"/>
              </a:rPr>
              <a:t>TRUNCATE</a:t>
            </a:r>
            <a:r>
              <a:rPr lang="tr-TR" sz="1100" b="1" smtClean="0">
                <a:solidFill>
                  <a:srgbClr val="FC0128"/>
                </a:solidFill>
                <a:latin typeface="Arial" charset="0"/>
              </a:rPr>
              <a:t> </a:t>
            </a:r>
            <a:r>
              <a:rPr lang="tr-TR" sz="1100" b="1" smtClean="0">
                <a:solidFill>
                  <a:srgbClr val="FC0128"/>
                </a:solidFill>
                <a:latin typeface="Courier New" pitchFamily="49" charset="0"/>
              </a:rPr>
              <a:t>TABLE</a:t>
            </a:r>
            <a:r>
              <a:rPr lang="tr-TR" sz="1100" b="1" smtClean="0">
                <a:solidFill>
                  <a:srgbClr val="FC0128"/>
                </a:solidFill>
                <a:latin typeface="Arial" charset="0"/>
              </a:rPr>
              <a:t> statement</a:t>
            </a:r>
            <a:r>
              <a:rPr lang="tr-TR" sz="1100" b="1" smtClean="0">
                <a:latin typeface="Arial" charset="0"/>
              </a:rPr>
              <a:t>, which is used to remove all rows from a table and to release the storage space used by that table. When using the </a:t>
            </a:r>
            <a:r>
              <a:rPr lang="tr-TR" sz="1100" b="1" smtClean="0">
                <a:latin typeface="Courier New" pitchFamily="49" charset="0"/>
              </a:rPr>
              <a:t>TRUNCATE TABLE</a:t>
            </a:r>
            <a:r>
              <a:rPr lang="tr-TR" sz="1100" b="1" smtClean="0">
                <a:latin typeface="Arial" charset="0"/>
              </a:rPr>
              <a:t> statement, you cannot roll back row removal.</a:t>
            </a:r>
          </a:p>
          <a:p>
            <a:pPr marL="239713" lvl="1" eaLnBrk="1" hangingPunct="1">
              <a:spcBef>
                <a:spcPts val="425"/>
              </a:spcBef>
              <a:tabLst>
                <a:tab pos="0" algn="l"/>
                <a:tab pos="430213" algn="l"/>
                <a:tab pos="863600" algn="l"/>
                <a:tab pos="1295400" algn="l"/>
                <a:tab pos="1728788" algn="l"/>
                <a:tab pos="2160588" algn="l"/>
                <a:tab pos="2593975" algn="l"/>
                <a:tab pos="3025775" algn="l"/>
                <a:tab pos="3459163" algn="l"/>
                <a:tab pos="3890963" algn="l"/>
                <a:tab pos="4324350" algn="l"/>
                <a:tab pos="4756150" algn="l"/>
                <a:tab pos="5189538" algn="l"/>
                <a:tab pos="5621338" algn="l"/>
                <a:tab pos="6054725" algn="l"/>
                <a:tab pos="6486525" algn="l"/>
                <a:tab pos="6919913" algn="l"/>
                <a:tab pos="7351713" algn="l"/>
                <a:tab pos="7785100" algn="l"/>
                <a:tab pos="8218488" algn="l"/>
                <a:tab pos="8650288" algn="l"/>
              </a:tabLst>
            </a:pPr>
            <a:r>
              <a:rPr lang="tr-TR" sz="1100" b="1" smtClean="0">
                <a:latin typeface="Arial" charset="0"/>
              </a:rPr>
              <a:t>Syntax</a:t>
            </a:r>
          </a:p>
          <a:p>
            <a:pPr marL="239713" lvl="1" eaLnBrk="1" hangingPunct="1">
              <a:spcBef>
                <a:spcPts val="425"/>
              </a:spcBef>
              <a:tabLst>
                <a:tab pos="0" algn="l"/>
                <a:tab pos="430213" algn="l"/>
                <a:tab pos="863600" algn="l"/>
                <a:tab pos="1295400" algn="l"/>
                <a:tab pos="1728788" algn="l"/>
                <a:tab pos="2160588" algn="l"/>
                <a:tab pos="2593975" algn="l"/>
                <a:tab pos="3025775" algn="l"/>
                <a:tab pos="3459163" algn="l"/>
                <a:tab pos="3890963" algn="l"/>
                <a:tab pos="4324350" algn="l"/>
                <a:tab pos="4756150" algn="l"/>
                <a:tab pos="5189538" algn="l"/>
                <a:tab pos="5621338" algn="l"/>
                <a:tab pos="6054725" algn="l"/>
                <a:tab pos="6486525" algn="l"/>
                <a:tab pos="6919913" algn="l"/>
                <a:tab pos="7351713" algn="l"/>
                <a:tab pos="7785100" algn="l"/>
                <a:tab pos="8218488" algn="l"/>
                <a:tab pos="8650288" algn="l"/>
              </a:tabLst>
            </a:pPr>
            <a:r>
              <a:rPr lang="tr-TR" sz="1100" b="1" smtClean="0">
                <a:latin typeface="Courier New" pitchFamily="49" charset="0"/>
              </a:rPr>
              <a:t>   TRUNCATE  TABLE   </a:t>
            </a:r>
            <a:r>
              <a:rPr lang="tr-TR" sz="1100" b="1" i="1" smtClean="0">
                <a:latin typeface="Courier New" pitchFamily="49" charset="0"/>
              </a:rPr>
              <a:t>table;</a:t>
            </a:r>
          </a:p>
          <a:p>
            <a:pPr marL="239713" lvl="1" eaLnBrk="1" hangingPunct="1">
              <a:spcBef>
                <a:spcPts val="425"/>
              </a:spcBef>
              <a:tabLst>
                <a:tab pos="0" algn="l"/>
                <a:tab pos="430213" algn="l"/>
                <a:tab pos="863600" algn="l"/>
                <a:tab pos="1295400" algn="l"/>
                <a:tab pos="1728788" algn="l"/>
                <a:tab pos="2160588" algn="l"/>
                <a:tab pos="2593975" algn="l"/>
                <a:tab pos="3025775" algn="l"/>
                <a:tab pos="3459163" algn="l"/>
                <a:tab pos="3890963" algn="l"/>
                <a:tab pos="4324350" algn="l"/>
                <a:tab pos="4756150" algn="l"/>
                <a:tab pos="5189538" algn="l"/>
                <a:tab pos="5621338" algn="l"/>
                <a:tab pos="6054725" algn="l"/>
                <a:tab pos="6486525" algn="l"/>
                <a:tab pos="6919913" algn="l"/>
                <a:tab pos="7351713" algn="l"/>
                <a:tab pos="7785100" algn="l"/>
                <a:tab pos="8218488" algn="l"/>
                <a:tab pos="8650288" algn="l"/>
              </a:tabLst>
            </a:pPr>
            <a:r>
              <a:rPr lang="tr-TR" sz="1100" b="1" smtClean="0">
                <a:latin typeface="Arial" charset="0"/>
              </a:rPr>
              <a:t>In the syntax:</a:t>
            </a:r>
          </a:p>
          <a:p>
            <a:pPr marL="239713" lvl="1" eaLnBrk="1" hangingPunct="1">
              <a:spcBef>
                <a:spcPts val="425"/>
              </a:spcBef>
              <a:tabLst>
                <a:tab pos="0" algn="l"/>
                <a:tab pos="430213" algn="l"/>
                <a:tab pos="863600" algn="l"/>
                <a:tab pos="1295400" algn="l"/>
                <a:tab pos="1728788" algn="l"/>
                <a:tab pos="2160588" algn="l"/>
                <a:tab pos="2593975" algn="l"/>
                <a:tab pos="3025775" algn="l"/>
                <a:tab pos="3459163" algn="l"/>
                <a:tab pos="3890963" algn="l"/>
                <a:tab pos="4324350" algn="l"/>
                <a:tab pos="4756150" algn="l"/>
                <a:tab pos="5189538" algn="l"/>
                <a:tab pos="5621338" algn="l"/>
                <a:tab pos="6054725" algn="l"/>
                <a:tab pos="6486525" algn="l"/>
                <a:tab pos="6919913" algn="l"/>
                <a:tab pos="7351713" algn="l"/>
                <a:tab pos="7785100" algn="l"/>
                <a:tab pos="8218488" algn="l"/>
                <a:tab pos="8650288" algn="l"/>
              </a:tabLst>
            </a:pPr>
            <a:r>
              <a:rPr lang="tr-TR" sz="1100" b="1" smtClean="0">
                <a:latin typeface="Arial" charset="0"/>
              </a:rPr>
              <a:t>	</a:t>
            </a:r>
            <a:r>
              <a:rPr lang="tr-TR" sz="1100" b="1" i="1" smtClean="0">
                <a:latin typeface="Courier New" pitchFamily="49" charset="0"/>
              </a:rPr>
              <a:t>table</a:t>
            </a:r>
            <a:r>
              <a:rPr lang="tr-TR" sz="1100" b="1" i="1" smtClean="0">
                <a:latin typeface="Arial" charset="0"/>
              </a:rPr>
              <a:t>			</a:t>
            </a:r>
            <a:r>
              <a:rPr lang="tr-TR" sz="1100" b="1" smtClean="0">
                <a:latin typeface="Arial" charset="0"/>
              </a:rPr>
              <a:t>is the name of the table</a:t>
            </a:r>
          </a:p>
          <a:p>
            <a:pPr marL="239713" lvl="1" eaLnBrk="1" hangingPunct="1">
              <a:spcBef>
                <a:spcPts val="425"/>
              </a:spcBef>
              <a:tabLst>
                <a:tab pos="0" algn="l"/>
                <a:tab pos="430213" algn="l"/>
                <a:tab pos="863600" algn="l"/>
                <a:tab pos="1295400" algn="l"/>
                <a:tab pos="1728788" algn="l"/>
                <a:tab pos="2160588" algn="l"/>
                <a:tab pos="2593975" algn="l"/>
                <a:tab pos="3025775" algn="l"/>
                <a:tab pos="3459163" algn="l"/>
                <a:tab pos="3890963" algn="l"/>
                <a:tab pos="4324350" algn="l"/>
                <a:tab pos="4756150" algn="l"/>
                <a:tab pos="5189538" algn="l"/>
                <a:tab pos="5621338" algn="l"/>
                <a:tab pos="6054725" algn="l"/>
                <a:tab pos="6486525" algn="l"/>
                <a:tab pos="6919913" algn="l"/>
                <a:tab pos="7351713" algn="l"/>
                <a:tab pos="7785100" algn="l"/>
                <a:tab pos="8218488" algn="l"/>
                <a:tab pos="8650288" algn="l"/>
              </a:tabLst>
            </a:pPr>
            <a:r>
              <a:rPr lang="tr-TR" sz="1100" b="1" smtClean="0">
                <a:latin typeface="Arial" charset="0"/>
              </a:rPr>
              <a:t>You must be the owner of the table or have </a:t>
            </a:r>
            <a:r>
              <a:rPr lang="tr-TR" sz="1100" b="1" smtClean="0">
                <a:solidFill>
                  <a:srgbClr val="FC0128"/>
                </a:solidFill>
                <a:latin typeface="Courier New" pitchFamily="49" charset="0"/>
              </a:rPr>
              <a:t>DELETE</a:t>
            </a:r>
            <a:r>
              <a:rPr lang="tr-TR" sz="1100" b="1" smtClean="0">
                <a:solidFill>
                  <a:srgbClr val="FC0128"/>
                </a:solidFill>
                <a:latin typeface="Arial" charset="0"/>
              </a:rPr>
              <a:t> </a:t>
            </a:r>
            <a:r>
              <a:rPr lang="tr-TR" sz="1100" b="1" smtClean="0">
                <a:solidFill>
                  <a:srgbClr val="FC0128"/>
                </a:solidFill>
                <a:latin typeface="Courier New" pitchFamily="49" charset="0"/>
              </a:rPr>
              <a:t>TABLE</a:t>
            </a:r>
            <a:r>
              <a:rPr lang="tr-TR" sz="1100" b="1" smtClean="0">
                <a:solidFill>
                  <a:srgbClr val="FC0128"/>
                </a:solidFill>
                <a:latin typeface="Arial" charset="0"/>
              </a:rPr>
              <a:t> system privileges</a:t>
            </a:r>
            <a:r>
              <a:rPr lang="tr-TR" sz="1100" b="1" smtClean="0">
                <a:latin typeface="Arial" charset="0"/>
              </a:rPr>
              <a:t> to truncate a table.</a:t>
            </a:r>
          </a:p>
          <a:p>
            <a:pPr marL="239713" lvl="1" eaLnBrk="1" hangingPunct="1">
              <a:spcBef>
                <a:spcPts val="425"/>
              </a:spcBef>
              <a:tabLst>
                <a:tab pos="0" algn="l"/>
                <a:tab pos="430213" algn="l"/>
                <a:tab pos="863600" algn="l"/>
                <a:tab pos="1295400" algn="l"/>
                <a:tab pos="1728788" algn="l"/>
                <a:tab pos="2160588" algn="l"/>
                <a:tab pos="2593975" algn="l"/>
                <a:tab pos="3025775" algn="l"/>
                <a:tab pos="3459163" algn="l"/>
                <a:tab pos="3890963" algn="l"/>
                <a:tab pos="4324350" algn="l"/>
                <a:tab pos="4756150" algn="l"/>
                <a:tab pos="5189538" algn="l"/>
                <a:tab pos="5621338" algn="l"/>
                <a:tab pos="6054725" algn="l"/>
                <a:tab pos="6486525" algn="l"/>
                <a:tab pos="6919913" algn="l"/>
                <a:tab pos="7351713" algn="l"/>
                <a:tab pos="7785100" algn="l"/>
                <a:tab pos="8218488" algn="l"/>
                <a:tab pos="8650288" algn="l"/>
              </a:tabLst>
            </a:pPr>
            <a:r>
              <a:rPr lang="tr-TR" sz="1100" b="1" smtClean="0">
                <a:latin typeface="Arial" charset="0"/>
              </a:rPr>
              <a:t>The </a:t>
            </a:r>
            <a:r>
              <a:rPr lang="tr-TR" sz="1100" b="1" smtClean="0">
                <a:latin typeface="Courier New" pitchFamily="49" charset="0"/>
              </a:rPr>
              <a:t>DELETE</a:t>
            </a:r>
            <a:r>
              <a:rPr lang="tr-TR" sz="1100" b="1" smtClean="0">
                <a:latin typeface="Arial" charset="0"/>
              </a:rPr>
              <a:t> statement can also remove all rows from a table, but it does not release storage space. The </a:t>
            </a:r>
            <a:r>
              <a:rPr lang="tr-TR" sz="1100" b="1" smtClean="0">
                <a:latin typeface="Courier New" pitchFamily="49" charset="0"/>
              </a:rPr>
              <a:t>TRUNCATE</a:t>
            </a:r>
            <a:r>
              <a:rPr lang="tr-TR" sz="1100" b="1" smtClean="0">
                <a:latin typeface="Arial" charset="0"/>
              </a:rPr>
              <a:t> command is faster. Removing rows with the </a:t>
            </a:r>
            <a:r>
              <a:rPr lang="tr-TR" sz="1100" b="1" smtClean="0">
                <a:latin typeface="Courier New" pitchFamily="49" charset="0"/>
              </a:rPr>
              <a:t>TRUNCATE</a:t>
            </a:r>
            <a:r>
              <a:rPr lang="tr-TR" sz="1100" b="1" smtClean="0">
                <a:latin typeface="Arial" charset="0"/>
              </a:rPr>
              <a:t> statement is faster than removing them with the </a:t>
            </a:r>
            <a:r>
              <a:rPr lang="tr-TR" sz="1100" b="1" smtClean="0">
                <a:latin typeface="Courier New" pitchFamily="49" charset="0"/>
              </a:rPr>
              <a:t>DELETE</a:t>
            </a:r>
            <a:r>
              <a:rPr lang="tr-TR" sz="1100" b="1" smtClean="0">
                <a:latin typeface="Arial" charset="0"/>
              </a:rPr>
              <a:t> statement for the following reasons:</a:t>
            </a:r>
          </a:p>
          <a:p>
            <a:pPr marL="469900" lvl="2" eaLnBrk="1" hangingPunct="1">
              <a:spcBef>
                <a:spcPts val="425"/>
              </a:spcBef>
              <a:buFont typeface="Times New Roman" pitchFamily="18" charset="0"/>
              <a:buChar char="•"/>
              <a:tabLst>
                <a:tab pos="0" algn="l"/>
                <a:tab pos="430213" algn="l"/>
                <a:tab pos="863600" algn="l"/>
                <a:tab pos="1295400" algn="l"/>
                <a:tab pos="1728788" algn="l"/>
                <a:tab pos="2160588" algn="l"/>
                <a:tab pos="2593975" algn="l"/>
                <a:tab pos="3025775" algn="l"/>
                <a:tab pos="3459163" algn="l"/>
                <a:tab pos="3890963" algn="l"/>
                <a:tab pos="4324350" algn="l"/>
                <a:tab pos="4756150" algn="l"/>
                <a:tab pos="5189538" algn="l"/>
                <a:tab pos="5621338" algn="l"/>
                <a:tab pos="6054725" algn="l"/>
                <a:tab pos="6486525" algn="l"/>
                <a:tab pos="6919913" algn="l"/>
                <a:tab pos="7351713" algn="l"/>
                <a:tab pos="7785100" algn="l"/>
                <a:tab pos="8218488" algn="l"/>
                <a:tab pos="8650288" algn="l"/>
              </a:tabLst>
            </a:pPr>
            <a:r>
              <a:rPr lang="tr-TR" sz="1100" b="1" smtClean="0">
                <a:latin typeface="Arial" charset="0"/>
              </a:rPr>
              <a:t>The </a:t>
            </a:r>
            <a:r>
              <a:rPr lang="tr-TR" sz="1100" b="1" smtClean="0">
                <a:latin typeface="Courier New" pitchFamily="49" charset="0"/>
              </a:rPr>
              <a:t>TRUNCATE</a:t>
            </a:r>
            <a:r>
              <a:rPr lang="tr-TR" sz="1100" b="1" smtClean="0">
                <a:latin typeface="Arial" charset="0"/>
              </a:rPr>
              <a:t> statement is a data definition language (DDL) statement and generates no rollback information. </a:t>
            </a:r>
          </a:p>
          <a:p>
            <a:pPr marL="469900" lvl="2" eaLnBrk="1" hangingPunct="1">
              <a:spcBef>
                <a:spcPts val="425"/>
              </a:spcBef>
              <a:buFont typeface="Times New Roman" pitchFamily="18" charset="0"/>
              <a:buChar char="•"/>
              <a:tabLst>
                <a:tab pos="0" algn="l"/>
                <a:tab pos="430213" algn="l"/>
                <a:tab pos="863600" algn="l"/>
                <a:tab pos="1295400" algn="l"/>
                <a:tab pos="1728788" algn="l"/>
                <a:tab pos="2160588" algn="l"/>
                <a:tab pos="2593975" algn="l"/>
                <a:tab pos="3025775" algn="l"/>
                <a:tab pos="3459163" algn="l"/>
                <a:tab pos="3890963" algn="l"/>
                <a:tab pos="4324350" algn="l"/>
                <a:tab pos="4756150" algn="l"/>
                <a:tab pos="5189538" algn="l"/>
                <a:tab pos="5621338" algn="l"/>
                <a:tab pos="6054725" algn="l"/>
                <a:tab pos="6486525" algn="l"/>
                <a:tab pos="6919913" algn="l"/>
                <a:tab pos="7351713" algn="l"/>
                <a:tab pos="7785100" algn="l"/>
                <a:tab pos="8218488" algn="l"/>
                <a:tab pos="8650288" algn="l"/>
              </a:tabLst>
            </a:pPr>
            <a:r>
              <a:rPr lang="tr-TR" sz="1100" b="1" smtClean="0">
                <a:latin typeface="Arial" charset="0"/>
              </a:rPr>
              <a:t>Truncating a table does not fire the delete triggers of the table. </a:t>
            </a:r>
          </a:p>
          <a:p>
            <a:pPr marL="469900" lvl="2" eaLnBrk="1" hangingPunct="1">
              <a:spcBef>
                <a:spcPts val="425"/>
              </a:spcBef>
              <a:buFont typeface="Times New Roman" pitchFamily="18" charset="0"/>
              <a:buChar char="•"/>
              <a:tabLst>
                <a:tab pos="0" algn="l"/>
                <a:tab pos="430213" algn="l"/>
                <a:tab pos="863600" algn="l"/>
                <a:tab pos="1295400" algn="l"/>
                <a:tab pos="1728788" algn="l"/>
                <a:tab pos="2160588" algn="l"/>
                <a:tab pos="2593975" algn="l"/>
                <a:tab pos="3025775" algn="l"/>
                <a:tab pos="3459163" algn="l"/>
                <a:tab pos="3890963" algn="l"/>
                <a:tab pos="4324350" algn="l"/>
                <a:tab pos="4756150" algn="l"/>
                <a:tab pos="5189538" algn="l"/>
                <a:tab pos="5621338" algn="l"/>
                <a:tab pos="6054725" algn="l"/>
                <a:tab pos="6486525" algn="l"/>
                <a:tab pos="6919913" algn="l"/>
                <a:tab pos="7351713" algn="l"/>
                <a:tab pos="7785100" algn="l"/>
                <a:tab pos="8218488" algn="l"/>
                <a:tab pos="8650288" algn="l"/>
              </a:tabLst>
            </a:pPr>
            <a:r>
              <a:rPr lang="tr-TR" sz="1100" b="1" smtClean="0">
                <a:latin typeface="Arial" charset="0"/>
              </a:rPr>
              <a:t>If the table is the parent of a referential integrity constraint, you cannot truncate the table. Disable the constraint before issuing the </a:t>
            </a:r>
            <a:r>
              <a:rPr lang="tr-TR" sz="1100" b="1" smtClean="0">
                <a:latin typeface="Courier New" pitchFamily="49" charset="0"/>
              </a:rPr>
              <a:t>TRUNCATE</a:t>
            </a:r>
            <a:r>
              <a:rPr lang="tr-TR" sz="1100" b="1" smtClean="0">
                <a:latin typeface="Arial" charset="0"/>
              </a:rPr>
              <a:t> statement.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3959225" y="0"/>
            <a:ext cx="3033713" cy="466725"/>
          </a:xfrm>
          <a:prstGeom prst="rect">
            <a:avLst/>
          </a:prstGeom>
          <a:noFill/>
          <a:ln w="9525">
            <a:noFill/>
            <a:miter lim="800000"/>
            <a:headEnd/>
            <a:tailEnd/>
          </a:ln>
        </p:spPr>
        <p:txBody>
          <a:bodyPr wrap="none" anchor="ctr"/>
          <a:lstStyle/>
          <a:p>
            <a:endParaRPr lang="tr-TR"/>
          </a:p>
        </p:txBody>
      </p:sp>
      <p:sp>
        <p:nvSpPr>
          <p:cNvPr id="30723" name="Rectangle 3"/>
          <p:cNvSpPr>
            <a:spLocks noChangeArrowheads="1"/>
          </p:cNvSpPr>
          <p:nvPr/>
        </p:nvSpPr>
        <p:spPr bwMode="auto">
          <a:xfrm>
            <a:off x="-3175" y="0"/>
            <a:ext cx="3030538" cy="466725"/>
          </a:xfrm>
          <a:prstGeom prst="rect">
            <a:avLst/>
          </a:prstGeom>
          <a:noFill/>
          <a:ln w="9525">
            <a:noFill/>
            <a:miter lim="800000"/>
            <a:headEnd/>
            <a:tailEnd/>
          </a:ln>
        </p:spPr>
        <p:txBody>
          <a:bodyPr wrap="none" anchor="ctr"/>
          <a:lstStyle/>
          <a:p>
            <a:endParaRPr lang="tr-TR"/>
          </a:p>
        </p:txBody>
      </p:sp>
      <p:sp>
        <p:nvSpPr>
          <p:cNvPr id="30724" name="Rectangle 6"/>
          <p:cNvSpPr>
            <a:spLocks noChangeArrowheads="1" noTextEdit="1"/>
          </p:cNvSpPr>
          <p:nvPr>
            <p:ph type="sldImg"/>
          </p:nvPr>
        </p:nvSpPr>
        <p:spPr>
          <a:ln/>
        </p:spPr>
      </p:sp>
      <p:sp>
        <p:nvSpPr>
          <p:cNvPr id="30725" name="Rectangle 7"/>
          <p:cNvSpPr>
            <a:spLocks noGrp="1" noChangeArrowheads="1"/>
          </p:cNvSpPr>
          <p:nvPr>
            <p:ph type="body" idx="1"/>
          </p:nvPr>
        </p:nvSpPr>
        <p:spPr>
          <a:noFill/>
          <a:ln/>
        </p:spPr>
        <p:txBody>
          <a:bodyPr/>
          <a:lstStyle/>
          <a:p>
            <a:pPr eaLnBrk="1" hangingPunct="1"/>
            <a:r>
              <a:rPr lang="en-US" smtClean="0"/>
              <a:t>Naming Rules</a:t>
            </a:r>
          </a:p>
          <a:p>
            <a:pPr lvl="1" eaLnBrk="1" hangingPunct="1"/>
            <a:r>
              <a:rPr lang="en-US" smtClean="0"/>
              <a:t>You name database tables and columns according to the </a:t>
            </a:r>
            <a:r>
              <a:rPr lang="en-US" smtClean="0">
                <a:solidFill>
                  <a:schemeClr val="tx1"/>
                </a:solidFill>
              </a:rPr>
              <a:t>standard rules for naming any Oracle database object:</a:t>
            </a:r>
          </a:p>
          <a:p>
            <a:pPr lvl="2" eaLnBrk="1" hangingPunct="1"/>
            <a:r>
              <a:rPr lang="en-US" smtClean="0"/>
              <a:t>Table names and column names must begin with a letter and be 1–30 characters long.</a:t>
            </a:r>
          </a:p>
          <a:p>
            <a:pPr lvl="2" eaLnBrk="1" hangingPunct="1"/>
            <a:r>
              <a:rPr lang="en-US" smtClean="0"/>
              <a:t>Names must contain only the characters A–Z, a–z, 0–9, _ (underscore), $, and # (legal characters, but their use is discouraged).</a:t>
            </a:r>
          </a:p>
          <a:p>
            <a:pPr lvl="2" eaLnBrk="1" hangingPunct="1"/>
            <a:r>
              <a:rPr lang="en-US" smtClean="0"/>
              <a:t>Names must not duplicate the name of another object owned by the same Oracle server user.</a:t>
            </a:r>
          </a:p>
          <a:p>
            <a:pPr lvl="2" eaLnBrk="1" hangingPunct="1"/>
            <a:r>
              <a:rPr lang="en-US" smtClean="0"/>
              <a:t>Names must not be an Oracle server reserved word.</a:t>
            </a:r>
          </a:p>
          <a:p>
            <a:pPr lvl="1" eaLnBrk="1" hangingPunct="1"/>
            <a:r>
              <a:rPr lang="en-US" b="1" smtClean="0"/>
              <a:t>Naming Guidelines</a:t>
            </a:r>
            <a:endParaRPr lang="en-US" smtClean="0"/>
          </a:p>
          <a:p>
            <a:pPr lvl="1" eaLnBrk="1" hangingPunct="1"/>
            <a:r>
              <a:rPr lang="en-US" smtClean="0"/>
              <a:t>Use descriptive names for tables and other database objects.</a:t>
            </a:r>
          </a:p>
          <a:p>
            <a:pPr lvl="1" eaLnBrk="1" hangingPunct="1"/>
            <a:r>
              <a:rPr lang="en-US" b="1" smtClean="0"/>
              <a:t>Note:</a:t>
            </a:r>
            <a:r>
              <a:rPr lang="en-US" smtClean="0"/>
              <a:t> Names are case-insensitive. For example, </a:t>
            </a:r>
            <a:r>
              <a:rPr lang="en-US" smtClean="0">
                <a:latin typeface="Courier New" pitchFamily="49" charset="0"/>
              </a:rPr>
              <a:t>EMPLOYEES</a:t>
            </a:r>
            <a:r>
              <a:rPr lang="en-US" smtClean="0"/>
              <a:t> is treated as the same name as </a:t>
            </a:r>
            <a:r>
              <a:rPr lang="en-US" smtClean="0">
                <a:latin typeface="Courier New" pitchFamily="49" charset="0"/>
              </a:rPr>
              <a:t>eMPloyees</a:t>
            </a:r>
            <a:r>
              <a:rPr lang="en-US" smtClean="0"/>
              <a:t> or </a:t>
            </a:r>
            <a:r>
              <a:rPr lang="en-US" smtClean="0">
                <a:latin typeface="Courier New" pitchFamily="49" charset="0"/>
              </a:rPr>
              <a:t>eMpLOYEES</a:t>
            </a:r>
            <a:r>
              <a:rPr lang="en-US" smtClean="0"/>
              <a:t>.</a:t>
            </a:r>
          </a:p>
          <a:p>
            <a:pPr lvl="1" eaLnBrk="1" hangingPunct="1"/>
            <a:r>
              <a:rPr lang="en-US" smtClean="0"/>
              <a:t>For more information, see “Object Names and Qualifiers” in the </a:t>
            </a:r>
            <a:r>
              <a:rPr lang="en-US" i="1" smtClean="0"/>
              <a:t>Oracle</a:t>
            </a:r>
            <a:r>
              <a:rPr lang="en-US" smtClean="0"/>
              <a:t> </a:t>
            </a:r>
            <a:r>
              <a:rPr lang="en-US" i="1" smtClean="0"/>
              <a:t>Database SQL Reference.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ChangeArrowheads="1" noTextEdit="1"/>
          </p:cNvSpPr>
          <p:nvPr>
            <p:ph type="sldImg"/>
          </p:nvPr>
        </p:nvSpPr>
        <p:spPr>
          <a:ln/>
        </p:spPr>
      </p:sp>
      <p:sp>
        <p:nvSpPr>
          <p:cNvPr id="31747" name="Rectangle 5"/>
          <p:cNvSpPr>
            <a:spLocks noGrp="1" noChangeArrowheads="1"/>
          </p:cNvSpPr>
          <p:nvPr>
            <p:ph type="body" idx="1"/>
          </p:nvPr>
        </p:nvSpPr>
        <p:spPr>
          <a:noFill/>
          <a:ln/>
        </p:spPr>
        <p:txBody>
          <a:bodyPr/>
          <a:lstStyle/>
          <a:p>
            <a:pPr eaLnBrk="1" hangingPunct="1"/>
            <a:r>
              <a:rPr lang="en-US" smtClean="0">
                <a:latin typeface="Courier New" pitchFamily="49" charset="0"/>
              </a:rPr>
              <a:t>CREATE TABLE</a:t>
            </a:r>
            <a:r>
              <a:rPr lang="en-US" smtClean="0"/>
              <a:t> Statement</a:t>
            </a:r>
          </a:p>
          <a:p>
            <a:pPr lvl="1" eaLnBrk="1" hangingPunct="1"/>
            <a:r>
              <a:rPr lang="en-US" smtClean="0">
                <a:solidFill>
                  <a:schemeClr val="tx1"/>
                </a:solidFill>
              </a:rPr>
              <a:t>You create tables to store data by executing the SQL </a:t>
            </a:r>
            <a:r>
              <a:rPr lang="en-US" smtClean="0">
                <a:solidFill>
                  <a:schemeClr val="tx1"/>
                </a:solidFill>
                <a:latin typeface="Courier New" pitchFamily="49" charset="0"/>
              </a:rPr>
              <a:t>CREATE TABLE</a:t>
            </a:r>
            <a:r>
              <a:rPr lang="en-US" smtClean="0">
                <a:solidFill>
                  <a:schemeClr val="tx1"/>
                </a:solidFill>
              </a:rPr>
              <a:t> statement. This statement is one of the DDL statements, which are a subset of SQL statements used to create, modify, or remove Oracle database structures. These statements have an immediate effect on the database, and they also record information in the data dictionary. </a:t>
            </a:r>
          </a:p>
          <a:p>
            <a:pPr lvl="1" eaLnBrk="1" hangingPunct="1"/>
            <a:r>
              <a:rPr lang="en-US" smtClean="0">
                <a:solidFill>
                  <a:schemeClr val="tx1"/>
                </a:solidFill>
              </a:rPr>
              <a:t>To create a table, a user must have the </a:t>
            </a:r>
            <a:r>
              <a:rPr lang="en-US" smtClean="0">
                <a:solidFill>
                  <a:schemeClr val="tx1"/>
                </a:solidFill>
                <a:latin typeface="Courier New" pitchFamily="49" charset="0"/>
              </a:rPr>
              <a:t>CREATE TABLE</a:t>
            </a:r>
            <a:r>
              <a:rPr lang="en-US" smtClean="0">
                <a:solidFill>
                  <a:schemeClr val="tx1"/>
                </a:solidFill>
              </a:rPr>
              <a:t> privilege and a storage area in which to create objects. The database administrator uses data control language statements to grant privileges to users (DCL statements are covered in a later lesson).</a:t>
            </a:r>
          </a:p>
          <a:p>
            <a:pPr lvl="1" eaLnBrk="1" hangingPunct="1"/>
            <a:r>
              <a:rPr lang="en-US" smtClean="0">
                <a:solidFill>
                  <a:schemeClr val="tx1"/>
                </a:solidFill>
              </a:rPr>
              <a:t>In the syntax:</a:t>
            </a:r>
          </a:p>
          <a:p>
            <a:pPr lvl="2" eaLnBrk="1" hangingPunct="1">
              <a:buFontTx/>
              <a:buNone/>
            </a:pPr>
            <a:r>
              <a:rPr lang="en-US" i="1" smtClean="0">
                <a:latin typeface="Courier New" pitchFamily="49" charset="0"/>
              </a:rPr>
              <a:t>schema			</a:t>
            </a:r>
            <a:r>
              <a:rPr lang="en-US" smtClean="0"/>
              <a:t>is the same as the owner’s name</a:t>
            </a:r>
          </a:p>
          <a:p>
            <a:pPr lvl="2" eaLnBrk="1" hangingPunct="1">
              <a:buFontTx/>
              <a:buNone/>
            </a:pPr>
            <a:r>
              <a:rPr lang="en-US" i="1" smtClean="0">
                <a:latin typeface="Courier New" pitchFamily="49" charset="0"/>
              </a:rPr>
              <a:t>table</a:t>
            </a:r>
            <a:r>
              <a:rPr lang="en-US" i="1" smtClean="0"/>
              <a:t> 			</a:t>
            </a:r>
            <a:r>
              <a:rPr lang="en-US" smtClean="0"/>
              <a:t>is the name of the table</a:t>
            </a:r>
          </a:p>
          <a:p>
            <a:pPr lvl="2" eaLnBrk="1" hangingPunct="1">
              <a:buFontTx/>
              <a:buNone/>
            </a:pPr>
            <a:r>
              <a:rPr lang="en-US" smtClean="0">
                <a:latin typeface="Courier New" pitchFamily="49" charset="0"/>
              </a:rPr>
              <a:t>DEFAULT </a:t>
            </a:r>
            <a:r>
              <a:rPr lang="en-US" i="1" smtClean="0">
                <a:latin typeface="Courier New" pitchFamily="49" charset="0"/>
              </a:rPr>
              <a:t>expr		</a:t>
            </a:r>
            <a:r>
              <a:rPr lang="en-US" smtClean="0"/>
              <a:t>specifies a default value if a value is omitted in the </a:t>
            </a:r>
            <a:r>
              <a:rPr lang="en-US" smtClean="0">
                <a:latin typeface="Courier New" pitchFamily="49" charset="0"/>
              </a:rPr>
              <a:t>INSERT</a:t>
            </a:r>
            <a:r>
              <a:rPr lang="en-US" smtClean="0"/>
              <a:t> 			statement</a:t>
            </a:r>
          </a:p>
          <a:p>
            <a:pPr lvl="2" eaLnBrk="1" hangingPunct="1">
              <a:buFontTx/>
              <a:buNone/>
            </a:pPr>
            <a:r>
              <a:rPr lang="en-US" i="1" smtClean="0">
                <a:latin typeface="Courier New" pitchFamily="49" charset="0"/>
              </a:rPr>
              <a:t>column</a:t>
            </a:r>
            <a:r>
              <a:rPr lang="en-US" i="1" smtClean="0"/>
              <a:t> 			</a:t>
            </a:r>
            <a:r>
              <a:rPr lang="en-US" smtClean="0"/>
              <a:t>is the name of the column</a:t>
            </a:r>
          </a:p>
          <a:p>
            <a:pPr lvl="2" eaLnBrk="1" hangingPunct="1">
              <a:buFontTx/>
              <a:buNone/>
            </a:pPr>
            <a:r>
              <a:rPr lang="en-US" i="1" smtClean="0">
                <a:latin typeface="Courier New" pitchFamily="49" charset="0"/>
              </a:rPr>
              <a:t>datatype		</a:t>
            </a:r>
            <a:r>
              <a:rPr lang="en-US" smtClean="0"/>
              <a:t>is the column’s data type and length</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5"/>
          <p:cNvSpPr>
            <a:spLocks noChangeArrowheads="1" noTextEdit="1"/>
          </p:cNvSpPr>
          <p:nvPr>
            <p:ph type="sldImg"/>
          </p:nvPr>
        </p:nvSpPr>
        <p:spPr>
          <a:ln/>
        </p:spPr>
      </p:sp>
      <p:sp>
        <p:nvSpPr>
          <p:cNvPr id="1028" name="Rectangle 6"/>
          <p:cNvSpPr>
            <a:spLocks noGrp="1" noChangeArrowheads="1"/>
          </p:cNvSpPr>
          <p:nvPr>
            <p:ph type="body" idx="1"/>
          </p:nvPr>
        </p:nvSpPr>
        <p:spPr>
          <a:noFill/>
          <a:ln/>
        </p:spPr>
        <p:txBody>
          <a:bodyPr/>
          <a:lstStyle/>
          <a:p>
            <a:pPr eaLnBrk="1" hangingPunct="1"/>
            <a:r>
              <a:rPr lang="en-US" smtClean="0"/>
              <a:t>Data Types</a:t>
            </a:r>
          </a:p>
          <a:p>
            <a:pPr lvl="1" eaLnBrk="1" hangingPunct="1"/>
            <a:r>
              <a:rPr lang="en-US" smtClean="0"/>
              <a:t>When you identify a column for a table, you need to provide a data type for the column. There are several data types available:</a:t>
            </a:r>
          </a:p>
        </p:txBody>
      </p:sp>
      <p:graphicFrame>
        <p:nvGraphicFramePr>
          <p:cNvPr id="1026" name="Object 4"/>
          <p:cNvGraphicFramePr>
            <a:graphicFrameLocks/>
          </p:cNvGraphicFramePr>
          <p:nvPr/>
        </p:nvGraphicFramePr>
        <p:xfrm>
          <a:off x="665163" y="5902325"/>
          <a:ext cx="5735637" cy="3267075"/>
        </p:xfrm>
        <a:graphic>
          <a:graphicData uri="http://schemas.openxmlformats.org/presentationml/2006/ole">
            <p:oleObj spid="_x0000_s1026" name="Document" r:id="rId4" imgW="5978520" imgH="3409200" progId="Word.Document.8">
              <p:embed/>
            </p:oleObj>
          </a:graphicData>
        </a:graphic>
      </p:graphicFrame>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ChangeArrowheads="1" noTextEdit="1"/>
          </p:cNvSpPr>
          <p:nvPr>
            <p:ph type="sldImg"/>
          </p:nvPr>
        </p:nvSpPr>
        <p:spPr>
          <a:ln/>
        </p:spPr>
      </p:sp>
      <p:sp>
        <p:nvSpPr>
          <p:cNvPr id="32771" name="Rectangle 5"/>
          <p:cNvSpPr>
            <a:spLocks noGrp="1" noChangeArrowheads="1"/>
          </p:cNvSpPr>
          <p:nvPr>
            <p:ph type="body" idx="1"/>
          </p:nvPr>
        </p:nvSpPr>
        <p:spPr>
          <a:noFill/>
          <a:ln/>
        </p:spPr>
        <p:txBody>
          <a:bodyPr/>
          <a:lstStyle/>
          <a:p>
            <a:pPr eaLnBrk="1" hangingPunct="1"/>
            <a:r>
              <a:rPr lang="en-US" smtClean="0">
                <a:latin typeface="Courier New" pitchFamily="49" charset="0"/>
              </a:rPr>
              <a:t>DEFAULT</a:t>
            </a:r>
            <a:r>
              <a:rPr lang="en-US" smtClean="0"/>
              <a:t> Option</a:t>
            </a:r>
          </a:p>
          <a:p>
            <a:pPr lvl="1" eaLnBrk="1" hangingPunct="1"/>
            <a:r>
              <a:rPr lang="en-US" smtClean="0">
                <a:solidFill>
                  <a:schemeClr val="tx1"/>
                </a:solidFill>
              </a:rPr>
              <a:t>When you define a table, you can specify that a column be given a default value by using the </a:t>
            </a:r>
            <a:r>
              <a:rPr lang="en-US" smtClean="0">
                <a:solidFill>
                  <a:schemeClr val="tx1"/>
                </a:solidFill>
                <a:latin typeface="Courier New" pitchFamily="49" charset="0"/>
              </a:rPr>
              <a:t>DEFAULT</a:t>
            </a:r>
            <a:r>
              <a:rPr lang="en-US" smtClean="0">
                <a:solidFill>
                  <a:schemeClr val="tx1"/>
                </a:solidFill>
              </a:rPr>
              <a:t> option. This option prevents null values from entering the columns if a row is inserted without a value for the column. The default value can be a literal, an expression, or a SQL function (such as </a:t>
            </a:r>
            <a:r>
              <a:rPr lang="en-US" smtClean="0">
                <a:solidFill>
                  <a:schemeClr val="tx1"/>
                </a:solidFill>
                <a:latin typeface="Courier New" pitchFamily="49" charset="0"/>
              </a:rPr>
              <a:t>SYSDATE</a:t>
            </a:r>
            <a:r>
              <a:rPr lang="en-US" smtClean="0">
                <a:solidFill>
                  <a:schemeClr val="tx1"/>
                </a:solidFill>
              </a:rPr>
              <a:t> or </a:t>
            </a:r>
            <a:r>
              <a:rPr lang="en-US" smtClean="0">
                <a:solidFill>
                  <a:schemeClr val="tx1"/>
                </a:solidFill>
                <a:latin typeface="Courier New" pitchFamily="49" charset="0"/>
              </a:rPr>
              <a:t>USER</a:t>
            </a:r>
            <a:r>
              <a:rPr lang="en-US" smtClean="0">
                <a:solidFill>
                  <a:schemeClr val="tx1"/>
                </a:solidFill>
              </a:rPr>
              <a:t>), but the value cannot be the name of another column or a pseudocolumn (such as </a:t>
            </a:r>
            <a:r>
              <a:rPr lang="en-US" smtClean="0">
                <a:solidFill>
                  <a:schemeClr val="tx1"/>
                </a:solidFill>
                <a:latin typeface="Courier New" pitchFamily="49" charset="0"/>
              </a:rPr>
              <a:t>NEXTVAL</a:t>
            </a:r>
            <a:r>
              <a:rPr lang="en-US" smtClean="0">
                <a:solidFill>
                  <a:schemeClr val="tx1"/>
                </a:solidFill>
              </a:rPr>
              <a:t> or </a:t>
            </a:r>
            <a:r>
              <a:rPr lang="en-US" smtClean="0">
                <a:solidFill>
                  <a:schemeClr val="tx1"/>
                </a:solidFill>
                <a:latin typeface="Courier New" pitchFamily="49" charset="0"/>
              </a:rPr>
              <a:t>CURRVAL</a:t>
            </a:r>
            <a:r>
              <a:rPr lang="en-US" smtClean="0">
                <a:solidFill>
                  <a:schemeClr val="tx1"/>
                </a:solidFill>
              </a:rPr>
              <a:t>). The default expression must match the data type of the column.</a:t>
            </a:r>
          </a:p>
          <a:p>
            <a:pPr lvl="1" eaLnBrk="1" hangingPunct="1"/>
            <a:r>
              <a:rPr lang="en-US" b="1" smtClean="0">
                <a:solidFill>
                  <a:schemeClr val="tx1"/>
                </a:solidFill>
              </a:rPr>
              <a:t>Note:</a:t>
            </a:r>
            <a:r>
              <a:rPr lang="en-US" smtClean="0">
                <a:solidFill>
                  <a:schemeClr val="tx1"/>
                </a:solidFill>
              </a:rPr>
              <a:t> </a:t>
            </a:r>
            <a:r>
              <a:rPr lang="en-US" smtClean="0">
                <a:solidFill>
                  <a:schemeClr val="tx1"/>
                </a:solidFill>
                <a:latin typeface="Courier New" pitchFamily="49" charset="0"/>
              </a:rPr>
              <a:t>CURRVAL</a:t>
            </a:r>
            <a:r>
              <a:rPr lang="en-US" smtClean="0">
                <a:solidFill>
                  <a:schemeClr val="tx1"/>
                </a:solidFill>
              </a:rPr>
              <a:t> and </a:t>
            </a:r>
            <a:r>
              <a:rPr lang="en-US" smtClean="0">
                <a:solidFill>
                  <a:schemeClr val="tx1"/>
                </a:solidFill>
                <a:latin typeface="Courier New" pitchFamily="49" charset="0"/>
              </a:rPr>
              <a:t>NEXTVAL</a:t>
            </a:r>
            <a:r>
              <a:rPr lang="en-US" smtClean="0">
                <a:solidFill>
                  <a:schemeClr val="tx1"/>
                </a:solidFill>
              </a:rPr>
              <a:t> are explained later in this lesson.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noTextEdit="1"/>
          </p:cNvSpPr>
          <p:nvPr>
            <p:ph type="sldImg"/>
          </p:nvPr>
        </p:nvSpPr>
        <p:spPr>
          <a:xfrm>
            <a:off x="512763" y="163513"/>
            <a:ext cx="5961062" cy="4470400"/>
          </a:xfrm>
          <a:ln cap="flat">
            <a:solidFill>
              <a:schemeClr val="tx1"/>
            </a:solidFill>
          </a:ln>
        </p:spPr>
      </p:sp>
      <p:sp>
        <p:nvSpPr>
          <p:cNvPr id="33795" name="Rectangle 3"/>
          <p:cNvSpPr>
            <a:spLocks noGrp="1" noChangeArrowheads="1"/>
          </p:cNvSpPr>
          <p:nvPr>
            <p:ph type="body" idx="1"/>
          </p:nvPr>
        </p:nvSpPr>
        <p:spPr>
          <a:xfrm>
            <a:off x="420688" y="4845050"/>
            <a:ext cx="6146800" cy="3813175"/>
          </a:xfrm>
          <a:noFill/>
          <a:ln/>
        </p:spPr>
        <p:txBody>
          <a:bodyPr lIns="92705" tIns="46352" rIns="92705" bIns="46352"/>
          <a:lstStyle/>
          <a:p>
            <a:pPr eaLnBrk="1" hangingPunct="1">
              <a:spcBef>
                <a:spcPct val="0"/>
              </a:spcBef>
            </a:pPr>
            <a:r>
              <a:rPr lang="en-US" smtClean="0"/>
              <a:t>Creating Tables</a:t>
            </a:r>
          </a:p>
          <a:p>
            <a:pPr lvl="1" eaLnBrk="1" hangingPunct="1">
              <a:spcBef>
                <a:spcPct val="0"/>
              </a:spcBef>
            </a:pPr>
            <a:r>
              <a:rPr lang="en-US" smtClean="0"/>
              <a:t>The example on the slide creates the </a:t>
            </a:r>
            <a:r>
              <a:rPr lang="en-US" smtClean="0">
                <a:latin typeface="Courier New" pitchFamily="49" charset="0"/>
              </a:rPr>
              <a:t>DEPT</a:t>
            </a:r>
            <a:r>
              <a:rPr lang="en-US" smtClean="0"/>
              <a:t> table, with three columns: </a:t>
            </a:r>
            <a:r>
              <a:rPr lang="en-US" smtClean="0">
                <a:latin typeface="Courier New" pitchFamily="49" charset="0"/>
              </a:rPr>
              <a:t>DEPTNO</a:t>
            </a:r>
            <a:r>
              <a:rPr lang="en-US" smtClean="0"/>
              <a:t>, </a:t>
            </a:r>
            <a:r>
              <a:rPr lang="en-US" smtClean="0">
                <a:latin typeface="Courier New" pitchFamily="49" charset="0"/>
              </a:rPr>
              <a:t>DNAME</a:t>
            </a:r>
            <a:r>
              <a:rPr lang="en-US" smtClean="0"/>
              <a:t>, and </a:t>
            </a:r>
            <a:r>
              <a:rPr lang="en-US" smtClean="0">
                <a:latin typeface="Courier New" pitchFamily="49" charset="0"/>
              </a:rPr>
              <a:t>LOC</a:t>
            </a:r>
            <a:r>
              <a:rPr lang="en-US" smtClean="0"/>
              <a:t>. It further confirms the creation of the table by issuing the </a:t>
            </a:r>
            <a:r>
              <a:rPr lang="en-US" smtClean="0">
                <a:latin typeface="Courier New" pitchFamily="49" charset="0"/>
              </a:rPr>
              <a:t>DESCRIBE</a:t>
            </a:r>
            <a:r>
              <a:rPr lang="en-US" smtClean="0"/>
              <a:t> command. </a:t>
            </a:r>
          </a:p>
          <a:p>
            <a:pPr lvl="1" eaLnBrk="1" hangingPunct="1">
              <a:spcBef>
                <a:spcPct val="0"/>
              </a:spcBef>
            </a:pPr>
            <a:r>
              <a:rPr lang="en-US" smtClean="0"/>
              <a:t>Since creating a table is a </a:t>
            </a:r>
            <a:r>
              <a:rPr lang="en-US" smtClean="0">
                <a:solidFill>
                  <a:srgbClr val="FC0128"/>
                </a:solidFill>
              </a:rPr>
              <a:t>DDL statement</a:t>
            </a:r>
            <a:r>
              <a:rPr lang="en-US" smtClean="0"/>
              <a:t>, an automatic </a:t>
            </a:r>
            <a:r>
              <a:rPr lang="en-US" smtClean="0">
                <a:solidFill>
                  <a:srgbClr val="FC0128"/>
                </a:solidFill>
              </a:rPr>
              <a:t>commit </a:t>
            </a:r>
            <a:r>
              <a:rPr lang="en-US" smtClean="0"/>
              <a:t>takes place when this statement is executed. </a:t>
            </a:r>
          </a:p>
          <a:p>
            <a:pPr lvl="1" eaLnBrk="1" hangingPunct="1">
              <a:spcBef>
                <a:spcPct val="0"/>
              </a:spcBef>
            </a:pPr>
            <a:endParaRPr lang="en-US" smtClean="0"/>
          </a:p>
          <a:p>
            <a:pPr lvl="1" eaLnBrk="1" hangingPunct="1">
              <a:spcBef>
                <a:spcPct val="0"/>
              </a:spcBef>
            </a:pPr>
            <a:endParaRPr lang="en-US" smtClean="0"/>
          </a:p>
          <a:p>
            <a:pPr lvl="1" eaLnBrk="1" hangingPunct="1">
              <a:spcBef>
                <a:spcPct val="0"/>
              </a:spcBef>
            </a:pPr>
            <a:endParaRPr lang="en-US" smtClean="0"/>
          </a:p>
          <a:p>
            <a:pPr lvl="1" eaLnBrk="1" hangingPunct="1">
              <a:spcBef>
                <a:spcPct val="0"/>
              </a:spcBef>
            </a:pPr>
            <a:endParaRPr lang="en-US" smtClean="0"/>
          </a:p>
          <a:p>
            <a:pPr lvl="1" eaLnBrk="1" hangingPunct="1">
              <a:spcBef>
                <a:spcPct val="0"/>
              </a:spcBef>
            </a:pPr>
            <a:endParaRPr lang="en-US" smtClean="0"/>
          </a:p>
          <a:p>
            <a:pPr lvl="1" eaLnBrk="1" hangingPunct="1">
              <a:spcBef>
                <a:spcPct val="0"/>
              </a:spcBef>
            </a:pPr>
            <a:endParaRPr lang="en-US" smtClean="0"/>
          </a:p>
          <a:p>
            <a:pPr lvl="1" eaLnBrk="1" hangingPunct="1">
              <a:spcBef>
                <a:spcPct val="0"/>
              </a:spcBef>
            </a:pPr>
            <a:endParaRPr lang="en-US" smtClean="0"/>
          </a:p>
          <a:p>
            <a:pPr lvl="1" eaLnBrk="1" hangingPunct="1">
              <a:spcBef>
                <a:spcPct val="0"/>
              </a:spcBef>
            </a:pPr>
            <a:endParaRPr lang="en-US" smtClean="0"/>
          </a:p>
          <a:p>
            <a:pPr lvl="1" eaLnBrk="1" hangingPunct="1">
              <a:spcBef>
                <a:spcPct val="0"/>
              </a:spcBef>
            </a:pPr>
            <a:endParaRPr lang="en-US" smtClean="0"/>
          </a:p>
          <a:p>
            <a:pPr eaLnBrk="1" hangingPunct="1">
              <a:spcBef>
                <a:spcPct val="0"/>
              </a:spcBef>
            </a:pPr>
            <a:endParaRPr lang="en-US" smtClean="0">
              <a:solidFill>
                <a:schemeClr val="accent2"/>
              </a:solidFill>
            </a:endParaRPr>
          </a:p>
          <a:p>
            <a:pPr eaLnBrk="1" hangingPunct="1">
              <a:spcBef>
                <a:spcPct val="0"/>
              </a:spcBef>
            </a:pPr>
            <a:r>
              <a:rPr lang="en-US" smtClean="0">
                <a:solidFill>
                  <a:srgbClr val="0000FF"/>
                </a:solidFill>
              </a:rPr>
              <a:t>Instructor Note </a:t>
            </a:r>
          </a:p>
          <a:p>
            <a:pPr lvl="1" eaLnBrk="1" hangingPunct="1">
              <a:spcBef>
                <a:spcPct val="0"/>
              </a:spcBef>
            </a:pPr>
            <a:r>
              <a:rPr lang="en-US" smtClean="0">
                <a:solidFill>
                  <a:srgbClr val="0000FF"/>
                </a:solidFill>
              </a:rPr>
              <a:t>Explain that additional syntax for </a:t>
            </a:r>
            <a:r>
              <a:rPr lang="en-US" smtClean="0">
                <a:solidFill>
                  <a:srgbClr val="0000FF"/>
                </a:solidFill>
                <a:latin typeface="Courier New" pitchFamily="49" charset="0"/>
              </a:rPr>
              <a:t>CREATE TABLE</a:t>
            </a:r>
            <a:r>
              <a:rPr lang="en-US" smtClean="0">
                <a:solidFill>
                  <a:srgbClr val="0000FF"/>
                </a:solidFill>
              </a:rPr>
              <a:t> could include constraints and so on. For more information on the </a:t>
            </a:r>
            <a:r>
              <a:rPr lang="en-US" smtClean="0">
                <a:solidFill>
                  <a:srgbClr val="0000FF"/>
                </a:solidFill>
                <a:latin typeface="Courier New" pitchFamily="49" charset="0"/>
              </a:rPr>
              <a:t>CREATE TABLE</a:t>
            </a:r>
            <a:r>
              <a:rPr lang="en-US" smtClean="0">
                <a:solidFill>
                  <a:srgbClr val="0000FF"/>
                </a:solidFill>
              </a:rPr>
              <a:t> syntax, refer to: </a:t>
            </a:r>
            <a:r>
              <a:rPr lang="en-US" i="1" smtClean="0">
                <a:solidFill>
                  <a:srgbClr val="0000FF"/>
                </a:solidFill>
              </a:rPr>
              <a:t>Oracle9i SQL Reference, </a:t>
            </a:r>
            <a:r>
              <a:rPr lang="en-US" smtClean="0">
                <a:solidFill>
                  <a:srgbClr val="0000FF"/>
                </a:solidFill>
              </a:rPr>
              <a:t>“</a:t>
            </a:r>
            <a:r>
              <a:rPr lang="en-US" smtClean="0">
                <a:solidFill>
                  <a:srgbClr val="0000FF"/>
                </a:solidFill>
                <a:latin typeface="Courier New" pitchFamily="49" charset="0"/>
              </a:rPr>
              <a:t>CREATE TABLE</a:t>
            </a:r>
            <a:r>
              <a:rPr lang="en-US" smtClean="0">
                <a:solidFill>
                  <a:srgbClr val="0000FF"/>
                </a:solidFill>
              </a:rPr>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1032"/>
          <p:cNvSpPr>
            <a:spLocks noChangeArrowheads="1" noTextEdit="1"/>
          </p:cNvSpPr>
          <p:nvPr>
            <p:ph type="sldImg"/>
          </p:nvPr>
        </p:nvSpPr>
        <p:spPr>
          <a:ln/>
        </p:spPr>
      </p:sp>
      <p:sp>
        <p:nvSpPr>
          <p:cNvPr id="2052" name="Rectangle 1033"/>
          <p:cNvSpPr>
            <a:spLocks noGrp="1" noChangeArrowheads="1"/>
          </p:cNvSpPr>
          <p:nvPr>
            <p:ph type="body" idx="1"/>
          </p:nvPr>
        </p:nvSpPr>
        <p:spPr>
          <a:noFill/>
          <a:ln/>
        </p:spPr>
        <p:txBody>
          <a:bodyPr/>
          <a:lstStyle/>
          <a:p>
            <a:pPr eaLnBrk="1" hangingPunct="1"/>
            <a:r>
              <a:rPr lang="en-US" smtClean="0"/>
              <a:t>Constraints</a:t>
            </a:r>
          </a:p>
          <a:p>
            <a:pPr lvl="1" eaLnBrk="1" hangingPunct="1"/>
            <a:r>
              <a:rPr lang="en-US" smtClean="0"/>
              <a:t>The Oracle server uses constraints to prevent invalid data entry into tables.</a:t>
            </a:r>
          </a:p>
          <a:p>
            <a:pPr lvl="1" eaLnBrk="1" hangingPunct="1"/>
            <a:r>
              <a:rPr lang="en-US" smtClean="0"/>
              <a:t>You can use constraints to do the following:</a:t>
            </a:r>
          </a:p>
          <a:p>
            <a:pPr lvl="2" eaLnBrk="1" hangingPunct="1"/>
            <a:r>
              <a:rPr lang="en-US" smtClean="0"/>
              <a:t>Enforce rules on the data in a table whenever a row is inserted, updated, or deleted from that table. The constraint must be satisfied for the operation to succeed.</a:t>
            </a:r>
          </a:p>
          <a:p>
            <a:pPr lvl="2" eaLnBrk="1" hangingPunct="1"/>
            <a:r>
              <a:rPr lang="en-US" smtClean="0"/>
              <a:t>Prevent the deletion of a table if there are dependencies from other tables</a:t>
            </a:r>
          </a:p>
          <a:p>
            <a:pPr lvl="2" eaLnBrk="1" hangingPunct="1"/>
            <a:r>
              <a:rPr lang="en-US" smtClean="0"/>
              <a:t>Provide rules for Oracle tools, such as Oracle Developer</a:t>
            </a:r>
          </a:p>
          <a:p>
            <a:pPr lvl="1" eaLnBrk="1" hangingPunct="1"/>
            <a:r>
              <a:rPr lang="en-US" b="1" smtClean="0"/>
              <a:t>Data Integrity Constraints</a:t>
            </a:r>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p:txBody>
      </p:sp>
      <p:graphicFrame>
        <p:nvGraphicFramePr>
          <p:cNvPr id="2050" name="Object 1031"/>
          <p:cNvGraphicFramePr>
            <a:graphicFrameLocks/>
          </p:cNvGraphicFramePr>
          <p:nvPr/>
        </p:nvGraphicFramePr>
        <p:xfrm>
          <a:off x="657225" y="6867525"/>
          <a:ext cx="5848350" cy="2133600"/>
        </p:xfrm>
        <a:graphic>
          <a:graphicData uri="http://schemas.openxmlformats.org/presentationml/2006/ole">
            <p:oleObj spid="_x0000_s2050" name="Document" r:id="rId4" imgW="6036480" imgH="2206800" progId="Word.Document.8">
              <p:embed/>
            </p:oleObj>
          </a:graphicData>
        </a:graphic>
      </p:graphicFrame>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noTextEdit="1"/>
          </p:cNvSpPr>
          <p:nvPr>
            <p:ph type="sldImg"/>
          </p:nvPr>
        </p:nvSpPr>
        <p:spPr>
          <a:ln/>
        </p:spPr>
      </p:sp>
      <p:sp>
        <p:nvSpPr>
          <p:cNvPr id="34819" name="Rectangle 3"/>
          <p:cNvSpPr>
            <a:spLocks noGrp="1" noChangeArrowheads="1"/>
          </p:cNvSpPr>
          <p:nvPr>
            <p:ph type="body" idx="1"/>
          </p:nvPr>
        </p:nvSpPr>
        <p:spPr>
          <a:noFill/>
          <a:ln/>
        </p:spPr>
        <p:txBody>
          <a:bodyPr/>
          <a:lstStyle/>
          <a:p>
            <a:pPr eaLnBrk="1" hangingPunct="1"/>
            <a:r>
              <a:rPr lang="en-US" smtClean="0">
                <a:latin typeface="Courier New" pitchFamily="49" charset="0"/>
              </a:rPr>
              <a:t>NOT NULL</a:t>
            </a:r>
            <a:r>
              <a:rPr lang="en-US" smtClean="0"/>
              <a:t> Constraint</a:t>
            </a:r>
          </a:p>
          <a:p>
            <a:pPr lvl="1" eaLnBrk="1" hangingPunct="1"/>
            <a:r>
              <a:rPr lang="en-US" smtClean="0">
                <a:solidFill>
                  <a:schemeClr val="tx1"/>
                </a:solidFill>
              </a:rPr>
              <a:t>The </a:t>
            </a:r>
            <a:r>
              <a:rPr lang="en-US" smtClean="0">
                <a:solidFill>
                  <a:schemeClr val="tx1"/>
                </a:solidFill>
                <a:latin typeface="Courier New" pitchFamily="49" charset="0"/>
              </a:rPr>
              <a:t>NOT NULL</a:t>
            </a:r>
            <a:r>
              <a:rPr lang="en-US" smtClean="0">
                <a:solidFill>
                  <a:schemeClr val="tx1"/>
                </a:solidFill>
              </a:rPr>
              <a:t> constraint ensures that</a:t>
            </a:r>
            <a:r>
              <a:rPr lang="en-US" smtClean="0"/>
              <a:t> the column contains no null values. Columns without the </a:t>
            </a:r>
            <a:r>
              <a:rPr lang="en-US" smtClean="0">
                <a:latin typeface="Courier New" pitchFamily="49" charset="0"/>
              </a:rPr>
              <a:t>NOT NULL</a:t>
            </a:r>
            <a:r>
              <a:rPr lang="en-US" smtClean="0"/>
              <a:t> constraint can contain null values by default. </a:t>
            </a:r>
            <a:r>
              <a:rPr lang="en-US" smtClean="0">
                <a:latin typeface="Courier New" pitchFamily="49" charset="0"/>
              </a:rPr>
              <a:t>NOT NULL</a:t>
            </a:r>
            <a:r>
              <a:rPr lang="en-US" smtClean="0"/>
              <a:t> constraints must be defined at the column level.</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noTextEdit="1"/>
          </p:cNvSpPr>
          <p:nvPr>
            <p:ph type="sldImg"/>
          </p:nvPr>
        </p:nvSpPr>
        <p:spPr>
          <a:ln/>
        </p:spPr>
      </p:sp>
      <p:sp>
        <p:nvSpPr>
          <p:cNvPr id="35843" name="Rectangle 3"/>
          <p:cNvSpPr>
            <a:spLocks noGrp="1" noChangeArrowheads="1"/>
          </p:cNvSpPr>
          <p:nvPr>
            <p:ph type="body" idx="1"/>
          </p:nvPr>
        </p:nvSpPr>
        <p:spPr>
          <a:noFill/>
          <a:ln/>
        </p:spPr>
        <p:txBody>
          <a:bodyPr/>
          <a:lstStyle/>
          <a:p>
            <a:pPr eaLnBrk="1" hangingPunct="1"/>
            <a:r>
              <a:rPr lang="en-US" smtClean="0">
                <a:latin typeface="Courier New" pitchFamily="49" charset="0"/>
              </a:rPr>
              <a:t>UNIQUE</a:t>
            </a:r>
            <a:r>
              <a:rPr lang="en-US" smtClean="0"/>
              <a:t> Constraint</a:t>
            </a:r>
          </a:p>
          <a:p>
            <a:pPr lvl="1" eaLnBrk="1" hangingPunct="1"/>
            <a:r>
              <a:rPr lang="en-US" smtClean="0">
                <a:solidFill>
                  <a:schemeClr val="tx1"/>
                </a:solidFill>
              </a:rPr>
              <a:t>A </a:t>
            </a:r>
            <a:r>
              <a:rPr lang="en-US" smtClean="0">
                <a:solidFill>
                  <a:schemeClr val="tx1"/>
                </a:solidFill>
                <a:latin typeface="Courier New" pitchFamily="49" charset="0"/>
              </a:rPr>
              <a:t>UNIQUE</a:t>
            </a:r>
            <a:r>
              <a:rPr lang="en-US" smtClean="0">
                <a:solidFill>
                  <a:schemeClr val="tx1"/>
                </a:solidFill>
              </a:rPr>
              <a:t> key integrity constraint requires that every value in a column or set of columns (key) be unique—that is, no two rows of a table</a:t>
            </a:r>
            <a:r>
              <a:rPr lang="en-US" smtClean="0"/>
              <a:t> can have duplicate values in a specified column or set of columns. The column (or set of columns) included in the definition of the </a:t>
            </a:r>
            <a:r>
              <a:rPr lang="en-US" smtClean="0">
                <a:latin typeface="Courier New" pitchFamily="49" charset="0"/>
              </a:rPr>
              <a:t>UNIQUE</a:t>
            </a:r>
            <a:r>
              <a:rPr lang="en-US" smtClean="0"/>
              <a:t> key constraint is called the </a:t>
            </a:r>
            <a:r>
              <a:rPr lang="en-US" i="1" smtClean="0"/>
              <a:t>unique key</a:t>
            </a:r>
            <a:r>
              <a:rPr lang="en-US" smtClean="0"/>
              <a:t>. If the </a:t>
            </a:r>
            <a:r>
              <a:rPr lang="en-US" smtClean="0">
                <a:latin typeface="Courier New" pitchFamily="49" charset="0"/>
              </a:rPr>
              <a:t>UNIQUE</a:t>
            </a:r>
            <a:r>
              <a:rPr lang="en-US" smtClean="0"/>
              <a:t> constraint comprises more than one column, that group of columns is called a </a:t>
            </a:r>
            <a:r>
              <a:rPr lang="en-US" i="1" smtClean="0"/>
              <a:t>composite unique key</a:t>
            </a:r>
            <a:r>
              <a:rPr lang="en-US" smtClean="0"/>
              <a:t>. </a:t>
            </a:r>
          </a:p>
          <a:p>
            <a:pPr lvl="1" eaLnBrk="1" hangingPunct="1"/>
            <a:r>
              <a:rPr lang="en-US" smtClean="0">
                <a:latin typeface="Courier New" pitchFamily="49" charset="0"/>
              </a:rPr>
              <a:t>UNIQUE</a:t>
            </a:r>
            <a:r>
              <a:rPr lang="en-US" smtClean="0"/>
              <a:t> constraints enable the input of nulls unless you also define </a:t>
            </a:r>
            <a:r>
              <a:rPr lang="en-US" smtClean="0">
                <a:latin typeface="Courier New" pitchFamily="49" charset="0"/>
              </a:rPr>
              <a:t>NOT NULL</a:t>
            </a:r>
            <a:r>
              <a:rPr lang="en-US" smtClean="0"/>
              <a:t> constraints for the same columns. In fact, any number of rows can include nulls for columns without </a:t>
            </a:r>
            <a:r>
              <a:rPr lang="en-US" smtClean="0">
                <a:latin typeface="Courier New" pitchFamily="49" charset="0"/>
              </a:rPr>
              <a:t>NOT NULL</a:t>
            </a:r>
            <a:r>
              <a:rPr lang="en-US" smtClean="0"/>
              <a:t> constraints because nulls are not considered equal to anything. A null in a column (or in all columns of a composite </a:t>
            </a:r>
            <a:r>
              <a:rPr lang="en-US" smtClean="0">
                <a:latin typeface="Courier New" pitchFamily="49" charset="0"/>
              </a:rPr>
              <a:t>UNIQUE</a:t>
            </a:r>
            <a:r>
              <a:rPr lang="en-US" smtClean="0"/>
              <a:t> key) always satisfies a </a:t>
            </a:r>
            <a:r>
              <a:rPr lang="en-US" smtClean="0">
                <a:latin typeface="Courier New" pitchFamily="49" charset="0"/>
              </a:rPr>
              <a:t>UNIQUE</a:t>
            </a:r>
            <a:r>
              <a:rPr lang="en-US" smtClean="0"/>
              <a:t> constraint. </a:t>
            </a:r>
          </a:p>
          <a:p>
            <a:pPr lvl="1" eaLnBrk="1" hangingPunct="1"/>
            <a:r>
              <a:rPr lang="en-US" b="1" smtClean="0"/>
              <a:t>Note:</a:t>
            </a:r>
            <a:r>
              <a:rPr lang="en-US" smtClean="0"/>
              <a:t> Because of the search mechanism for </a:t>
            </a:r>
            <a:r>
              <a:rPr lang="en-US" smtClean="0">
                <a:latin typeface="Courier New" pitchFamily="49" charset="0"/>
              </a:rPr>
              <a:t>UNIQUE</a:t>
            </a:r>
            <a:r>
              <a:rPr lang="en-US" smtClean="0"/>
              <a:t> constraints on more than one column, you cannot have identical values in the non-null columns of a partially null composite </a:t>
            </a:r>
            <a:r>
              <a:rPr lang="en-US" smtClean="0">
                <a:latin typeface="Courier New" pitchFamily="49" charset="0"/>
              </a:rPr>
              <a:t>UNIQUE</a:t>
            </a:r>
            <a:r>
              <a:rPr lang="en-US" smtClean="0"/>
              <a:t> key constraint.</a:t>
            </a:r>
            <a:endParaRPr lang="en-US" smtClean="0">
              <a:solidFill>
                <a:schemeClr val="accent2"/>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itle_Gray_Number"/>
          <p:cNvSpPr>
            <a:spLocks noChangeArrowheads="1"/>
          </p:cNvSpPr>
          <p:nvPr/>
        </p:nvSpPr>
        <p:spPr bwMode="gray">
          <a:xfrm>
            <a:off x="939800" y="952500"/>
            <a:ext cx="7302500" cy="4318000"/>
          </a:xfrm>
          <a:prstGeom prst="rect">
            <a:avLst/>
          </a:prstGeom>
          <a:solidFill>
            <a:srgbClr val="FFFFFF"/>
          </a:solidFill>
          <a:ln w="9525">
            <a:solidFill>
              <a:srgbClr val="FFFFFF"/>
            </a:solidFill>
            <a:miter lim="800000"/>
            <a:headEnd/>
            <a:tailEnd/>
          </a:ln>
          <a:effectLst/>
        </p:spPr>
        <p:txBody>
          <a:bodyPr wrap="none" lIns="12700" tIns="12700" rIns="12700" bIns="12700" anchor="ctr"/>
          <a:lstStyle/>
          <a:p>
            <a:pPr defTabSz="228600">
              <a:spcBef>
                <a:spcPct val="0"/>
              </a:spcBef>
              <a:buClr>
                <a:srgbClr val="000000"/>
              </a:buClr>
              <a:defRPr/>
            </a:pPr>
            <a:r>
              <a:rPr lang="en-US" sz="27700">
                <a:solidFill>
                  <a:srgbClr val="CCCCCC"/>
                </a:solidFill>
                <a:latin typeface="Times New Roman" pitchFamily="18" charset="0"/>
              </a:rPr>
              <a:t>9</a:t>
            </a:r>
          </a:p>
        </p:txBody>
      </p:sp>
      <p:pic>
        <p:nvPicPr>
          <p:cNvPr id="5" name="Oracle_banner"/>
          <p:cNvPicPr>
            <a:picLocks noChangeArrowheads="1"/>
          </p:cNvPicPr>
          <p:nvPr/>
        </p:nvPicPr>
        <p:blipFill>
          <a:blip r:embed="rId2" cstate="print"/>
          <a:srcRect/>
          <a:stretch>
            <a:fillRect/>
          </a:stretch>
        </p:blipFill>
        <p:spPr bwMode="auto">
          <a:xfrm>
            <a:off x="0" y="6370638"/>
            <a:ext cx="9182100" cy="309562"/>
          </a:xfrm>
          <a:prstGeom prst="rect">
            <a:avLst/>
          </a:prstGeom>
          <a:noFill/>
          <a:ln w="9525">
            <a:noFill/>
            <a:miter lim="800000"/>
            <a:headEnd/>
            <a:tailEnd/>
          </a:ln>
        </p:spPr>
      </p:pic>
      <p:sp>
        <p:nvSpPr>
          <p:cNvPr id="6" name="Slide_Copyright"/>
          <p:cNvSpPr>
            <a:spLocks noChangeArrowheads="1"/>
          </p:cNvSpPr>
          <p:nvPr userDrawn="1"/>
        </p:nvSpPr>
        <p:spPr bwMode="auto">
          <a:xfrm>
            <a:off x="2527300" y="6654800"/>
            <a:ext cx="4102100" cy="190500"/>
          </a:xfrm>
          <a:prstGeom prst="rect">
            <a:avLst/>
          </a:prstGeom>
          <a:noFill/>
          <a:ln w="9525">
            <a:noFill/>
            <a:miter lim="800000"/>
            <a:headEnd/>
            <a:tailEnd/>
          </a:ln>
          <a:effectLst/>
        </p:spPr>
        <p:txBody>
          <a:bodyPr wrap="none" anchor="ctr"/>
          <a:lstStyle/>
          <a:p>
            <a:pPr>
              <a:spcBef>
                <a:spcPct val="0"/>
              </a:spcBef>
              <a:buClrTx/>
              <a:buFontTx/>
              <a:buNone/>
              <a:defRPr/>
            </a:pPr>
            <a:r>
              <a:rPr lang="en-US" sz="1200" b="0"/>
              <a:t>Copyright © 2004, Oracle.  All rights reserved.</a:t>
            </a:r>
          </a:p>
        </p:txBody>
      </p:sp>
      <p:sp>
        <p:nvSpPr>
          <p:cNvPr id="276483" name="Default_Title"/>
          <p:cNvSpPr>
            <a:spLocks noGrp="1" noChangeArrowheads="1"/>
          </p:cNvSpPr>
          <p:nvPr>
            <p:ph type="ctrTitle"/>
          </p:nvPr>
        </p:nvSpPr>
        <p:spPr>
          <a:xfrm>
            <a:off x="914400" y="2667000"/>
            <a:ext cx="7315200" cy="1181100"/>
          </a:xfrm>
        </p:spPr>
        <p:txBody>
          <a:bodyPr/>
          <a:lstStyle>
            <a:lvl1pPr>
              <a:spcBef>
                <a:spcPct val="0"/>
              </a:spcBef>
              <a:defRPr/>
            </a:lvl1pPr>
          </a:lstStyle>
          <a:p>
            <a:r>
              <a:rPr lang="en-US"/>
              <a:t>&lt;Insert Lesson, Module, Course Title&gt;</a:t>
            </a:r>
          </a:p>
        </p:txBody>
      </p:sp>
      <p:sp>
        <p:nvSpPr>
          <p:cNvPr id="276484" name="Title_PlaceholderSubtitle"/>
          <p:cNvSpPr>
            <a:spLocks noGrp="1" noChangeArrowheads="1"/>
          </p:cNvSpPr>
          <p:nvPr>
            <p:ph type="subTitle" idx="1"/>
          </p:nvPr>
        </p:nvSpPr>
        <p:spPr>
          <a:xfrm>
            <a:off x="927100" y="4419600"/>
            <a:ext cx="7302500" cy="431800"/>
          </a:xfrm>
        </p:spPr>
        <p:txBody>
          <a:bodyPr/>
          <a:lstStyle>
            <a:lvl1pPr algn="ctr">
              <a:defRPr/>
            </a:lvl1pPr>
          </a:lstStyle>
          <a:p>
            <a:r>
              <a:rPr lang="en-US"/>
              <a:t>&lt;Insert Subtitle&gt;</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88100" y="533400"/>
            <a:ext cx="1841500" cy="3140075"/>
          </a:xfrm>
        </p:spPr>
        <p:txBody>
          <a:bodyPr vert="eaVert"/>
          <a:lstStyle/>
          <a:p>
            <a:r>
              <a:rPr lang="en-US" smtClean="0"/>
              <a:t>Click to edit Master title style</a:t>
            </a:r>
            <a:endParaRPr lang="tr-TR"/>
          </a:p>
        </p:txBody>
      </p:sp>
      <p:sp>
        <p:nvSpPr>
          <p:cNvPr id="3" name="Vertical Text Placeholder 2"/>
          <p:cNvSpPr>
            <a:spLocks noGrp="1"/>
          </p:cNvSpPr>
          <p:nvPr>
            <p:ph type="body" orient="vert" idx="1"/>
          </p:nvPr>
        </p:nvSpPr>
        <p:spPr>
          <a:xfrm>
            <a:off x="863600" y="533400"/>
            <a:ext cx="5372100" cy="31400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tr-T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sz="half" idx="1"/>
          </p:nvPr>
        </p:nvSpPr>
        <p:spPr>
          <a:xfrm>
            <a:off x="863600" y="1816100"/>
            <a:ext cx="3606800" cy="1857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4622800" y="1816100"/>
            <a:ext cx="3606800" cy="1857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tr-T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tr-T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tr-T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Slide_PlaceholderTitle"/>
          <p:cNvSpPr>
            <a:spLocks noGrp="1" noChangeArrowheads="1"/>
          </p:cNvSpPr>
          <p:nvPr>
            <p:ph type="title"/>
          </p:nvPr>
        </p:nvSpPr>
        <p:spPr bwMode="auto">
          <a:xfrm>
            <a:off x="889000" y="533400"/>
            <a:ext cx="7315200" cy="876300"/>
          </a:xfrm>
          <a:prstGeom prst="rect">
            <a:avLst/>
          </a:prstGeom>
          <a:noFill/>
          <a:ln w="9525">
            <a:noFill/>
            <a:miter lim="800000"/>
            <a:headEnd/>
            <a:tailEnd/>
          </a:ln>
        </p:spPr>
        <p:txBody>
          <a:bodyPr vert="horz" wrap="square" lIns="12700" tIns="12700" rIns="12700" bIns="12700" numCol="1" anchor="t" anchorCtr="0" compatLnSpc="1">
            <a:prstTxWarp prst="textNoShape">
              <a:avLst/>
            </a:prstTxWarp>
          </a:bodyPr>
          <a:lstStyle/>
          <a:p>
            <a:pPr lvl="0"/>
            <a:r>
              <a:rPr lang="en-US" smtClean="0"/>
              <a:t>Click to edit Master title style</a:t>
            </a:r>
          </a:p>
        </p:txBody>
      </p:sp>
      <p:sp>
        <p:nvSpPr>
          <p:cNvPr id="3075" name="Slide_PlaceholderText"/>
          <p:cNvSpPr>
            <a:spLocks noGrp="1" noChangeArrowheads="1"/>
          </p:cNvSpPr>
          <p:nvPr>
            <p:ph type="body" idx="1"/>
          </p:nvPr>
        </p:nvSpPr>
        <p:spPr bwMode="auto">
          <a:xfrm>
            <a:off x="863600" y="1816100"/>
            <a:ext cx="7366000" cy="1857375"/>
          </a:xfrm>
          <a:prstGeom prst="rect">
            <a:avLst/>
          </a:prstGeom>
          <a:noFill/>
          <a:ln w="9525">
            <a:noFill/>
            <a:miter lim="800000"/>
            <a:headEnd/>
            <a:tailEnd/>
          </a:ln>
        </p:spPr>
        <p:txBody>
          <a:bodyPr vert="horz" wrap="square" lIns="12700" tIns="12700" rIns="12700" bIns="1270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3076" name="Oracle_banner"/>
          <p:cNvPicPr>
            <a:picLocks noChangeArrowheads="1"/>
          </p:cNvPicPr>
          <p:nvPr/>
        </p:nvPicPr>
        <p:blipFill>
          <a:blip r:embed="rId13" cstate="print"/>
          <a:srcRect/>
          <a:stretch>
            <a:fillRect/>
          </a:stretch>
        </p:blipFill>
        <p:spPr bwMode="auto">
          <a:xfrm>
            <a:off x="0" y="6370638"/>
            <a:ext cx="9182100" cy="309562"/>
          </a:xfrm>
          <a:prstGeom prst="rect">
            <a:avLst/>
          </a:prstGeom>
          <a:noFill/>
          <a:ln w="9525">
            <a:noFill/>
            <a:miter lim="800000"/>
            <a:headEnd/>
            <a:tailEnd/>
          </a:ln>
        </p:spPr>
      </p:pic>
      <p:sp>
        <p:nvSpPr>
          <p:cNvPr id="275461" name="Slide_Page_Number"/>
          <p:cNvSpPr>
            <a:spLocks noChangeArrowheads="1"/>
          </p:cNvSpPr>
          <p:nvPr/>
        </p:nvSpPr>
        <p:spPr bwMode="hidden">
          <a:xfrm>
            <a:off x="457200" y="6654800"/>
            <a:ext cx="965200" cy="182563"/>
          </a:xfrm>
          <a:prstGeom prst="rect">
            <a:avLst/>
          </a:prstGeom>
          <a:noFill/>
          <a:ln w="9525">
            <a:noFill/>
            <a:miter lim="800000"/>
            <a:headEnd/>
            <a:tailEnd/>
          </a:ln>
          <a:effectLst/>
        </p:spPr>
        <p:txBody>
          <a:bodyPr wrap="none" anchor="ctr"/>
          <a:lstStyle/>
          <a:p>
            <a:pPr algn="just">
              <a:spcBef>
                <a:spcPct val="0"/>
              </a:spcBef>
              <a:buClrTx/>
              <a:buFontTx/>
              <a:buNone/>
              <a:defRPr/>
            </a:pPr>
            <a:r>
              <a:rPr lang="en-US" sz="1200" b="0"/>
              <a:t>9-</a:t>
            </a:r>
            <a:fld id="{0CAAD0C2-4EB4-476C-B162-3BBDD31C8A3B}" type="slidenum">
              <a:rPr lang="en-US" sz="1200" b="0"/>
              <a:pPr algn="just">
                <a:spcBef>
                  <a:spcPct val="0"/>
                </a:spcBef>
                <a:buClrTx/>
                <a:buFontTx/>
                <a:buNone/>
                <a:defRPr/>
              </a:pPr>
              <a:t>‹#›</a:t>
            </a:fld>
            <a:endParaRPr lang="en-US" sz="1200" b="0"/>
          </a:p>
        </p:txBody>
      </p:sp>
      <p:sp>
        <p:nvSpPr>
          <p:cNvPr id="275462" name="Slide_Copyright"/>
          <p:cNvSpPr>
            <a:spLocks noChangeArrowheads="1"/>
          </p:cNvSpPr>
          <p:nvPr/>
        </p:nvSpPr>
        <p:spPr bwMode="auto">
          <a:xfrm>
            <a:off x="2527300" y="6654800"/>
            <a:ext cx="4102100" cy="190500"/>
          </a:xfrm>
          <a:prstGeom prst="rect">
            <a:avLst/>
          </a:prstGeom>
          <a:noFill/>
          <a:ln w="9525">
            <a:noFill/>
            <a:miter lim="800000"/>
            <a:headEnd/>
            <a:tailEnd/>
          </a:ln>
          <a:effectLst/>
        </p:spPr>
        <p:txBody>
          <a:bodyPr wrap="none" anchor="ctr"/>
          <a:lstStyle/>
          <a:p>
            <a:pPr>
              <a:spcBef>
                <a:spcPct val="0"/>
              </a:spcBef>
              <a:buClrTx/>
              <a:buFontTx/>
              <a:buNone/>
              <a:defRPr/>
            </a:pPr>
            <a:r>
              <a:rPr lang="en-US" sz="1200" b="0"/>
              <a:t>Copyright © 2004, Oracle.  All rights reserved.</a:t>
            </a:r>
          </a:p>
        </p:txBody>
      </p:sp>
    </p:spTree>
  </p:cSld>
  <p:clrMap bg1="lt1" tx1="dk1" bg2="lt2" tx2="dk2" accent1="accent1" accent2="accent2" accent3="accent3" accent4="accent4" accent5="accent5" accent6="accent6" hlink="hlink" folHlink="folHlink"/>
  <p:sldLayoutIdLst>
    <p:sldLayoutId id="2147483701"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ctr" defTabSz="228600" rtl="0" eaLnBrk="0" fontAlgn="base" hangingPunct="0">
        <a:spcBef>
          <a:spcPct val="20000"/>
        </a:spcBef>
        <a:spcAft>
          <a:spcPct val="0"/>
        </a:spcAft>
        <a:buClr>
          <a:srgbClr val="000000"/>
        </a:buClr>
        <a:buFont typeface="Arial" charset="0"/>
        <a:defRPr sz="2800" b="1">
          <a:solidFill>
            <a:schemeClr val="tx1"/>
          </a:solidFill>
          <a:latin typeface="+mj-lt"/>
          <a:ea typeface="+mj-ea"/>
          <a:cs typeface="+mj-cs"/>
        </a:defRPr>
      </a:lvl1pPr>
      <a:lvl2pPr algn="ctr" defTabSz="228600" rtl="0" eaLnBrk="0" fontAlgn="base" hangingPunct="0">
        <a:spcBef>
          <a:spcPct val="20000"/>
        </a:spcBef>
        <a:spcAft>
          <a:spcPct val="0"/>
        </a:spcAft>
        <a:buClr>
          <a:srgbClr val="000000"/>
        </a:buClr>
        <a:buFont typeface="Arial" charset="0"/>
        <a:defRPr sz="2800" b="1">
          <a:solidFill>
            <a:schemeClr val="tx1"/>
          </a:solidFill>
          <a:latin typeface="Arial" charset="0"/>
        </a:defRPr>
      </a:lvl2pPr>
      <a:lvl3pPr algn="ctr" defTabSz="228600" rtl="0" eaLnBrk="0" fontAlgn="base" hangingPunct="0">
        <a:spcBef>
          <a:spcPct val="20000"/>
        </a:spcBef>
        <a:spcAft>
          <a:spcPct val="0"/>
        </a:spcAft>
        <a:buClr>
          <a:srgbClr val="000000"/>
        </a:buClr>
        <a:buFont typeface="Arial" charset="0"/>
        <a:defRPr sz="2800" b="1">
          <a:solidFill>
            <a:schemeClr val="tx1"/>
          </a:solidFill>
          <a:latin typeface="Arial" charset="0"/>
        </a:defRPr>
      </a:lvl3pPr>
      <a:lvl4pPr algn="ctr" defTabSz="228600" rtl="0" eaLnBrk="0" fontAlgn="base" hangingPunct="0">
        <a:spcBef>
          <a:spcPct val="20000"/>
        </a:spcBef>
        <a:spcAft>
          <a:spcPct val="0"/>
        </a:spcAft>
        <a:buClr>
          <a:srgbClr val="000000"/>
        </a:buClr>
        <a:buFont typeface="Arial" charset="0"/>
        <a:defRPr sz="2800" b="1">
          <a:solidFill>
            <a:schemeClr val="tx1"/>
          </a:solidFill>
          <a:latin typeface="Arial" charset="0"/>
        </a:defRPr>
      </a:lvl4pPr>
      <a:lvl5pPr algn="ctr" defTabSz="228600" rtl="0" eaLnBrk="0" fontAlgn="base" hangingPunct="0">
        <a:spcBef>
          <a:spcPct val="20000"/>
        </a:spcBef>
        <a:spcAft>
          <a:spcPct val="0"/>
        </a:spcAft>
        <a:buClr>
          <a:srgbClr val="000000"/>
        </a:buClr>
        <a:buFont typeface="Arial" charset="0"/>
        <a:defRPr sz="2800" b="1">
          <a:solidFill>
            <a:schemeClr val="tx1"/>
          </a:solidFill>
          <a:latin typeface="Arial" charset="0"/>
        </a:defRPr>
      </a:lvl5pPr>
      <a:lvl6pPr marL="457200" algn="ctr" defTabSz="228600" rtl="0" fontAlgn="base">
        <a:spcBef>
          <a:spcPct val="20000"/>
        </a:spcBef>
        <a:spcAft>
          <a:spcPct val="0"/>
        </a:spcAft>
        <a:buClr>
          <a:srgbClr val="000000"/>
        </a:buClr>
        <a:buFont typeface="Arial" charset="0"/>
        <a:defRPr sz="2800" b="1">
          <a:solidFill>
            <a:schemeClr val="tx1"/>
          </a:solidFill>
          <a:latin typeface="Arial" charset="0"/>
        </a:defRPr>
      </a:lvl6pPr>
      <a:lvl7pPr marL="914400" algn="ctr" defTabSz="228600" rtl="0" fontAlgn="base">
        <a:spcBef>
          <a:spcPct val="20000"/>
        </a:spcBef>
        <a:spcAft>
          <a:spcPct val="0"/>
        </a:spcAft>
        <a:buClr>
          <a:srgbClr val="000000"/>
        </a:buClr>
        <a:buFont typeface="Arial" charset="0"/>
        <a:defRPr sz="2800" b="1">
          <a:solidFill>
            <a:schemeClr val="tx1"/>
          </a:solidFill>
          <a:latin typeface="Arial" charset="0"/>
        </a:defRPr>
      </a:lvl7pPr>
      <a:lvl8pPr marL="1371600" algn="ctr" defTabSz="228600" rtl="0" fontAlgn="base">
        <a:spcBef>
          <a:spcPct val="20000"/>
        </a:spcBef>
        <a:spcAft>
          <a:spcPct val="0"/>
        </a:spcAft>
        <a:buClr>
          <a:srgbClr val="000000"/>
        </a:buClr>
        <a:buFont typeface="Arial" charset="0"/>
        <a:defRPr sz="2800" b="1">
          <a:solidFill>
            <a:schemeClr val="tx1"/>
          </a:solidFill>
          <a:latin typeface="Arial" charset="0"/>
        </a:defRPr>
      </a:lvl8pPr>
      <a:lvl9pPr marL="1828800" algn="ctr" defTabSz="228600" rtl="0" fontAlgn="base">
        <a:spcBef>
          <a:spcPct val="20000"/>
        </a:spcBef>
        <a:spcAft>
          <a:spcPct val="0"/>
        </a:spcAft>
        <a:buClr>
          <a:srgbClr val="000000"/>
        </a:buClr>
        <a:buFont typeface="Arial" charset="0"/>
        <a:defRPr sz="2800" b="1">
          <a:solidFill>
            <a:schemeClr val="tx1"/>
          </a:solidFill>
          <a:latin typeface="Arial" charset="0"/>
        </a:defRPr>
      </a:lvl9pPr>
    </p:titleStyle>
    <p:bodyStyle>
      <a:lvl1pPr marL="342900" indent="-342900" algn="l" defTabSz="228600" rtl="0" eaLnBrk="0" fontAlgn="base" hangingPunct="0">
        <a:spcBef>
          <a:spcPct val="20000"/>
        </a:spcBef>
        <a:spcAft>
          <a:spcPct val="0"/>
        </a:spcAft>
        <a:buClr>
          <a:srgbClr val="000000"/>
        </a:buClr>
        <a:buFont typeface="Arial" charset="0"/>
        <a:buChar char="•"/>
        <a:defRPr sz="2200" b="1">
          <a:solidFill>
            <a:schemeClr val="tx1"/>
          </a:solidFill>
          <a:latin typeface="+mn-lt"/>
          <a:ea typeface="+mn-ea"/>
          <a:cs typeface="+mn-cs"/>
        </a:defRPr>
      </a:lvl1pPr>
      <a:lvl2pPr marL="571500" indent="-457200" algn="l" defTabSz="228600" rtl="0" eaLnBrk="0" fontAlgn="base" hangingPunct="0">
        <a:spcBef>
          <a:spcPct val="20000"/>
        </a:spcBef>
        <a:spcAft>
          <a:spcPct val="0"/>
        </a:spcAft>
        <a:buClr>
          <a:srgbClr val="FF0000"/>
        </a:buClr>
        <a:buFont typeface="Arial" charset="0"/>
        <a:buChar char="•"/>
        <a:defRPr sz="2200" b="1">
          <a:solidFill>
            <a:schemeClr val="tx1"/>
          </a:solidFill>
          <a:latin typeface="+mn-lt"/>
        </a:defRPr>
      </a:lvl2pPr>
      <a:lvl3pPr marL="1028700" indent="-342900" algn="l" defTabSz="228600" rtl="0" eaLnBrk="0" fontAlgn="base" hangingPunct="0">
        <a:spcBef>
          <a:spcPct val="20000"/>
        </a:spcBef>
        <a:spcAft>
          <a:spcPct val="0"/>
        </a:spcAft>
        <a:buClr>
          <a:srgbClr val="FF0000"/>
        </a:buClr>
        <a:buFont typeface="Arial" charset="0"/>
        <a:buChar char="–"/>
        <a:defRPr sz="2000" b="1">
          <a:solidFill>
            <a:schemeClr val="tx1"/>
          </a:solidFill>
          <a:latin typeface="+mn-lt"/>
        </a:defRPr>
      </a:lvl3pPr>
      <a:lvl4pPr marL="1143000" indent="228600" algn="l" defTabSz="228600" rtl="0" eaLnBrk="0" fontAlgn="base" hangingPunct="0">
        <a:spcBef>
          <a:spcPct val="20000"/>
        </a:spcBef>
        <a:spcAft>
          <a:spcPct val="0"/>
        </a:spcAft>
        <a:buClr>
          <a:srgbClr val="000000"/>
        </a:buClr>
        <a:buFont typeface="Arial" charset="0"/>
        <a:buChar char="–"/>
        <a:defRPr sz="2000" b="1">
          <a:solidFill>
            <a:srgbClr val="FF0000"/>
          </a:solidFill>
          <a:latin typeface="+mn-lt"/>
        </a:defRPr>
      </a:lvl4pPr>
      <a:lvl5pPr marL="1257300" indent="571500" algn="l" defTabSz="228600" rtl="0" eaLnBrk="0" fontAlgn="base" hangingPunct="0">
        <a:spcBef>
          <a:spcPct val="20000"/>
        </a:spcBef>
        <a:spcAft>
          <a:spcPct val="0"/>
        </a:spcAft>
        <a:buClr>
          <a:srgbClr val="000000"/>
        </a:buClr>
        <a:buFont typeface="Arial" charset="0"/>
        <a:buChar char="»"/>
        <a:defRPr sz="2000" b="1">
          <a:solidFill>
            <a:schemeClr val="tx1"/>
          </a:solidFill>
          <a:latin typeface="+mn-lt"/>
        </a:defRPr>
      </a:lvl5pPr>
      <a:lvl6pPr marL="1714500" algn="l" defTabSz="228600" rtl="0" fontAlgn="base">
        <a:spcBef>
          <a:spcPct val="20000"/>
        </a:spcBef>
        <a:spcAft>
          <a:spcPct val="0"/>
        </a:spcAft>
        <a:buClr>
          <a:srgbClr val="000000"/>
        </a:buClr>
        <a:buFont typeface="Arial" charset="0"/>
        <a:defRPr sz="2000" b="1">
          <a:solidFill>
            <a:schemeClr val="tx1"/>
          </a:solidFill>
          <a:latin typeface="+mn-lt"/>
        </a:defRPr>
      </a:lvl6pPr>
      <a:lvl7pPr marL="2171700" algn="l" defTabSz="228600" rtl="0" fontAlgn="base">
        <a:spcBef>
          <a:spcPct val="20000"/>
        </a:spcBef>
        <a:spcAft>
          <a:spcPct val="0"/>
        </a:spcAft>
        <a:buClr>
          <a:srgbClr val="000000"/>
        </a:buClr>
        <a:buFont typeface="Arial" charset="0"/>
        <a:defRPr sz="2000" b="1">
          <a:solidFill>
            <a:schemeClr val="tx1"/>
          </a:solidFill>
          <a:latin typeface="+mn-lt"/>
        </a:defRPr>
      </a:lvl7pPr>
      <a:lvl8pPr marL="2628900" algn="l" defTabSz="228600" rtl="0" fontAlgn="base">
        <a:spcBef>
          <a:spcPct val="20000"/>
        </a:spcBef>
        <a:spcAft>
          <a:spcPct val="0"/>
        </a:spcAft>
        <a:buClr>
          <a:srgbClr val="000000"/>
        </a:buClr>
        <a:buFont typeface="Arial" charset="0"/>
        <a:defRPr sz="2000" b="1">
          <a:solidFill>
            <a:schemeClr val="tx1"/>
          </a:solidFill>
          <a:latin typeface="+mn-lt"/>
        </a:defRPr>
      </a:lvl8pPr>
      <a:lvl9pPr marL="3086100" algn="l" defTabSz="228600" rtl="0" fontAlgn="base">
        <a:spcBef>
          <a:spcPct val="20000"/>
        </a:spcBef>
        <a:spcAft>
          <a:spcPct val="0"/>
        </a:spcAft>
        <a:buClr>
          <a:srgbClr val="000000"/>
        </a:buClr>
        <a:buFont typeface="Arial" charset="0"/>
        <a:defRPr sz="2000" b="1">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1041400" y="2159000"/>
            <a:ext cx="7315200" cy="1143000"/>
          </a:xfrm>
        </p:spPr>
        <p:txBody>
          <a:bodyPr/>
          <a:lstStyle/>
          <a:p>
            <a:pPr eaLnBrk="1" hangingPunct="1"/>
            <a:r>
              <a:rPr lang="tr-TR" sz="3600" smtClean="0"/>
              <a:t>CREATING AND MANAGING TABLES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a:noFill/>
        </p:spPr>
        <p:txBody>
          <a:bodyPr/>
          <a:lstStyle/>
          <a:p>
            <a:pPr eaLnBrk="1" hangingPunct="1"/>
            <a:r>
              <a:rPr lang="en-US" smtClean="0"/>
              <a:t>Including Constraints</a:t>
            </a:r>
          </a:p>
        </p:txBody>
      </p:sp>
      <p:sp>
        <p:nvSpPr>
          <p:cNvPr id="14339" name="Rectangle 5"/>
          <p:cNvSpPr>
            <a:spLocks noGrp="1" noChangeArrowheads="1"/>
          </p:cNvSpPr>
          <p:nvPr>
            <p:ph type="body" idx="1"/>
          </p:nvPr>
        </p:nvSpPr>
        <p:spPr>
          <a:xfrm>
            <a:off x="863600" y="1816100"/>
            <a:ext cx="7366000" cy="3805238"/>
          </a:xfrm>
          <a:noFill/>
        </p:spPr>
        <p:txBody>
          <a:bodyPr/>
          <a:lstStyle/>
          <a:p>
            <a:pPr lvl="1" eaLnBrk="1" hangingPunct="1"/>
            <a:r>
              <a:rPr lang="en-US" smtClean="0"/>
              <a:t>Constraints enforce rules at the table level.</a:t>
            </a:r>
            <a:endParaRPr lang="tr-TR" smtClean="0"/>
          </a:p>
          <a:p>
            <a:pPr lvl="1" eaLnBrk="1" hangingPunct="1">
              <a:buFont typeface="Arial" charset="0"/>
              <a:buNone/>
            </a:pPr>
            <a:endParaRPr lang="en-US" smtClean="0"/>
          </a:p>
          <a:p>
            <a:pPr lvl="1" eaLnBrk="1" hangingPunct="1"/>
            <a:r>
              <a:rPr lang="en-US" smtClean="0"/>
              <a:t>Constraints prevent the deletion of a table if there are dependencies.</a:t>
            </a:r>
            <a:endParaRPr lang="tr-TR" smtClean="0"/>
          </a:p>
          <a:p>
            <a:pPr lvl="1" eaLnBrk="1" hangingPunct="1">
              <a:buFont typeface="Arial" charset="0"/>
              <a:buNone/>
            </a:pPr>
            <a:endParaRPr lang="en-US" smtClean="0"/>
          </a:p>
          <a:p>
            <a:pPr lvl="1" eaLnBrk="1" hangingPunct="1"/>
            <a:r>
              <a:rPr lang="en-US" smtClean="0"/>
              <a:t>The following constraint types are valid:</a:t>
            </a:r>
          </a:p>
          <a:p>
            <a:pPr lvl="2" eaLnBrk="1" hangingPunct="1"/>
            <a:r>
              <a:rPr lang="en-US" smtClean="0">
                <a:latin typeface="Courier New" pitchFamily="49" charset="0"/>
              </a:rPr>
              <a:t>NOT NULL</a:t>
            </a:r>
          </a:p>
          <a:p>
            <a:pPr lvl="2" eaLnBrk="1" hangingPunct="1"/>
            <a:r>
              <a:rPr lang="en-US" smtClean="0">
                <a:latin typeface="Courier New" pitchFamily="49" charset="0"/>
              </a:rPr>
              <a:t>UNIQUE </a:t>
            </a:r>
          </a:p>
          <a:p>
            <a:pPr lvl="2" eaLnBrk="1" hangingPunct="1"/>
            <a:r>
              <a:rPr lang="en-US" smtClean="0">
                <a:latin typeface="Courier New" pitchFamily="49" charset="0"/>
              </a:rPr>
              <a:t>PRIMARY KEY</a:t>
            </a:r>
          </a:p>
          <a:p>
            <a:pPr lvl="2" eaLnBrk="1" hangingPunct="1"/>
            <a:r>
              <a:rPr lang="en-US" smtClean="0">
                <a:latin typeface="Courier New" pitchFamily="49" charset="0"/>
              </a:rPr>
              <a:t>FOREIGN KEY</a:t>
            </a:r>
          </a:p>
        </p:txBody>
      </p:sp>
      <p:sp>
        <p:nvSpPr>
          <p:cNvPr id="14340" name="Arc 6"/>
          <p:cNvSpPr>
            <a:spLocks/>
          </p:cNvSpPr>
          <p:nvPr/>
        </p:nvSpPr>
        <p:spPr bwMode="ltGray">
          <a:xfrm>
            <a:off x="5468938" y="3228975"/>
            <a:ext cx="211137" cy="225425"/>
          </a:xfrm>
          <a:custGeom>
            <a:avLst/>
            <a:gdLst>
              <a:gd name="T0" fmla="*/ 20173698 w 21600"/>
              <a:gd name="T1" fmla="*/ 24552666 h 21600"/>
              <a:gd name="T2" fmla="*/ 0 w 21600"/>
              <a:gd name="T3" fmla="*/ 0 h 21600"/>
              <a:gd name="T4" fmla="*/ 20173698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9525" cap="rnd">
            <a:noFill/>
            <a:round/>
            <a:headEnd type="none" w="sm" len="sm"/>
            <a:tailEnd type="none" w="sm" len="sm"/>
          </a:ln>
        </p:spPr>
        <p:txBody>
          <a:bodyPr/>
          <a:lstStyle/>
          <a:p>
            <a:endParaRPr lang="tr-TR"/>
          </a:p>
        </p:txBody>
      </p:sp>
      <p:pic>
        <p:nvPicPr>
          <p:cNvPr id="14341" name="Picture 7" descr="D:\Temp\symbo005.gif"/>
          <p:cNvPicPr>
            <a:picLocks noChangeAspect="1" noChangeArrowheads="1"/>
          </p:cNvPicPr>
          <p:nvPr/>
        </p:nvPicPr>
        <p:blipFill>
          <a:blip r:embed="rId3" cstate="print"/>
          <a:srcRect/>
          <a:stretch>
            <a:fillRect/>
          </a:stretch>
        </p:blipFill>
        <p:spPr bwMode="auto">
          <a:xfrm>
            <a:off x="4716463" y="4257675"/>
            <a:ext cx="1085850" cy="10747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latin typeface="Courier New" pitchFamily="49" charset="0"/>
              </a:rPr>
              <a:t>NOT NULL</a:t>
            </a:r>
            <a:r>
              <a:rPr lang="en-US" smtClean="0"/>
              <a:t> Constraint</a:t>
            </a:r>
          </a:p>
        </p:txBody>
      </p:sp>
      <p:sp>
        <p:nvSpPr>
          <p:cNvPr id="15363" name="Rectangle 3"/>
          <p:cNvSpPr>
            <a:spLocks noGrp="1" noChangeArrowheads="1"/>
          </p:cNvSpPr>
          <p:nvPr>
            <p:ph type="body" idx="1"/>
          </p:nvPr>
        </p:nvSpPr>
        <p:spPr>
          <a:xfrm>
            <a:off x="863600" y="1816100"/>
            <a:ext cx="7366000" cy="695325"/>
          </a:xfrm>
        </p:spPr>
        <p:txBody>
          <a:bodyPr/>
          <a:lstStyle/>
          <a:p>
            <a:pPr marL="0" indent="0" eaLnBrk="1" hangingPunct="1">
              <a:buFont typeface="Arial" charset="0"/>
              <a:buNone/>
            </a:pPr>
            <a:r>
              <a:rPr lang="en-US" smtClean="0"/>
              <a:t>Ensures that null values are not permitted for the column:</a:t>
            </a:r>
          </a:p>
        </p:txBody>
      </p:sp>
      <p:sp>
        <p:nvSpPr>
          <p:cNvPr id="15364" name="Rectangle 4"/>
          <p:cNvSpPr>
            <a:spLocks noChangeArrowheads="1"/>
          </p:cNvSpPr>
          <p:nvPr/>
        </p:nvSpPr>
        <p:spPr bwMode="auto">
          <a:xfrm>
            <a:off x="785813" y="5073650"/>
            <a:ext cx="2362200" cy="974725"/>
          </a:xfrm>
          <a:prstGeom prst="rect">
            <a:avLst/>
          </a:prstGeom>
          <a:noFill/>
          <a:ln w="9525">
            <a:noFill/>
            <a:miter lim="800000"/>
            <a:headEnd/>
            <a:tailEnd/>
          </a:ln>
        </p:spPr>
        <p:txBody>
          <a:bodyPr lIns="92075" tIns="46038" rIns="92075" bIns="46038">
            <a:spAutoFit/>
          </a:bodyPr>
          <a:lstStyle/>
          <a:p>
            <a:pPr algn="l" eaLnBrk="0" hangingPunct="0">
              <a:lnSpc>
                <a:spcPct val="90000"/>
              </a:lnSpc>
              <a:spcBef>
                <a:spcPct val="0"/>
              </a:spcBef>
              <a:buClrTx/>
              <a:buFontTx/>
              <a:buNone/>
            </a:pPr>
            <a:r>
              <a:rPr lang="en-US" sz="1600">
                <a:latin typeface="Courier New" pitchFamily="49" charset="0"/>
              </a:rPr>
              <a:t>NOT NULL</a:t>
            </a:r>
            <a:r>
              <a:rPr lang="en-US" sz="1600"/>
              <a:t> constraint</a:t>
            </a:r>
          </a:p>
          <a:p>
            <a:pPr algn="l" eaLnBrk="0" hangingPunct="0">
              <a:lnSpc>
                <a:spcPct val="90000"/>
              </a:lnSpc>
              <a:spcBef>
                <a:spcPct val="0"/>
              </a:spcBef>
              <a:buClrTx/>
              <a:buFontTx/>
              <a:buNone/>
            </a:pPr>
            <a:r>
              <a:rPr lang="en-US" sz="1600"/>
              <a:t>(No row can contain</a:t>
            </a:r>
            <a:br>
              <a:rPr lang="en-US" sz="1600"/>
            </a:br>
            <a:r>
              <a:rPr lang="en-US" sz="1600"/>
              <a:t>a null value for</a:t>
            </a:r>
            <a:br>
              <a:rPr lang="en-US" sz="1600"/>
            </a:br>
            <a:r>
              <a:rPr lang="en-US" sz="1600"/>
              <a:t>this column.)</a:t>
            </a:r>
          </a:p>
        </p:txBody>
      </p:sp>
      <p:sp>
        <p:nvSpPr>
          <p:cNvPr id="15365" name="Line 5"/>
          <p:cNvSpPr>
            <a:spLocks noChangeShapeType="1"/>
          </p:cNvSpPr>
          <p:nvPr/>
        </p:nvSpPr>
        <p:spPr bwMode="auto">
          <a:xfrm>
            <a:off x="1949450" y="4649788"/>
            <a:ext cx="1588" cy="417512"/>
          </a:xfrm>
          <a:prstGeom prst="line">
            <a:avLst/>
          </a:prstGeom>
          <a:noFill/>
          <a:ln w="28575">
            <a:solidFill>
              <a:schemeClr val="tx1"/>
            </a:solidFill>
            <a:round/>
            <a:headEnd type="triangle" w="sm" len="sm"/>
            <a:tailEnd type="none" w="sm" len="sm"/>
          </a:ln>
        </p:spPr>
        <p:txBody>
          <a:bodyPr/>
          <a:lstStyle/>
          <a:p>
            <a:endParaRPr lang="tr-TR"/>
          </a:p>
        </p:txBody>
      </p:sp>
      <p:sp>
        <p:nvSpPr>
          <p:cNvPr id="15366" name="Rectangle 6"/>
          <p:cNvSpPr>
            <a:spLocks noChangeArrowheads="1"/>
          </p:cNvSpPr>
          <p:nvPr/>
        </p:nvSpPr>
        <p:spPr bwMode="auto">
          <a:xfrm>
            <a:off x="5945188" y="5073650"/>
            <a:ext cx="2403475" cy="1195388"/>
          </a:xfrm>
          <a:prstGeom prst="rect">
            <a:avLst/>
          </a:prstGeom>
          <a:noFill/>
          <a:ln w="9525">
            <a:noFill/>
            <a:miter lim="800000"/>
            <a:headEnd/>
            <a:tailEnd/>
          </a:ln>
        </p:spPr>
        <p:txBody>
          <a:bodyPr lIns="92075" tIns="46038" rIns="92075" bIns="46038">
            <a:spAutoFit/>
          </a:bodyPr>
          <a:lstStyle/>
          <a:p>
            <a:pPr algn="l" eaLnBrk="0" hangingPunct="0">
              <a:lnSpc>
                <a:spcPct val="90000"/>
              </a:lnSpc>
              <a:spcBef>
                <a:spcPct val="0"/>
              </a:spcBef>
              <a:buClrTx/>
              <a:buFontTx/>
              <a:buNone/>
            </a:pPr>
            <a:r>
              <a:rPr lang="en-US" sz="1600"/>
              <a:t>Absence of </a:t>
            </a:r>
            <a:r>
              <a:rPr lang="en-US" sz="1600">
                <a:latin typeface="Courier New" pitchFamily="49" charset="0"/>
              </a:rPr>
              <a:t>NOT NULL</a:t>
            </a:r>
            <a:r>
              <a:rPr lang="en-US" sz="1600"/>
              <a:t> constraint     </a:t>
            </a:r>
            <a:br>
              <a:rPr lang="en-US" sz="1600"/>
            </a:br>
            <a:r>
              <a:rPr lang="en-US" sz="1600"/>
              <a:t>(Any row can contain a null value for this column.)</a:t>
            </a:r>
          </a:p>
        </p:txBody>
      </p:sp>
      <p:sp>
        <p:nvSpPr>
          <p:cNvPr id="15367" name="Line 7"/>
          <p:cNvSpPr>
            <a:spLocks noChangeShapeType="1"/>
          </p:cNvSpPr>
          <p:nvPr/>
        </p:nvSpPr>
        <p:spPr bwMode="auto">
          <a:xfrm>
            <a:off x="7159625" y="4649788"/>
            <a:ext cx="1588" cy="417512"/>
          </a:xfrm>
          <a:prstGeom prst="line">
            <a:avLst/>
          </a:prstGeom>
          <a:noFill/>
          <a:ln w="28575">
            <a:solidFill>
              <a:schemeClr val="tx1"/>
            </a:solidFill>
            <a:round/>
            <a:headEnd type="triangle" w="sm" len="sm"/>
            <a:tailEnd type="none" w="sm" len="sm"/>
          </a:ln>
        </p:spPr>
        <p:txBody>
          <a:bodyPr/>
          <a:lstStyle/>
          <a:p>
            <a:endParaRPr lang="tr-TR"/>
          </a:p>
        </p:txBody>
      </p:sp>
      <p:sp>
        <p:nvSpPr>
          <p:cNvPr id="15368" name="Rectangle 8"/>
          <p:cNvSpPr>
            <a:spLocks noChangeArrowheads="1"/>
          </p:cNvSpPr>
          <p:nvPr/>
        </p:nvSpPr>
        <p:spPr bwMode="auto">
          <a:xfrm>
            <a:off x="4502150" y="5073650"/>
            <a:ext cx="1585913" cy="533400"/>
          </a:xfrm>
          <a:prstGeom prst="rect">
            <a:avLst/>
          </a:prstGeom>
          <a:noFill/>
          <a:ln w="9525">
            <a:noFill/>
            <a:miter lim="800000"/>
            <a:headEnd/>
            <a:tailEnd/>
          </a:ln>
        </p:spPr>
        <p:txBody>
          <a:bodyPr lIns="92075" tIns="46038" rIns="92075" bIns="46038">
            <a:spAutoFit/>
          </a:bodyPr>
          <a:lstStyle/>
          <a:p>
            <a:pPr algn="l" eaLnBrk="0" hangingPunct="0">
              <a:lnSpc>
                <a:spcPct val="90000"/>
              </a:lnSpc>
              <a:spcBef>
                <a:spcPct val="0"/>
              </a:spcBef>
              <a:buClrTx/>
              <a:buFontTx/>
              <a:buNone/>
            </a:pPr>
            <a:r>
              <a:rPr lang="en-US" sz="1600">
                <a:latin typeface="Courier New" pitchFamily="49" charset="0"/>
              </a:rPr>
              <a:t>NOT NULL</a:t>
            </a:r>
            <a:r>
              <a:rPr lang="en-US" sz="1600"/>
              <a:t> </a:t>
            </a:r>
          </a:p>
          <a:p>
            <a:pPr algn="l" eaLnBrk="0" hangingPunct="0">
              <a:lnSpc>
                <a:spcPct val="90000"/>
              </a:lnSpc>
              <a:spcBef>
                <a:spcPct val="0"/>
              </a:spcBef>
              <a:buClrTx/>
              <a:buFontTx/>
              <a:buNone/>
            </a:pPr>
            <a:r>
              <a:rPr lang="en-US" sz="1600"/>
              <a:t>constraint</a:t>
            </a:r>
          </a:p>
        </p:txBody>
      </p:sp>
      <p:sp>
        <p:nvSpPr>
          <p:cNvPr id="15369" name="Line 9"/>
          <p:cNvSpPr>
            <a:spLocks noChangeShapeType="1"/>
          </p:cNvSpPr>
          <p:nvPr/>
        </p:nvSpPr>
        <p:spPr bwMode="auto">
          <a:xfrm>
            <a:off x="4962525" y="4649788"/>
            <a:ext cx="0" cy="417512"/>
          </a:xfrm>
          <a:prstGeom prst="line">
            <a:avLst/>
          </a:prstGeom>
          <a:noFill/>
          <a:ln w="28575">
            <a:solidFill>
              <a:schemeClr val="tx1"/>
            </a:solidFill>
            <a:round/>
            <a:headEnd type="triangle" w="sm" len="sm"/>
            <a:tailEnd type="none" w="sm" len="sm"/>
          </a:ln>
        </p:spPr>
        <p:txBody>
          <a:bodyPr/>
          <a:lstStyle/>
          <a:p>
            <a:endParaRPr lang="tr-TR"/>
          </a:p>
        </p:txBody>
      </p:sp>
      <p:pic>
        <p:nvPicPr>
          <p:cNvPr id="15370" name="Picture 10"/>
          <p:cNvPicPr>
            <a:picLocks noChangeAspect="1" noChangeArrowheads="1"/>
          </p:cNvPicPr>
          <p:nvPr/>
        </p:nvPicPr>
        <p:blipFill>
          <a:blip r:embed="rId3" cstate="print"/>
          <a:srcRect/>
          <a:stretch>
            <a:fillRect/>
          </a:stretch>
        </p:blipFill>
        <p:spPr bwMode="gray">
          <a:xfrm>
            <a:off x="781050" y="3819525"/>
            <a:ext cx="7458075" cy="457200"/>
          </a:xfrm>
          <a:prstGeom prst="rect">
            <a:avLst/>
          </a:prstGeom>
          <a:noFill/>
          <a:ln w="25400">
            <a:noFill/>
            <a:miter lim="800000"/>
            <a:headEnd type="none" w="sm" len="sm"/>
            <a:tailEnd type="none" w="sm" len="sm"/>
          </a:ln>
        </p:spPr>
      </p:pic>
      <p:pic>
        <p:nvPicPr>
          <p:cNvPr id="15371" name="Picture 11"/>
          <p:cNvPicPr>
            <a:picLocks noChangeAspect="1" noChangeArrowheads="1"/>
          </p:cNvPicPr>
          <p:nvPr/>
        </p:nvPicPr>
        <p:blipFill>
          <a:blip r:embed="rId4" cstate="print"/>
          <a:srcRect/>
          <a:stretch>
            <a:fillRect/>
          </a:stretch>
        </p:blipFill>
        <p:spPr bwMode="gray">
          <a:xfrm>
            <a:off x="781050" y="2514600"/>
            <a:ext cx="7458075" cy="1304925"/>
          </a:xfrm>
          <a:prstGeom prst="rect">
            <a:avLst/>
          </a:prstGeom>
          <a:noFill/>
          <a:ln w="25400">
            <a:noFill/>
            <a:miter lim="800000"/>
            <a:headEnd type="none" w="sm" len="sm"/>
            <a:tailEnd type="none" w="sm" len="sm"/>
          </a:ln>
        </p:spPr>
      </p:pic>
      <p:pic>
        <p:nvPicPr>
          <p:cNvPr id="15372" name="Picture 12"/>
          <p:cNvPicPr>
            <a:picLocks noChangeAspect="1" noChangeArrowheads="1"/>
          </p:cNvPicPr>
          <p:nvPr/>
        </p:nvPicPr>
        <p:blipFill>
          <a:blip r:embed="rId5" cstate="print"/>
          <a:srcRect/>
          <a:stretch>
            <a:fillRect/>
          </a:stretch>
        </p:blipFill>
        <p:spPr bwMode="auto">
          <a:xfrm>
            <a:off x="781050" y="4419600"/>
            <a:ext cx="7458075" cy="219075"/>
          </a:xfrm>
          <a:prstGeom prst="rect">
            <a:avLst/>
          </a:prstGeom>
          <a:noFill/>
          <a:ln w="25400">
            <a:noFill/>
            <a:miter lim="800000"/>
            <a:headEnd type="none" w="sm" len="sm"/>
            <a:tailEnd type="none" w="sm" len="sm"/>
          </a:ln>
        </p:spPr>
      </p:pic>
      <p:sp>
        <p:nvSpPr>
          <p:cNvPr id="15373" name="Text Box 13"/>
          <p:cNvSpPr txBox="1">
            <a:spLocks noChangeArrowheads="1"/>
          </p:cNvSpPr>
          <p:nvPr/>
        </p:nvSpPr>
        <p:spPr bwMode="gray">
          <a:xfrm>
            <a:off x="774700" y="4059238"/>
            <a:ext cx="366713" cy="390525"/>
          </a:xfrm>
          <a:prstGeom prst="rect">
            <a:avLst/>
          </a:prstGeom>
          <a:noFill/>
          <a:ln w="25400">
            <a:noFill/>
            <a:miter lim="800000"/>
            <a:headEnd type="none" w="sm" len="sm"/>
            <a:tailEnd type="none" w="med" len="lg"/>
          </a:ln>
        </p:spPr>
        <p:txBody>
          <a:bodyPr lIns="12700" tIns="12700" rIns="12700" bIns="12700">
            <a:spAutoFit/>
          </a:bodyPr>
          <a:lstStyle/>
          <a:p>
            <a:pPr defTabSz="822325">
              <a:spcBef>
                <a:spcPct val="0"/>
              </a:spcBef>
              <a:buClr>
                <a:srgbClr val="000000"/>
              </a:buClr>
            </a:pPr>
            <a:r>
              <a:rPr lang="en-US" sz="2400"/>
              <a:t>…</a:t>
            </a: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latin typeface="Courier New" pitchFamily="49" charset="0"/>
              </a:rPr>
              <a:t>UNIQUE</a:t>
            </a:r>
            <a:r>
              <a:rPr lang="en-US" smtClean="0"/>
              <a:t> Constraint</a:t>
            </a:r>
          </a:p>
        </p:txBody>
      </p:sp>
      <p:sp>
        <p:nvSpPr>
          <p:cNvPr id="16387" name="Rectangle 3"/>
          <p:cNvSpPr>
            <a:spLocks noChangeArrowheads="1"/>
          </p:cNvSpPr>
          <p:nvPr/>
        </p:nvSpPr>
        <p:spPr bwMode="auto">
          <a:xfrm>
            <a:off x="790575" y="1827213"/>
            <a:ext cx="1708150" cy="396875"/>
          </a:xfrm>
          <a:prstGeom prst="rect">
            <a:avLst/>
          </a:prstGeom>
          <a:noFill/>
          <a:ln w="9525">
            <a:noFill/>
            <a:miter lim="800000"/>
            <a:headEnd/>
            <a:tailEnd/>
          </a:ln>
        </p:spPr>
        <p:txBody>
          <a:bodyPr wrap="none" lIns="92075" tIns="46038" rIns="92075" bIns="46038">
            <a:spAutoFit/>
          </a:bodyPr>
          <a:lstStyle/>
          <a:p>
            <a:pPr algn="l" eaLnBrk="0" hangingPunct="0">
              <a:spcBef>
                <a:spcPct val="0"/>
              </a:spcBef>
              <a:buClrTx/>
              <a:buFontTx/>
              <a:buNone/>
            </a:pPr>
            <a:r>
              <a:rPr lang="en-US" sz="2000">
                <a:latin typeface="Courier New" pitchFamily="49" charset="0"/>
              </a:rPr>
              <a:t>EMPLOYEES </a:t>
            </a:r>
          </a:p>
        </p:txBody>
      </p:sp>
      <p:sp>
        <p:nvSpPr>
          <p:cNvPr id="16388" name="Rectangle 4"/>
          <p:cNvSpPr>
            <a:spLocks noChangeArrowheads="1"/>
          </p:cNvSpPr>
          <p:nvPr/>
        </p:nvSpPr>
        <p:spPr bwMode="auto">
          <a:xfrm>
            <a:off x="5681663" y="1582738"/>
            <a:ext cx="2938462" cy="339725"/>
          </a:xfrm>
          <a:prstGeom prst="rect">
            <a:avLst/>
          </a:prstGeom>
          <a:noFill/>
          <a:ln w="9525">
            <a:noFill/>
            <a:miter lim="800000"/>
            <a:headEnd/>
            <a:tailEnd/>
          </a:ln>
        </p:spPr>
        <p:txBody>
          <a:bodyPr lIns="92075" tIns="46038" rIns="92075" bIns="46038">
            <a:spAutoFit/>
          </a:bodyPr>
          <a:lstStyle/>
          <a:p>
            <a:pPr algn="l" eaLnBrk="0" hangingPunct="0">
              <a:lnSpc>
                <a:spcPct val="90000"/>
              </a:lnSpc>
              <a:spcBef>
                <a:spcPct val="0"/>
              </a:spcBef>
              <a:buClrTx/>
              <a:buFontTx/>
              <a:buNone/>
            </a:pPr>
            <a:r>
              <a:rPr lang="en-US">
                <a:latin typeface="Courier New" pitchFamily="49" charset="0"/>
              </a:rPr>
              <a:t>UNIQUE</a:t>
            </a:r>
            <a:r>
              <a:rPr lang="en-US"/>
              <a:t> constraint</a:t>
            </a:r>
          </a:p>
        </p:txBody>
      </p:sp>
      <p:sp>
        <p:nvSpPr>
          <p:cNvPr id="16389" name="Freeform 5"/>
          <p:cNvSpPr>
            <a:spLocks/>
          </p:cNvSpPr>
          <p:nvPr/>
        </p:nvSpPr>
        <p:spPr bwMode="auto">
          <a:xfrm>
            <a:off x="5343525" y="1724025"/>
            <a:ext cx="325438" cy="439738"/>
          </a:xfrm>
          <a:custGeom>
            <a:avLst/>
            <a:gdLst>
              <a:gd name="T0" fmla="*/ 514112710 w 205"/>
              <a:gd name="T1" fmla="*/ 0 h 301"/>
              <a:gd name="T2" fmla="*/ 0 w 205"/>
              <a:gd name="T3" fmla="*/ 0 h 301"/>
              <a:gd name="T4" fmla="*/ 0 w 205"/>
              <a:gd name="T5" fmla="*/ 640289130 h 301"/>
              <a:gd name="T6" fmla="*/ 0 60000 65536"/>
              <a:gd name="T7" fmla="*/ 0 60000 65536"/>
              <a:gd name="T8" fmla="*/ 0 60000 65536"/>
              <a:gd name="T9" fmla="*/ 0 w 205"/>
              <a:gd name="T10" fmla="*/ 0 h 301"/>
              <a:gd name="T11" fmla="*/ 205 w 205"/>
              <a:gd name="T12" fmla="*/ 301 h 301"/>
            </a:gdLst>
            <a:ahLst/>
            <a:cxnLst>
              <a:cxn ang="T6">
                <a:pos x="T0" y="T1"/>
              </a:cxn>
              <a:cxn ang="T7">
                <a:pos x="T2" y="T3"/>
              </a:cxn>
              <a:cxn ang="T8">
                <a:pos x="T4" y="T5"/>
              </a:cxn>
            </a:cxnLst>
            <a:rect l="T9" t="T10" r="T11" b="T12"/>
            <a:pathLst>
              <a:path w="205" h="301">
                <a:moveTo>
                  <a:pt x="204" y="0"/>
                </a:moveTo>
                <a:lnTo>
                  <a:pt x="0" y="0"/>
                </a:lnTo>
                <a:lnTo>
                  <a:pt x="0" y="300"/>
                </a:lnTo>
              </a:path>
            </a:pathLst>
          </a:custGeom>
          <a:noFill/>
          <a:ln w="28575" cap="rnd">
            <a:solidFill>
              <a:schemeClr val="tx1"/>
            </a:solidFill>
            <a:round/>
            <a:headEnd type="none" w="sm" len="sm"/>
            <a:tailEnd type="triangle" w="sm" len="sm"/>
          </a:ln>
        </p:spPr>
        <p:txBody>
          <a:bodyPr/>
          <a:lstStyle/>
          <a:p>
            <a:endParaRPr lang="tr-TR"/>
          </a:p>
        </p:txBody>
      </p:sp>
      <p:sp>
        <p:nvSpPr>
          <p:cNvPr id="16390" name="Rectangle 7"/>
          <p:cNvSpPr>
            <a:spLocks noChangeArrowheads="1"/>
          </p:cNvSpPr>
          <p:nvPr/>
        </p:nvSpPr>
        <p:spPr bwMode="auto">
          <a:xfrm>
            <a:off x="3914775" y="3775075"/>
            <a:ext cx="1914525" cy="312738"/>
          </a:xfrm>
          <a:prstGeom prst="rect">
            <a:avLst/>
          </a:prstGeom>
          <a:noFill/>
          <a:ln w="9525">
            <a:noFill/>
            <a:miter lim="800000"/>
            <a:headEnd/>
            <a:tailEnd/>
          </a:ln>
        </p:spPr>
        <p:txBody>
          <a:bodyPr lIns="92075" tIns="46038" rIns="92075" bIns="46038">
            <a:spAutoFit/>
          </a:bodyPr>
          <a:lstStyle/>
          <a:p>
            <a:pPr algn="l" eaLnBrk="0" hangingPunct="0">
              <a:lnSpc>
                <a:spcPct val="90000"/>
              </a:lnSpc>
              <a:spcBef>
                <a:spcPct val="0"/>
              </a:spcBef>
              <a:buClrTx/>
              <a:buFontTx/>
              <a:buNone/>
            </a:pPr>
            <a:r>
              <a:rPr lang="en-US" sz="1600">
                <a:latin typeface="Courier New" pitchFamily="49" charset="0"/>
              </a:rPr>
              <a:t>INSERT INTO</a:t>
            </a:r>
          </a:p>
        </p:txBody>
      </p:sp>
      <p:sp>
        <p:nvSpPr>
          <p:cNvPr id="16391" name="Rectangle 8"/>
          <p:cNvSpPr>
            <a:spLocks noChangeArrowheads="1"/>
          </p:cNvSpPr>
          <p:nvPr/>
        </p:nvSpPr>
        <p:spPr bwMode="auto">
          <a:xfrm>
            <a:off x="6940550" y="4578350"/>
            <a:ext cx="1801813" cy="476250"/>
          </a:xfrm>
          <a:prstGeom prst="rect">
            <a:avLst/>
          </a:prstGeom>
          <a:noFill/>
          <a:ln w="9525">
            <a:noFill/>
            <a:miter lim="800000"/>
            <a:headEnd/>
            <a:tailEnd/>
          </a:ln>
        </p:spPr>
        <p:txBody>
          <a:bodyPr lIns="92075" tIns="46038" rIns="92075" bIns="46038">
            <a:spAutoFit/>
          </a:bodyPr>
          <a:lstStyle/>
          <a:p>
            <a:pPr algn="l" eaLnBrk="0" hangingPunct="0">
              <a:lnSpc>
                <a:spcPct val="70000"/>
              </a:lnSpc>
              <a:spcBef>
                <a:spcPct val="0"/>
              </a:spcBef>
              <a:buClrTx/>
              <a:buFontTx/>
              <a:buNone/>
            </a:pPr>
            <a:r>
              <a:rPr lang="en-US"/>
              <a:t>Not allowed: already exists</a:t>
            </a:r>
          </a:p>
        </p:txBody>
      </p:sp>
      <p:sp>
        <p:nvSpPr>
          <p:cNvPr id="16392" name="Rectangle 10"/>
          <p:cNvSpPr>
            <a:spLocks noChangeArrowheads="1"/>
          </p:cNvSpPr>
          <p:nvPr/>
        </p:nvSpPr>
        <p:spPr bwMode="auto">
          <a:xfrm>
            <a:off x="6940550" y="4257675"/>
            <a:ext cx="1801813" cy="339725"/>
          </a:xfrm>
          <a:prstGeom prst="rect">
            <a:avLst/>
          </a:prstGeom>
          <a:noFill/>
          <a:ln w="9525">
            <a:noFill/>
            <a:miter lim="800000"/>
            <a:headEnd/>
            <a:tailEnd/>
          </a:ln>
        </p:spPr>
        <p:txBody>
          <a:bodyPr lIns="92075" tIns="46038" rIns="92075" bIns="46038">
            <a:spAutoFit/>
          </a:bodyPr>
          <a:lstStyle/>
          <a:p>
            <a:pPr algn="l" eaLnBrk="0" hangingPunct="0">
              <a:lnSpc>
                <a:spcPct val="90000"/>
              </a:lnSpc>
              <a:spcBef>
                <a:spcPct val="0"/>
              </a:spcBef>
              <a:buClrTx/>
              <a:buFontTx/>
              <a:buNone/>
            </a:pPr>
            <a:r>
              <a:rPr lang="en-US"/>
              <a:t>Allowed</a:t>
            </a:r>
          </a:p>
        </p:txBody>
      </p:sp>
      <p:sp>
        <p:nvSpPr>
          <p:cNvPr id="16393" name="Line 11"/>
          <p:cNvSpPr>
            <a:spLocks noChangeShapeType="1"/>
          </p:cNvSpPr>
          <p:nvPr/>
        </p:nvSpPr>
        <p:spPr bwMode="auto">
          <a:xfrm flipV="1">
            <a:off x="6527800" y="4402138"/>
            <a:ext cx="450850" cy="1587"/>
          </a:xfrm>
          <a:prstGeom prst="line">
            <a:avLst/>
          </a:prstGeom>
          <a:noFill/>
          <a:ln w="28575">
            <a:solidFill>
              <a:schemeClr val="tx1"/>
            </a:solidFill>
            <a:round/>
            <a:headEnd type="triangle" w="sm" len="sm"/>
            <a:tailEnd type="none" w="sm" len="sm"/>
          </a:ln>
        </p:spPr>
        <p:txBody>
          <a:bodyPr/>
          <a:lstStyle/>
          <a:p>
            <a:endParaRPr lang="tr-TR"/>
          </a:p>
        </p:txBody>
      </p:sp>
      <p:pic>
        <p:nvPicPr>
          <p:cNvPr id="16394" name="Picture 12"/>
          <p:cNvPicPr>
            <a:picLocks noChangeAspect="1" noChangeArrowheads="1"/>
          </p:cNvPicPr>
          <p:nvPr/>
        </p:nvPicPr>
        <p:blipFill>
          <a:blip r:embed="rId3" cstate="print"/>
          <a:srcRect/>
          <a:stretch>
            <a:fillRect/>
          </a:stretch>
        </p:blipFill>
        <p:spPr bwMode="gray">
          <a:xfrm>
            <a:off x="893763" y="2173288"/>
            <a:ext cx="5619750" cy="1323975"/>
          </a:xfrm>
          <a:prstGeom prst="rect">
            <a:avLst/>
          </a:prstGeom>
          <a:noFill/>
          <a:ln w="25400">
            <a:noFill/>
            <a:miter lim="800000"/>
            <a:headEnd type="none" w="sm" len="sm"/>
            <a:tailEnd type="none" w="sm" len="sm"/>
          </a:ln>
        </p:spPr>
      </p:pic>
      <p:pic>
        <p:nvPicPr>
          <p:cNvPr id="16395" name="Picture 13"/>
          <p:cNvPicPr>
            <a:picLocks noChangeAspect="1" noChangeArrowheads="1"/>
          </p:cNvPicPr>
          <p:nvPr/>
        </p:nvPicPr>
        <p:blipFill>
          <a:blip r:embed="rId4" cstate="print"/>
          <a:srcRect/>
          <a:stretch>
            <a:fillRect/>
          </a:stretch>
        </p:blipFill>
        <p:spPr bwMode="gray">
          <a:xfrm>
            <a:off x="893763" y="4259263"/>
            <a:ext cx="5619750" cy="266700"/>
          </a:xfrm>
          <a:prstGeom prst="rect">
            <a:avLst/>
          </a:prstGeom>
          <a:noFill/>
          <a:ln w="25400">
            <a:noFill/>
            <a:miter lim="800000"/>
            <a:headEnd type="none" w="sm" len="sm"/>
            <a:tailEnd type="none" w="sm" len="sm"/>
          </a:ln>
        </p:spPr>
      </p:pic>
      <p:pic>
        <p:nvPicPr>
          <p:cNvPr id="16396" name="Picture 14"/>
          <p:cNvPicPr>
            <a:picLocks noChangeAspect="1" noChangeArrowheads="1"/>
          </p:cNvPicPr>
          <p:nvPr/>
        </p:nvPicPr>
        <p:blipFill>
          <a:blip r:embed="rId5" cstate="print"/>
          <a:srcRect/>
          <a:stretch>
            <a:fillRect/>
          </a:stretch>
        </p:blipFill>
        <p:spPr bwMode="gray">
          <a:xfrm>
            <a:off x="893763" y="4535488"/>
            <a:ext cx="5619750" cy="247650"/>
          </a:xfrm>
          <a:prstGeom prst="rect">
            <a:avLst/>
          </a:prstGeom>
          <a:noFill/>
          <a:ln w="25400">
            <a:noFill/>
            <a:miter lim="800000"/>
            <a:headEnd type="none" w="sm" len="sm"/>
            <a:tailEnd type="none" w="sm" len="sm"/>
          </a:ln>
        </p:spPr>
      </p:pic>
      <p:sp>
        <p:nvSpPr>
          <p:cNvPr id="16397" name="Text Box 15"/>
          <p:cNvSpPr txBox="1">
            <a:spLocks noChangeArrowheads="1"/>
          </p:cNvSpPr>
          <p:nvPr/>
        </p:nvSpPr>
        <p:spPr bwMode="auto">
          <a:xfrm>
            <a:off x="876300" y="3328988"/>
            <a:ext cx="366713" cy="390525"/>
          </a:xfrm>
          <a:prstGeom prst="rect">
            <a:avLst/>
          </a:prstGeom>
          <a:noFill/>
          <a:ln w="25400">
            <a:noFill/>
            <a:miter lim="800000"/>
            <a:headEnd type="none" w="sm" len="sm"/>
            <a:tailEnd type="none" w="med" len="lg"/>
          </a:ln>
        </p:spPr>
        <p:txBody>
          <a:bodyPr lIns="12700" tIns="12700" rIns="12700" bIns="12700">
            <a:spAutoFit/>
          </a:bodyPr>
          <a:lstStyle/>
          <a:p>
            <a:pPr defTabSz="822325">
              <a:spcBef>
                <a:spcPct val="0"/>
              </a:spcBef>
              <a:buClr>
                <a:srgbClr val="000000"/>
              </a:buClr>
            </a:pPr>
            <a:r>
              <a:rPr lang="en-US" sz="2400"/>
              <a:t>…</a:t>
            </a:r>
          </a:p>
        </p:txBody>
      </p:sp>
      <p:sp>
        <p:nvSpPr>
          <p:cNvPr id="16398" name="AutoShape 16"/>
          <p:cNvSpPr>
            <a:spLocks noChangeArrowheads="1"/>
          </p:cNvSpPr>
          <p:nvPr/>
        </p:nvSpPr>
        <p:spPr bwMode="blackWhite">
          <a:xfrm>
            <a:off x="3619500" y="3683000"/>
            <a:ext cx="357188" cy="365125"/>
          </a:xfrm>
          <a:prstGeom prst="upArrow">
            <a:avLst>
              <a:gd name="adj1" fmla="val 50000"/>
              <a:gd name="adj2" fmla="val 51040"/>
            </a:avLst>
          </a:prstGeom>
          <a:solidFill>
            <a:srgbClr val="FFCC99"/>
          </a:solidFill>
          <a:ln w="28575">
            <a:solidFill>
              <a:schemeClr val="tx1"/>
            </a:solidFill>
            <a:miter lim="800000"/>
            <a:headEnd/>
            <a:tailEnd/>
          </a:ln>
        </p:spPr>
        <p:txBody>
          <a:bodyPr wrap="none" anchor="ctr"/>
          <a:lstStyle/>
          <a:p>
            <a:endParaRPr lang="tr-TR"/>
          </a:p>
        </p:txBody>
      </p:sp>
      <p:sp>
        <p:nvSpPr>
          <p:cNvPr id="16399" name="Line 17"/>
          <p:cNvSpPr>
            <a:spLocks noChangeShapeType="1"/>
          </p:cNvSpPr>
          <p:nvPr/>
        </p:nvSpPr>
        <p:spPr bwMode="auto">
          <a:xfrm flipV="1">
            <a:off x="6527800" y="4649788"/>
            <a:ext cx="450850" cy="1587"/>
          </a:xfrm>
          <a:prstGeom prst="line">
            <a:avLst/>
          </a:prstGeom>
          <a:noFill/>
          <a:ln w="28575">
            <a:solidFill>
              <a:schemeClr val="tx1"/>
            </a:solidFill>
            <a:round/>
            <a:headEnd type="triangle" w="sm" len="sm"/>
            <a:tailEnd type="none" w="sm" len="sm"/>
          </a:ln>
        </p:spPr>
        <p:txBody>
          <a:bodyPr/>
          <a:lstStyle/>
          <a:p>
            <a:endParaRPr lang="tr-T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latin typeface="Courier New" pitchFamily="49" charset="0"/>
              </a:rPr>
              <a:t>UNIQUE</a:t>
            </a:r>
            <a:r>
              <a:rPr lang="en-US" smtClean="0"/>
              <a:t> Constraint</a:t>
            </a:r>
          </a:p>
        </p:txBody>
      </p:sp>
      <p:sp>
        <p:nvSpPr>
          <p:cNvPr id="17411" name="Rectangle 3"/>
          <p:cNvSpPr>
            <a:spLocks noGrp="1" noChangeArrowheads="1"/>
          </p:cNvSpPr>
          <p:nvPr>
            <p:ph type="body" idx="1"/>
          </p:nvPr>
        </p:nvSpPr>
        <p:spPr/>
        <p:txBody>
          <a:bodyPr/>
          <a:lstStyle/>
          <a:p>
            <a:pPr marL="0" indent="0" eaLnBrk="1" hangingPunct="1">
              <a:buFont typeface="Arial" charset="0"/>
              <a:buNone/>
            </a:pPr>
            <a:r>
              <a:rPr lang="en-US" smtClean="0"/>
              <a:t>Defined at either the table level or the column level: </a:t>
            </a:r>
          </a:p>
        </p:txBody>
      </p:sp>
      <p:sp>
        <p:nvSpPr>
          <p:cNvPr id="17412" name="Rectangle 4"/>
          <p:cNvSpPr>
            <a:spLocks noChangeArrowheads="1"/>
          </p:cNvSpPr>
          <p:nvPr/>
        </p:nvSpPr>
        <p:spPr bwMode="blackGray">
          <a:xfrm>
            <a:off x="873125" y="2455863"/>
            <a:ext cx="7280275" cy="2649537"/>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spcBef>
                <a:spcPct val="0"/>
              </a:spcBef>
              <a:buClrTx/>
              <a:buFontTx/>
              <a:buNone/>
              <a:tabLst>
                <a:tab pos="1200150" algn="l"/>
                <a:tab pos="2457450" algn="l"/>
              </a:tabLst>
            </a:pPr>
            <a:endParaRPr lang="en-US">
              <a:solidFill>
                <a:srgbClr val="000000"/>
              </a:solidFill>
              <a:latin typeface="Courier New" pitchFamily="49" charset="0"/>
            </a:endParaRPr>
          </a:p>
          <a:p>
            <a:pPr algn="l" eaLnBrk="0" hangingPunct="0">
              <a:spcBef>
                <a:spcPct val="0"/>
              </a:spcBef>
              <a:buClrTx/>
              <a:buFontTx/>
              <a:buNone/>
              <a:tabLst>
                <a:tab pos="1200150" algn="l"/>
                <a:tab pos="2457450" algn="l"/>
              </a:tabLst>
            </a:pPr>
            <a:endParaRPr lang="en-US">
              <a:solidFill>
                <a:srgbClr val="000000"/>
              </a:solidFill>
              <a:latin typeface="Courier New" pitchFamily="49" charset="0"/>
            </a:endParaRPr>
          </a:p>
          <a:p>
            <a:pPr algn="l" eaLnBrk="0" hangingPunct="0">
              <a:spcBef>
                <a:spcPct val="0"/>
              </a:spcBef>
              <a:buClrTx/>
              <a:buFontTx/>
              <a:buNone/>
              <a:tabLst>
                <a:tab pos="1200150" algn="l"/>
                <a:tab pos="2457450" algn="l"/>
              </a:tabLst>
            </a:pPr>
            <a:endParaRPr lang="en-US">
              <a:solidFill>
                <a:srgbClr val="000000"/>
              </a:solidFill>
              <a:latin typeface="Courier New" pitchFamily="49" charset="0"/>
            </a:endParaRPr>
          </a:p>
          <a:p>
            <a:pPr algn="l" eaLnBrk="0" hangingPunct="0">
              <a:spcBef>
                <a:spcPct val="0"/>
              </a:spcBef>
              <a:buClrTx/>
              <a:buFontTx/>
              <a:buNone/>
              <a:tabLst>
                <a:tab pos="1200150" algn="l"/>
                <a:tab pos="2457450" algn="l"/>
              </a:tabLst>
            </a:pPr>
            <a:endParaRPr lang="en-US">
              <a:solidFill>
                <a:srgbClr val="000000"/>
              </a:solidFill>
              <a:latin typeface="Courier New" pitchFamily="49" charset="0"/>
            </a:endParaRPr>
          </a:p>
          <a:p>
            <a:pPr algn="l" eaLnBrk="0" hangingPunct="0">
              <a:spcBef>
                <a:spcPct val="0"/>
              </a:spcBef>
              <a:buClrTx/>
              <a:buFontTx/>
              <a:buNone/>
              <a:tabLst>
                <a:tab pos="1200150" algn="l"/>
                <a:tab pos="2457450" algn="l"/>
              </a:tabLst>
            </a:pPr>
            <a:endParaRPr lang="en-US">
              <a:solidFill>
                <a:srgbClr val="000000"/>
              </a:solidFill>
              <a:latin typeface="Courier New" pitchFamily="49" charset="0"/>
            </a:endParaRPr>
          </a:p>
          <a:p>
            <a:pPr algn="l" eaLnBrk="0" hangingPunct="0">
              <a:spcBef>
                <a:spcPct val="0"/>
              </a:spcBef>
              <a:buClrTx/>
              <a:buFontTx/>
              <a:buNone/>
              <a:tabLst>
                <a:tab pos="1200150" algn="l"/>
                <a:tab pos="2457450" algn="l"/>
              </a:tabLst>
            </a:pPr>
            <a:endParaRPr lang="en-US">
              <a:solidFill>
                <a:srgbClr val="000000"/>
              </a:solidFill>
              <a:latin typeface="Courier New" pitchFamily="49" charset="0"/>
            </a:endParaRPr>
          </a:p>
        </p:txBody>
      </p:sp>
      <p:sp>
        <p:nvSpPr>
          <p:cNvPr id="17413" name="Rectangle 5"/>
          <p:cNvSpPr>
            <a:spLocks noChangeArrowheads="1"/>
          </p:cNvSpPr>
          <p:nvPr/>
        </p:nvSpPr>
        <p:spPr bwMode="auto">
          <a:xfrm>
            <a:off x="1663700" y="4686300"/>
            <a:ext cx="5229225" cy="285750"/>
          </a:xfrm>
          <a:prstGeom prst="rect">
            <a:avLst/>
          </a:prstGeom>
          <a:noFill/>
          <a:ln w="28575">
            <a:solidFill>
              <a:schemeClr val="hlink"/>
            </a:solidFill>
            <a:miter lim="800000"/>
            <a:headEnd/>
            <a:tailEnd/>
          </a:ln>
        </p:spPr>
        <p:txBody>
          <a:bodyPr wrap="none" anchor="ctr"/>
          <a:lstStyle/>
          <a:p>
            <a:endParaRPr lang="tr-TR"/>
          </a:p>
        </p:txBody>
      </p:sp>
      <p:sp>
        <p:nvSpPr>
          <p:cNvPr id="17414" name="Rectangle 6"/>
          <p:cNvSpPr>
            <a:spLocks noChangeArrowheads="1"/>
          </p:cNvSpPr>
          <p:nvPr/>
        </p:nvSpPr>
        <p:spPr bwMode="blackWhite">
          <a:xfrm>
            <a:off x="1081088" y="2857500"/>
            <a:ext cx="5102225" cy="1725613"/>
          </a:xfrm>
          <a:prstGeom prst="rect">
            <a:avLst/>
          </a:prstGeom>
          <a:noFill/>
          <a:ln w="9525">
            <a:noFill/>
            <a:miter lim="800000"/>
            <a:headEnd/>
            <a:tailEnd/>
          </a:ln>
        </p:spPr>
        <p:txBody>
          <a:bodyPr wrap="none" lIns="92075" tIns="46038" rIns="92075" bIns="46038" anchor="ctr"/>
          <a:lstStyle/>
          <a:p>
            <a:pPr algn="l" eaLnBrk="0" hangingPunct="0">
              <a:spcBef>
                <a:spcPct val="0"/>
              </a:spcBef>
              <a:buClrTx/>
              <a:buFontTx/>
              <a:buNone/>
              <a:tabLst>
                <a:tab pos="1200150" algn="l"/>
                <a:tab pos="2457450" algn="l"/>
              </a:tabLst>
            </a:pPr>
            <a:r>
              <a:rPr lang="en-US">
                <a:solidFill>
                  <a:srgbClr val="000000"/>
                </a:solidFill>
                <a:latin typeface="Courier New" pitchFamily="49" charset="0"/>
              </a:rPr>
              <a:t>CREATE TABLE employees(</a:t>
            </a:r>
          </a:p>
          <a:p>
            <a:pPr algn="l" eaLnBrk="0" hangingPunct="0">
              <a:spcBef>
                <a:spcPct val="0"/>
              </a:spcBef>
              <a:buClrTx/>
              <a:buFontTx/>
              <a:buNone/>
              <a:tabLst>
                <a:tab pos="1200150" algn="l"/>
                <a:tab pos="2457450" algn="l"/>
              </a:tabLst>
            </a:pPr>
            <a:r>
              <a:rPr lang="en-US">
                <a:solidFill>
                  <a:srgbClr val="000000"/>
                </a:solidFill>
                <a:latin typeface="Courier New" pitchFamily="49" charset="0"/>
              </a:rPr>
              <a:t>    employee_id      NUMBER(6),</a:t>
            </a:r>
          </a:p>
          <a:p>
            <a:pPr algn="l" eaLnBrk="0" hangingPunct="0">
              <a:spcBef>
                <a:spcPct val="0"/>
              </a:spcBef>
              <a:buClrTx/>
              <a:buFontTx/>
              <a:buNone/>
              <a:tabLst>
                <a:tab pos="1200150" algn="l"/>
                <a:tab pos="2457450" algn="l"/>
              </a:tabLst>
            </a:pPr>
            <a:r>
              <a:rPr lang="en-US">
                <a:solidFill>
                  <a:srgbClr val="000000"/>
                </a:solidFill>
                <a:latin typeface="Courier New" pitchFamily="49" charset="0"/>
              </a:rPr>
              <a:t>    last_name        VARCHAR2(25) NOT NULL,</a:t>
            </a:r>
          </a:p>
          <a:p>
            <a:pPr algn="l" eaLnBrk="0" hangingPunct="0">
              <a:spcBef>
                <a:spcPct val="0"/>
              </a:spcBef>
              <a:buClrTx/>
              <a:buFontTx/>
              <a:buNone/>
              <a:tabLst>
                <a:tab pos="1200150" algn="l"/>
                <a:tab pos="2457450" algn="l"/>
              </a:tabLst>
            </a:pPr>
            <a:r>
              <a:rPr lang="en-US">
                <a:solidFill>
                  <a:srgbClr val="000000"/>
                </a:solidFill>
                <a:latin typeface="Courier New" pitchFamily="49" charset="0"/>
              </a:rPr>
              <a:t>    email            VARCHAR2(25),</a:t>
            </a:r>
          </a:p>
          <a:p>
            <a:pPr algn="l" eaLnBrk="0" hangingPunct="0">
              <a:spcBef>
                <a:spcPct val="0"/>
              </a:spcBef>
              <a:buClrTx/>
              <a:buFontTx/>
              <a:buNone/>
              <a:tabLst>
                <a:tab pos="1200150" algn="l"/>
                <a:tab pos="2457450" algn="l"/>
              </a:tabLst>
            </a:pPr>
            <a:r>
              <a:rPr lang="en-US">
                <a:solidFill>
                  <a:srgbClr val="000000"/>
                </a:solidFill>
                <a:latin typeface="Courier New" pitchFamily="49" charset="0"/>
              </a:rPr>
              <a:t>    salary           NUMBER(8,2),</a:t>
            </a:r>
          </a:p>
          <a:p>
            <a:pPr algn="l" eaLnBrk="0" hangingPunct="0">
              <a:spcBef>
                <a:spcPct val="0"/>
              </a:spcBef>
              <a:buClrTx/>
              <a:buFontTx/>
              <a:buNone/>
              <a:tabLst>
                <a:tab pos="1200150" algn="l"/>
                <a:tab pos="2457450" algn="l"/>
              </a:tabLst>
            </a:pPr>
            <a:r>
              <a:rPr lang="en-US">
                <a:solidFill>
                  <a:srgbClr val="000000"/>
                </a:solidFill>
                <a:latin typeface="Courier New" pitchFamily="49" charset="0"/>
              </a:rPr>
              <a:t>    commission_pct   NUMBER(2,2),</a:t>
            </a:r>
          </a:p>
          <a:p>
            <a:pPr algn="l" eaLnBrk="0" hangingPunct="0">
              <a:spcBef>
                <a:spcPct val="0"/>
              </a:spcBef>
              <a:buClrTx/>
              <a:buFontTx/>
              <a:buNone/>
              <a:tabLst>
                <a:tab pos="1200150" algn="l"/>
                <a:tab pos="2457450" algn="l"/>
              </a:tabLst>
            </a:pPr>
            <a:r>
              <a:rPr lang="en-US">
                <a:solidFill>
                  <a:srgbClr val="000000"/>
                </a:solidFill>
                <a:latin typeface="Courier New" pitchFamily="49" charset="0"/>
              </a:rPr>
              <a:t>    hire_date        DATE NOT NULL,</a:t>
            </a:r>
          </a:p>
          <a:p>
            <a:pPr algn="l" eaLnBrk="0" hangingPunct="0">
              <a:spcBef>
                <a:spcPct val="0"/>
              </a:spcBef>
              <a:buClrTx/>
              <a:buFontTx/>
              <a:buNone/>
              <a:tabLst>
                <a:tab pos="1200150" algn="l"/>
                <a:tab pos="2457450" algn="l"/>
              </a:tabLst>
            </a:pPr>
            <a:r>
              <a:rPr lang="en-US">
                <a:solidFill>
                  <a:srgbClr val="000000"/>
                </a:solidFill>
                <a:latin typeface="Courier New" pitchFamily="49" charset="0"/>
              </a:rPr>
              <a:t>...  </a:t>
            </a:r>
          </a:p>
          <a:p>
            <a:pPr algn="l" eaLnBrk="0" hangingPunct="0">
              <a:spcBef>
                <a:spcPct val="0"/>
              </a:spcBef>
              <a:buClrTx/>
              <a:buFontTx/>
              <a:buNone/>
              <a:tabLst>
                <a:tab pos="1200150" algn="l"/>
                <a:tab pos="2457450" algn="l"/>
              </a:tabLst>
            </a:pPr>
            <a:r>
              <a:rPr lang="en-US">
                <a:solidFill>
                  <a:srgbClr val="000000"/>
                </a:solidFill>
                <a:latin typeface="Courier New" pitchFamily="49" charset="0"/>
              </a:rPr>
              <a:t>    CONSTRAINT emp_email_uk UNIQUE(email));</a:t>
            </a: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latin typeface="Courier New" pitchFamily="49" charset="0"/>
              </a:rPr>
              <a:t>PRIMARY KEY</a:t>
            </a:r>
            <a:r>
              <a:rPr lang="en-US" smtClean="0"/>
              <a:t> Constraint</a:t>
            </a:r>
          </a:p>
        </p:txBody>
      </p:sp>
      <p:sp>
        <p:nvSpPr>
          <p:cNvPr id="18435" name="Rectangle 3"/>
          <p:cNvSpPr>
            <a:spLocks noChangeArrowheads="1"/>
          </p:cNvSpPr>
          <p:nvPr/>
        </p:nvSpPr>
        <p:spPr bwMode="auto">
          <a:xfrm>
            <a:off x="784225" y="1824038"/>
            <a:ext cx="1930400" cy="396875"/>
          </a:xfrm>
          <a:prstGeom prst="rect">
            <a:avLst/>
          </a:prstGeom>
          <a:noFill/>
          <a:ln w="9525">
            <a:noFill/>
            <a:miter lim="800000"/>
            <a:headEnd/>
            <a:tailEnd/>
          </a:ln>
        </p:spPr>
        <p:txBody>
          <a:bodyPr wrap="none" lIns="92075" tIns="46038" rIns="92075" bIns="46038">
            <a:spAutoFit/>
          </a:bodyPr>
          <a:lstStyle/>
          <a:p>
            <a:pPr algn="l" eaLnBrk="0" hangingPunct="0">
              <a:spcBef>
                <a:spcPct val="0"/>
              </a:spcBef>
              <a:buClrTx/>
              <a:buFontTx/>
              <a:buNone/>
            </a:pPr>
            <a:r>
              <a:rPr lang="en-US" sz="2000">
                <a:latin typeface="Courier New" pitchFamily="49" charset="0"/>
              </a:rPr>
              <a:t>DEPARTMENTS</a:t>
            </a:r>
            <a:r>
              <a:rPr lang="en-US" sz="2000"/>
              <a:t> </a:t>
            </a:r>
          </a:p>
        </p:txBody>
      </p:sp>
      <p:sp>
        <p:nvSpPr>
          <p:cNvPr id="18436" name="Rectangle 4"/>
          <p:cNvSpPr>
            <a:spLocks noChangeArrowheads="1"/>
          </p:cNvSpPr>
          <p:nvPr/>
        </p:nvSpPr>
        <p:spPr bwMode="auto">
          <a:xfrm>
            <a:off x="2852738" y="2122488"/>
            <a:ext cx="2938462" cy="339725"/>
          </a:xfrm>
          <a:prstGeom prst="rect">
            <a:avLst/>
          </a:prstGeom>
          <a:noFill/>
          <a:ln w="9525">
            <a:noFill/>
            <a:miter lim="800000"/>
            <a:headEnd/>
            <a:tailEnd/>
          </a:ln>
        </p:spPr>
        <p:txBody>
          <a:bodyPr lIns="92075" tIns="46038" rIns="92075" bIns="46038">
            <a:spAutoFit/>
          </a:bodyPr>
          <a:lstStyle/>
          <a:p>
            <a:pPr algn="l" eaLnBrk="0" hangingPunct="0">
              <a:lnSpc>
                <a:spcPct val="90000"/>
              </a:lnSpc>
              <a:spcBef>
                <a:spcPct val="0"/>
              </a:spcBef>
              <a:buClrTx/>
              <a:buFontTx/>
              <a:buNone/>
            </a:pPr>
            <a:r>
              <a:rPr lang="en-US">
                <a:latin typeface="Courier New" pitchFamily="49" charset="0"/>
              </a:rPr>
              <a:t>PRIMARY KEY</a:t>
            </a:r>
          </a:p>
        </p:txBody>
      </p:sp>
      <p:sp>
        <p:nvSpPr>
          <p:cNvPr id="18437" name="Freeform 5"/>
          <p:cNvSpPr>
            <a:spLocks/>
          </p:cNvSpPr>
          <p:nvPr/>
        </p:nvSpPr>
        <p:spPr bwMode="auto">
          <a:xfrm>
            <a:off x="2514600" y="2276475"/>
            <a:ext cx="325438" cy="376238"/>
          </a:xfrm>
          <a:custGeom>
            <a:avLst/>
            <a:gdLst>
              <a:gd name="T0" fmla="*/ 514112710 w 205"/>
              <a:gd name="T1" fmla="*/ 0 h 237"/>
              <a:gd name="T2" fmla="*/ 0 w 205"/>
              <a:gd name="T3" fmla="*/ 0 h 237"/>
              <a:gd name="T4" fmla="*/ 0 w 205"/>
              <a:gd name="T5" fmla="*/ 594757711 h 237"/>
              <a:gd name="T6" fmla="*/ 0 60000 65536"/>
              <a:gd name="T7" fmla="*/ 0 60000 65536"/>
              <a:gd name="T8" fmla="*/ 0 60000 65536"/>
              <a:gd name="T9" fmla="*/ 0 w 205"/>
              <a:gd name="T10" fmla="*/ 0 h 237"/>
              <a:gd name="T11" fmla="*/ 205 w 205"/>
              <a:gd name="T12" fmla="*/ 237 h 237"/>
            </a:gdLst>
            <a:ahLst/>
            <a:cxnLst>
              <a:cxn ang="T6">
                <a:pos x="T0" y="T1"/>
              </a:cxn>
              <a:cxn ang="T7">
                <a:pos x="T2" y="T3"/>
              </a:cxn>
              <a:cxn ang="T8">
                <a:pos x="T4" y="T5"/>
              </a:cxn>
            </a:cxnLst>
            <a:rect l="T9" t="T10" r="T11" b="T12"/>
            <a:pathLst>
              <a:path w="205" h="237">
                <a:moveTo>
                  <a:pt x="204" y="0"/>
                </a:moveTo>
                <a:lnTo>
                  <a:pt x="0" y="0"/>
                </a:lnTo>
                <a:lnTo>
                  <a:pt x="0" y="236"/>
                </a:lnTo>
              </a:path>
            </a:pathLst>
          </a:custGeom>
          <a:noFill/>
          <a:ln w="28575" cap="rnd">
            <a:solidFill>
              <a:schemeClr val="tx1"/>
            </a:solidFill>
            <a:round/>
            <a:headEnd type="none" w="sm" len="sm"/>
            <a:tailEnd type="triangle" w="sm" len="sm"/>
          </a:ln>
        </p:spPr>
        <p:txBody>
          <a:bodyPr/>
          <a:lstStyle/>
          <a:p>
            <a:endParaRPr lang="tr-TR"/>
          </a:p>
        </p:txBody>
      </p:sp>
      <p:sp>
        <p:nvSpPr>
          <p:cNvPr id="18438" name="Rectangle 6"/>
          <p:cNvSpPr>
            <a:spLocks noChangeArrowheads="1"/>
          </p:cNvSpPr>
          <p:nvPr/>
        </p:nvSpPr>
        <p:spPr bwMode="auto">
          <a:xfrm>
            <a:off x="4110038" y="4281488"/>
            <a:ext cx="2593975" cy="339725"/>
          </a:xfrm>
          <a:prstGeom prst="rect">
            <a:avLst/>
          </a:prstGeom>
          <a:noFill/>
          <a:ln w="9525">
            <a:noFill/>
            <a:miter lim="800000"/>
            <a:headEnd/>
            <a:tailEnd/>
          </a:ln>
        </p:spPr>
        <p:txBody>
          <a:bodyPr lIns="92075" tIns="46038" rIns="92075" bIns="46038">
            <a:spAutoFit/>
          </a:bodyPr>
          <a:lstStyle/>
          <a:p>
            <a:pPr algn="l" eaLnBrk="0" hangingPunct="0">
              <a:lnSpc>
                <a:spcPct val="90000"/>
              </a:lnSpc>
              <a:spcBef>
                <a:spcPct val="0"/>
              </a:spcBef>
              <a:buClrTx/>
              <a:buFontTx/>
              <a:buNone/>
            </a:pPr>
            <a:r>
              <a:rPr lang="en-US">
                <a:latin typeface="Courier New" pitchFamily="49" charset="0"/>
              </a:rPr>
              <a:t>INSERT INTO</a:t>
            </a:r>
          </a:p>
        </p:txBody>
      </p:sp>
      <p:sp>
        <p:nvSpPr>
          <p:cNvPr id="18439" name="Rectangle 7"/>
          <p:cNvSpPr>
            <a:spLocks noChangeArrowheads="1"/>
          </p:cNvSpPr>
          <p:nvPr/>
        </p:nvSpPr>
        <p:spPr bwMode="auto">
          <a:xfrm>
            <a:off x="671513" y="4257675"/>
            <a:ext cx="2119312" cy="587375"/>
          </a:xfrm>
          <a:prstGeom prst="rect">
            <a:avLst/>
          </a:prstGeom>
          <a:noFill/>
          <a:ln w="9525">
            <a:noFill/>
            <a:miter lim="800000"/>
            <a:headEnd/>
            <a:tailEnd/>
          </a:ln>
        </p:spPr>
        <p:txBody>
          <a:bodyPr lIns="92075" tIns="46038" rIns="92075" bIns="46038">
            <a:spAutoFit/>
          </a:bodyPr>
          <a:lstStyle/>
          <a:p>
            <a:pPr algn="l" eaLnBrk="0" hangingPunct="0">
              <a:lnSpc>
                <a:spcPct val="90000"/>
              </a:lnSpc>
              <a:spcBef>
                <a:spcPct val="0"/>
              </a:spcBef>
              <a:buClrTx/>
              <a:buFontTx/>
              <a:buNone/>
            </a:pPr>
            <a:r>
              <a:rPr lang="en-US"/>
              <a:t>Not allowed</a:t>
            </a:r>
          </a:p>
          <a:p>
            <a:pPr algn="l" eaLnBrk="0" hangingPunct="0">
              <a:lnSpc>
                <a:spcPct val="90000"/>
              </a:lnSpc>
              <a:spcBef>
                <a:spcPct val="0"/>
              </a:spcBef>
              <a:buClrTx/>
              <a:buFontTx/>
              <a:buNone/>
            </a:pPr>
            <a:r>
              <a:rPr lang="en-US"/>
              <a:t>(null value)</a:t>
            </a:r>
          </a:p>
        </p:txBody>
      </p:sp>
      <p:sp>
        <p:nvSpPr>
          <p:cNvPr id="18440" name="Line 8"/>
          <p:cNvSpPr>
            <a:spLocks noChangeShapeType="1"/>
          </p:cNvSpPr>
          <p:nvPr/>
        </p:nvSpPr>
        <p:spPr bwMode="auto">
          <a:xfrm flipH="1" flipV="1">
            <a:off x="2505075" y="4468813"/>
            <a:ext cx="1588" cy="508000"/>
          </a:xfrm>
          <a:prstGeom prst="line">
            <a:avLst/>
          </a:prstGeom>
          <a:noFill/>
          <a:ln w="28575">
            <a:solidFill>
              <a:schemeClr val="tx1"/>
            </a:solidFill>
            <a:round/>
            <a:headEnd type="triangle" w="sm" len="sm"/>
            <a:tailEnd type="none" w="sm" len="sm"/>
          </a:ln>
        </p:spPr>
        <p:txBody>
          <a:bodyPr/>
          <a:lstStyle/>
          <a:p>
            <a:endParaRPr lang="tr-TR"/>
          </a:p>
        </p:txBody>
      </p:sp>
      <p:sp>
        <p:nvSpPr>
          <p:cNvPr id="18441" name="Line 9"/>
          <p:cNvSpPr>
            <a:spLocks noChangeShapeType="1"/>
          </p:cNvSpPr>
          <p:nvPr/>
        </p:nvSpPr>
        <p:spPr bwMode="auto">
          <a:xfrm flipH="1">
            <a:off x="2228850" y="4464050"/>
            <a:ext cx="295275" cy="3175"/>
          </a:xfrm>
          <a:prstGeom prst="line">
            <a:avLst/>
          </a:prstGeom>
          <a:noFill/>
          <a:ln w="28575">
            <a:solidFill>
              <a:schemeClr val="tx1"/>
            </a:solidFill>
            <a:round/>
            <a:headEnd type="none" w="sm" len="sm"/>
            <a:tailEnd type="none" w="sm" len="sm"/>
          </a:ln>
        </p:spPr>
        <p:txBody>
          <a:bodyPr/>
          <a:lstStyle/>
          <a:p>
            <a:endParaRPr lang="tr-TR"/>
          </a:p>
        </p:txBody>
      </p:sp>
      <p:sp>
        <p:nvSpPr>
          <p:cNvPr id="18442" name="Rectangle 10"/>
          <p:cNvSpPr>
            <a:spLocks noChangeArrowheads="1"/>
          </p:cNvSpPr>
          <p:nvPr/>
        </p:nvSpPr>
        <p:spPr bwMode="auto">
          <a:xfrm>
            <a:off x="903288" y="5708650"/>
            <a:ext cx="2593975" cy="587375"/>
          </a:xfrm>
          <a:prstGeom prst="rect">
            <a:avLst/>
          </a:prstGeom>
          <a:noFill/>
          <a:ln w="9525">
            <a:noFill/>
            <a:miter lim="800000"/>
            <a:headEnd/>
            <a:tailEnd/>
          </a:ln>
        </p:spPr>
        <p:txBody>
          <a:bodyPr lIns="92075" tIns="46038" rIns="92075" bIns="46038">
            <a:spAutoFit/>
          </a:bodyPr>
          <a:lstStyle/>
          <a:p>
            <a:pPr algn="l" eaLnBrk="0" hangingPunct="0">
              <a:lnSpc>
                <a:spcPct val="90000"/>
              </a:lnSpc>
              <a:spcBef>
                <a:spcPct val="0"/>
              </a:spcBef>
              <a:buClrTx/>
              <a:buFontTx/>
              <a:buNone/>
            </a:pPr>
            <a:r>
              <a:rPr lang="en-US"/>
              <a:t>Not allowed </a:t>
            </a:r>
          </a:p>
          <a:p>
            <a:pPr algn="l" eaLnBrk="0" hangingPunct="0">
              <a:lnSpc>
                <a:spcPct val="90000"/>
              </a:lnSpc>
              <a:spcBef>
                <a:spcPct val="0"/>
              </a:spcBef>
              <a:buClrTx/>
              <a:buFontTx/>
              <a:buNone/>
            </a:pPr>
            <a:r>
              <a:rPr lang="en-US"/>
              <a:t>(50 already exists)</a:t>
            </a:r>
          </a:p>
        </p:txBody>
      </p:sp>
      <p:sp>
        <p:nvSpPr>
          <p:cNvPr id="18443" name="Line 11"/>
          <p:cNvSpPr>
            <a:spLocks noChangeShapeType="1"/>
          </p:cNvSpPr>
          <p:nvPr/>
        </p:nvSpPr>
        <p:spPr bwMode="auto">
          <a:xfrm>
            <a:off x="2505075" y="5486400"/>
            <a:ext cx="1588" cy="508000"/>
          </a:xfrm>
          <a:prstGeom prst="line">
            <a:avLst/>
          </a:prstGeom>
          <a:noFill/>
          <a:ln w="28575">
            <a:solidFill>
              <a:schemeClr val="tx1"/>
            </a:solidFill>
            <a:round/>
            <a:headEnd type="triangle" w="sm" len="sm"/>
            <a:tailEnd type="none" w="sm" len="sm"/>
          </a:ln>
        </p:spPr>
        <p:txBody>
          <a:bodyPr/>
          <a:lstStyle/>
          <a:p>
            <a:endParaRPr lang="tr-TR"/>
          </a:p>
        </p:txBody>
      </p:sp>
      <p:pic>
        <p:nvPicPr>
          <p:cNvPr id="18444" name="Picture 12"/>
          <p:cNvPicPr>
            <a:picLocks noChangeAspect="1" noChangeArrowheads="1"/>
          </p:cNvPicPr>
          <p:nvPr/>
        </p:nvPicPr>
        <p:blipFill>
          <a:blip r:embed="rId3" cstate="print"/>
          <a:srcRect/>
          <a:stretch>
            <a:fillRect/>
          </a:stretch>
        </p:blipFill>
        <p:spPr bwMode="gray">
          <a:xfrm>
            <a:off x="1312863" y="2679700"/>
            <a:ext cx="6686550" cy="1333500"/>
          </a:xfrm>
          <a:prstGeom prst="rect">
            <a:avLst/>
          </a:prstGeom>
          <a:noFill/>
          <a:ln w="25400">
            <a:noFill/>
            <a:miter lim="800000"/>
            <a:headEnd type="none" w="sm" len="sm"/>
            <a:tailEnd type="none" w="sm" len="sm"/>
          </a:ln>
        </p:spPr>
      </p:pic>
      <p:pic>
        <p:nvPicPr>
          <p:cNvPr id="18445" name="Picture 13"/>
          <p:cNvPicPr>
            <a:picLocks noChangeAspect="1" noChangeArrowheads="1"/>
          </p:cNvPicPr>
          <p:nvPr/>
        </p:nvPicPr>
        <p:blipFill>
          <a:blip r:embed="rId4" cstate="print"/>
          <a:srcRect/>
          <a:stretch>
            <a:fillRect/>
          </a:stretch>
        </p:blipFill>
        <p:spPr bwMode="gray">
          <a:xfrm>
            <a:off x="1312863" y="4979988"/>
            <a:ext cx="6686550" cy="247650"/>
          </a:xfrm>
          <a:prstGeom prst="rect">
            <a:avLst/>
          </a:prstGeom>
          <a:noFill/>
          <a:ln w="25400">
            <a:noFill/>
            <a:miter lim="800000"/>
            <a:headEnd type="none" w="sm" len="sm"/>
            <a:tailEnd type="none" w="sm" len="sm"/>
          </a:ln>
        </p:spPr>
      </p:pic>
      <p:pic>
        <p:nvPicPr>
          <p:cNvPr id="18446" name="Picture 14"/>
          <p:cNvPicPr>
            <a:picLocks noChangeAspect="1" noChangeArrowheads="1"/>
          </p:cNvPicPr>
          <p:nvPr/>
        </p:nvPicPr>
        <p:blipFill>
          <a:blip r:embed="rId5" cstate="print"/>
          <a:srcRect/>
          <a:stretch>
            <a:fillRect/>
          </a:stretch>
        </p:blipFill>
        <p:spPr bwMode="gray">
          <a:xfrm>
            <a:off x="1312863" y="5237163"/>
            <a:ext cx="6686550" cy="257175"/>
          </a:xfrm>
          <a:prstGeom prst="rect">
            <a:avLst/>
          </a:prstGeom>
          <a:noFill/>
          <a:ln w="25400">
            <a:noFill/>
            <a:miter lim="800000"/>
            <a:headEnd type="none" w="sm" len="sm"/>
            <a:tailEnd type="none" w="sm" len="sm"/>
          </a:ln>
        </p:spPr>
      </p:pic>
      <p:sp>
        <p:nvSpPr>
          <p:cNvPr id="18447" name="Text Box 15"/>
          <p:cNvSpPr txBox="1">
            <a:spLocks noChangeArrowheads="1"/>
          </p:cNvSpPr>
          <p:nvPr/>
        </p:nvSpPr>
        <p:spPr bwMode="auto">
          <a:xfrm>
            <a:off x="1298575" y="3824288"/>
            <a:ext cx="366713" cy="390525"/>
          </a:xfrm>
          <a:prstGeom prst="rect">
            <a:avLst/>
          </a:prstGeom>
          <a:noFill/>
          <a:ln w="25400">
            <a:noFill/>
            <a:miter lim="800000"/>
            <a:headEnd type="none" w="sm" len="sm"/>
            <a:tailEnd type="none" w="med" len="lg"/>
          </a:ln>
        </p:spPr>
        <p:txBody>
          <a:bodyPr lIns="12700" tIns="12700" rIns="12700" bIns="12700">
            <a:spAutoFit/>
          </a:bodyPr>
          <a:lstStyle/>
          <a:p>
            <a:pPr defTabSz="822325">
              <a:spcBef>
                <a:spcPct val="0"/>
              </a:spcBef>
              <a:buClr>
                <a:srgbClr val="000000"/>
              </a:buClr>
            </a:pPr>
            <a:r>
              <a:rPr lang="en-US" sz="2400"/>
              <a:t>…</a:t>
            </a:r>
          </a:p>
        </p:txBody>
      </p:sp>
      <p:sp>
        <p:nvSpPr>
          <p:cNvPr id="18448" name="AutoShape 17"/>
          <p:cNvSpPr>
            <a:spLocks noChangeArrowheads="1"/>
          </p:cNvSpPr>
          <p:nvPr/>
        </p:nvSpPr>
        <p:spPr bwMode="blackWhite">
          <a:xfrm>
            <a:off x="3810000" y="4206875"/>
            <a:ext cx="357188" cy="365125"/>
          </a:xfrm>
          <a:prstGeom prst="upArrow">
            <a:avLst>
              <a:gd name="adj1" fmla="val 50000"/>
              <a:gd name="adj2" fmla="val 51040"/>
            </a:avLst>
          </a:prstGeom>
          <a:solidFill>
            <a:srgbClr val="FFCC99"/>
          </a:solidFill>
          <a:ln w="28575">
            <a:solidFill>
              <a:schemeClr val="tx1"/>
            </a:solidFill>
            <a:miter lim="800000"/>
            <a:headEnd/>
            <a:tailEnd/>
          </a:ln>
        </p:spPr>
        <p:txBody>
          <a:bodyPr wrap="none" anchor="ctr"/>
          <a:lstStyle/>
          <a:p>
            <a:endParaRPr lang="tr-T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latin typeface="Courier New" pitchFamily="49" charset="0"/>
              </a:rPr>
              <a:t>FOREIGN KEY</a:t>
            </a:r>
            <a:r>
              <a:rPr lang="en-US" smtClean="0"/>
              <a:t> Constraint</a:t>
            </a:r>
          </a:p>
        </p:txBody>
      </p:sp>
      <p:sp>
        <p:nvSpPr>
          <p:cNvPr id="19459" name="Rectangle 3"/>
          <p:cNvSpPr>
            <a:spLocks noChangeArrowheads="1"/>
          </p:cNvSpPr>
          <p:nvPr/>
        </p:nvSpPr>
        <p:spPr bwMode="auto">
          <a:xfrm>
            <a:off x="1928813" y="1057275"/>
            <a:ext cx="1930400" cy="396875"/>
          </a:xfrm>
          <a:prstGeom prst="rect">
            <a:avLst/>
          </a:prstGeom>
          <a:noFill/>
          <a:ln w="9525">
            <a:noFill/>
            <a:miter lim="800000"/>
            <a:headEnd/>
            <a:tailEnd/>
          </a:ln>
        </p:spPr>
        <p:txBody>
          <a:bodyPr wrap="none" lIns="92075" tIns="46038" rIns="92075" bIns="46038">
            <a:spAutoFit/>
          </a:bodyPr>
          <a:lstStyle/>
          <a:p>
            <a:pPr algn="l" eaLnBrk="0" hangingPunct="0">
              <a:spcBef>
                <a:spcPct val="0"/>
              </a:spcBef>
              <a:buClrTx/>
              <a:buFontTx/>
              <a:buNone/>
            </a:pPr>
            <a:r>
              <a:rPr lang="en-US" sz="2000">
                <a:latin typeface="Courier New" pitchFamily="49" charset="0"/>
              </a:rPr>
              <a:t>DEPARTMENTS</a:t>
            </a:r>
            <a:r>
              <a:rPr lang="en-US" sz="2000"/>
              <a:t> </a:t>
            </a:r>
          </a:p>
        </p:txBody>
      </p:sp>
      <p:sp>
        <p:nvSpPr>
          <p:cNvPr id="19460" name="Rectangle 4"/>
          <p:cNvSpPr>
            <a:spLocks noChangeArrowheads="1"/>
          </p:cNvSpPr>
          <p:nvPr/>
        </p:nvSpPr>
        <p:spPr bwMode="auto">
          <a:xfrm>
            <a:off x="419100" y="3190875"/>
            <a:ext cx="1555750" cy="396875"/>
          </a:xfrm>
          <a:prstGeom prst="rect">
            <a:avLst/>
          </a:prstGeom>
          <a:noFill/>
          <a:ln w="9525">
            <a:noFill/>
            <a:miter lim="800000"/>
            <a:headEnd/>
            <a:tailEnd/>
          </a:ln>
        </p:spPr>
        <p:txBody>
          <a:bodyPr wrap="none" lIns="92075" tIns="46038" rIns="92075" bIns="46038">
            <a:spAutoFit/>
          </a:bodyPr>
          <a:lstStyle/>
          <a:p>
            <a:pPr algn="l" eaLnBrk="0" hangingPunct="0">
              <a:spcBef>
                <a:spcPct val="0"/>
              </a:spcBef>
              <a:buClrTx/>
              <a:buFontTx/>
              <a:buNone/>
            </a:pPr>
            <a:r>
              <a:rPr lang="en-US" sz="2000">
                <a:latin typeface="Courier New" pitchFamily="49" charset="0"/>
              </a:rPr>
              <a:t>EMPLOYEES</a:t>
            </a:r>
          </a:p>
        </p:txBody>
      </p:sp>
      <p:sp>
        <p:nvSpPr>
          <p:cNvPr id="19461" name="Line 5"/>
          <p:cNvSpPr>
            <a:spLocks noChangeShapeType="1"/>
          </p:cNvSpPr>
          <p:nvPr/>
        </p:nvSpPr>
        <p:spPr bwMode="auto">
          <a:xfrm flipH="1">
            <a:off x="7096125" y="3732213"/>
            <a:ext cx="455613" cy="0"/>
          </a:xfrm>
          <a:prstGeom prst="line">
            <a:avLst/>
          </a:prstGeom>
          <a:noFill/>
          <a:ln w="28575">
            <a:solidFill>
              <a:schemeClr val="tx1"/>
            </a:solidFill>
            <a:round/>
            <a:headEnd type="none" w="sm" len="sm"/>
            <a:tailEnd type="triangle" w="sm" len="sm"/>
          </a:ln>
        </p:spPr>
        <p:txBody>
          <a:bodyPr/>
          <a:lstStyle/>
          <a:p>
            <a:endParaRPr lang="tr-TR"/>
          </a:p>
        </p:txBody>
      </p:sp>
      <p:sp>
        <p:nvSpPr>
          <p:cNvPr id="19462" name="Rectangle 6"/>
          <p:cNvSpPr>
            <a:spLocks noChangeArrowheads="1"/>
          </p:cNvSpPr>
          <p:nvPr/>
        </p:nvSpPr>
        <p:spPr bwMode="auto">
          <a:xfrm>
            <a:off x="7570788" y="3535363"/>
            <a:ext cx="1333500" cy="587375"/>
          </a:xfrm>
          <a:prstGeom prst="rect">
            <a:avLst/>
          </a:prstGeom>
          <a:noFill/>
          <a:ln w="9525">
            <a:noFill/>
            <a:miter lim="800000"/>
            <a:headEnd/>
            <a:tailEnd/>
          </a:ln>
        </p:spPr>
        <p:txBody>
          <a:bodyPr lIns="92075" tIns="46038" rIns="92075" bIns="46038">
            <a:spAutoFit/>
          </a:bodyPr>
          <a:lstStyle/>
          <a:p>
            <a:pPr algn="l" eaLnBrk="0" hangingPunct="0">
              <a:lnSpc>
                <a:spcPct val="90000"/>
              </a:lnSpc>
              <a:spcBef>
                <a:spcPct val="0"/>
              </a:spcBef>
              <a:buClrTx/>
              <a:buFontTx/>
              <a:buNone/>
            </a:pPr>
            <a:r>
              <a:rPr lang="en-US">
                <a:latin typeface="Courier New" pitchFamily="49" charset="0"/>
              </a:rPr>
              <a:t>FOREIGN</a:t>
            </a:r>
            <a:br>
              <a:rPr lang="en-US">
                <a:latin typeface="Courier New" pitchFamily="49" charset="0"/>
              </a:rPr>
            </a:br>
            <a:r>
              <a:rPr lang="en-US">
                <a:latin typeface="Courier New" pitchFamily="49" charset="0"/>
              </a:rPr>
              <a:t>KEY</a:t>
            </a:r>
          </a:p>
        </p:txBody>
      </p:sp>
      <p:sp>
        <p:nvSpPr>
          <p:cNvPr id="19463" name="Freeform 7"/>
          <p:cNvSpPr>
            <a:spLocks/>
          </p:cNvSpPr>
          <p:nvPr/>
        </p:nvSpPr>
        <p:spPr bwMode="auto">
          <a:xfrm>
            <a:off x="3119438" y="2803525"/>
            <a:ext cx="3614737" cy="646113"/>
          </a:xfrm>
          <a:custGeom>
            <a:avLst/>
            <a:gdLst>
              <a:gd name="T0" fmla="*/ 0 w 2741"/>
              <a:gd name="T1" fmla="*/ 0 h 309"/>
              <a:gd name="T2" fmla="*/ 0 w 2741"/>
              <a:gd name="T3" fmla="*/ 668946505 h 309"/>
              <a:gd name="T4" fmla="*/ 2147483647 w 2741"/>
              <a:gd name="T5" fmla="*/ 668946505 h 309"/>
              <a:gd name="T6" fmla="*/ 2147483647 w 2741"/>
              <a:gd name="T7" fmla="*/ 1346637487 h 309"/>
              <a:gd name="T8" fmla="*/ 0 60000 65536"/>
              <a:gd name="T9" fmla="*/ 0 60000 65536"/>
              <a:gd name="T10" fmla="*/ 0 60000 65536"/>
              <a:gd name="T11" fmla="*/ 0 60000 65536"/>
              <a:gd name="T12" fmla="*/ 0 w 2741"/>
              <a:gd name="T13" fmla="*/ 0 h 309"/>
              <a:gd name="T14" fmla="*/ 2741 w 2741"/>
              <a:gd name="T15" fmla="*/ 309 h 309"/>
            </a:gdLst>
            <a:ahLst/>
            <a:cxnLst>
              <a:cxn ang="T8">
                <a:pos x="T0" y="T1"/>
              </a:cxn>
              <a:cxn ang="T9">
                <a:pos x="T2" y="T3"/>
              </a:cxn>
              <a:cxn ang="T10">
                <a:pos x="T4" y="T5"/>
              </a:cxn>
              <a:cxn ang="T11">
                <a:pos x="T6" y="T7"/>
              </a:cxn>
            </a:cxnLst>
            <a:rect l="T12" t="T13" r="T14" b="T15"/>
            <a:pathLst>
              <a:path w="2741" h="309">
                <a:moveTo>
                  <a:pt x="0" y="0"/>
                </a:moveTo>
                <a:lnTo>
                  <a:pt x="0" y="153"/>
                </a:lnTo>
                <a:lnTo>
                  <a:pt x="2740" y="153"/>
                </a:lnTo>
                <a:lnTo>
                  <a:pt x="2740" y="308"/>
                </a:lnTo>
              </a:path>
            </a:pathLst>
          </a:custGeom>
          <a:noFill/>
          <a:ln w="28575" cap="rnd">
            <a:solidFill>
              <a:schemeClr val="tx1"/>
            </a:solidFill>
            <a:round/>
            <a:headEnd type="triangle" w="sm" len="sm"/>
            <a:tailEnd type="triangle" w="sm" len="sm"/>
          </a:ln>
        </p:spPr>
        <p:txBody>
          <a:bodyPr/>
          <a:lstStyle/>
          <a:p>
            <a:endParaRPr lang="tr-TR"/>
          </a:p>
        </p:txBody>
      </p:sp>
      <p:sp>
        <p:nvSpPr>
          <p:cNvPr id="19464" name="Rectangle 8"/>
          <p:cNvSpPr>
            <a:spLocks noChangeArrowheads="1"/>
          </p:cNvSpPr>
          <p:nvPr/>
        </p:nvSpPr>
        <p:spPr bwMode="auto">
          <a:xfrm>
            <a:off x="3987800" y="5256213"/>
            <a:ext cx="2593975" cy="339725"/>
          </a:xfrm>
          <a:prstGeom prst="rect">
            <a:avLst/>
          </a:prstGeom>
          <a:noFill/>
          <a:ln w="9525">
            <a:noFill/>
            <a:miter lim="800000"/>
            <a:headEnd/>
            <a:tailEnd/>
          </a:ln>
        </p:spPr>
        <p:txBody>
          <a:bodyPr lIns="92075" tIns="46038" rIns="92075" bIns="46038">
            <a:spAutoFit/>
          </a:bodyPr>
          <a:lstStyle/>
          <a:p>
            <a:pPr algn="l" eaLnBrk="0" hangingPunct="0">
              <a:lnSpc>
                <a:spcPct val="90000"/>
              </a:lnSpc>
              <a:spcBef>
                <a:spcPct val="0"/>
              </a:spcBef>
              <a:buClrTx/>
              <a:buFontTx/>
              <a:buNone/>
            </a:pPr>
            <a:r>
              <a:rPr lang="en-US">
                <a:latin typeface="Courier New" pitchFamily="49" charset="0"/>
              </a:rPr>
              <a:t>INSERT INTO</a:t>
            </a:r>
          </a:p>
        </p:txBody>
      </p:sp>
      <p:sp>
        <p:nvSpPr>
          <p:cNvPr id="19465" name="Rectangle 9"/>
          <p:cNvSpPr>
            <a:spLocks noChangeArrowheads="1"/>
          </p:cNvSpPr>
          <p:nvPr/>
        </p:nvSpPr>
        <p:spPr bwMode="auto">
          <a:xfrm>
            <a:off x="7267575" y="5154613"/>
            <a:ext cx="1682750" cy="668337"/>
          </a:xfrm>
          <a:prstGeom prst="rect">
            <a:avLst/>
          </a:prstGeom>
          <a:noFill/>
          <a:ln w="9525">
            <a:noFill/>
            <a:miter lim="800000"/>
            <a:headEnd/>
            <a:tailEnd/>
          </a:ln>
        </p:spPr>
        <p:txBody>
          <a:bodyPr lIns="92075" tIns="46038" rIns="92075" bIns="46038">
            <a:spAutoFit/>
          </a:bodyPr>
          <a:lstStyle/>
          <a:p>
            <a:pPr eaLnBrk="0" hangingPunct="0">
              <a:lnSpc>
                <a:spcPct val="70000"/>
              </a:lnSpc>
              <a:spcBef>
                <a:spcPct val="0"/>
              </a:spcBef>
              <a:buClrTx/>
              <a:buFontTx/>
              <a:buNone/>
            </a:pPr>
            <a:r>
              <a:rPr lang="en-US"/>
              <a:t>Not allowed</a:t>
            </a:r>
            <a:br>
              <a:rPr lang="en-US"/>
            </a:br>
            <a:r>
              <a:rPr lang="en-US"/>
              <a:t>(9 does not exist)</a:t>
            </a:r>
          </a:p>
        </p:txBody>
      </p:sp>
      <p:sp>
        <p:nvSpPr>
          <p:cNvPr id="19466" name="Line 10"/>
          <p:cNvSpPr>
            <a:spLocks noChangeShapeType="1"/>
          </p:cNvSpPr>
          <p:nvPr/>
        </p:nvSpPr>
        <p:spPr bwMode="auto">
          <a:xfrm flipV="1">
            <a:off x="7075488" y="5683250"/>
            <a:ext cx="412750" cy="1588"/>
          </a:xfrm>
          <a:prstGeom prst="line">
            <a:avLst/>
          </a:prstGeom>
          <a:noFill/>
          <a:ln w="28575">
            <a:solidFill>
              <a:schemeClr val="tx1"/>
            </a:solidFill>
            <a:round/>
            <a:headEnd type="triangle" w="sm" len="sm"/>
            <a:tailEnd type="none" w="sm" len="sm"/>
          </a:ln>
        </p:spPr>
        <p:txBody>
          <a:bodyPr/>
          <a:lstStyle/>
          <a:p>
            <a:endParaRPr lang="tr-TR"/>
          </a:p>
        </p:txBody>
      </p:sp>
      <p:sp>
        <p:nvSpPr>
          <p:cNvPr id="19467" name="Rectangle 11"/>
          <p:cNvSpPr>
            <a:spLocks noChangeArrowheads="1"/>
          </p:cNvSpPr>
          <p:nvPr/>
        </p:nvSpPr>
        <p:spPr bwMode="auto">
          <a:xfrm>
            <a:off x="7554913" y="5884863"/>
            <a:ext cx="1079500" cy="339725"/>
          </a:xfrm>
          <a:prstGeom prst="rect">
            <a:avLst/>
          </a:prstGeom>
          <a:noFill/>
          <a:ln w="9525">
            <a:noFill/>
            <a:miter lim="800000"/>
            <a:headEnd/>
            <a:tailEnd/>
          </a:ln>
        </p:spPr>
        <p:txBody>
          <a:bodyPr lIns="92075" tIns="46038" rIns="92075" bIns="46038">
            <a:spAutoFit/>
          </a:bodyPr>
          <a:lstStyle/>
          <a:p>
            <a:pPr algn="l" eaLnBrk="0" hangingPunct="0">
              <a:lnSpc>
                <a:spcPct val="90000"/>
              </a:lnSpc>
              <a:spcBef>
                <a:spcPct val="0"/>
              </a:spcBef>
              <a:buClrTx/>
              <a:buFontTx/>
              <a:buNone/>
            </a:pPr>
            <a:r>
              <a:rPr lang="en-US"/>
              <a:t>Allowed</a:t>
            </a:r>
          </a:p>
        </p:txBody>
      </p:sp>
      <p:sp>
        <p:nvSpPr>
          <p:cNvPr id="19468" name="Line 12"/>
          <p:cNvSpPr>
            <a:spLocks noChangeShapeType="1"/>
          </p:cNvSpPr>
          <p:nvPr/>
        </p:nvSpPr>
        <p:spPr bwMode="auto">
          <a:xfrm flipV="1">
            <a:off x="7097713" y="6000750"/>
            <a:ext cx="412750" cy="1588"/>
          </a:xfrm>
          <a:prstGeom prst="line">
            <a:avLst/>
          </a:prstGeom>
          <a:noFill/>
          <a:ln w="28575">
            <a:solidFill>
              <a:schemeClr val="tx1"/>
            </a:solidFill>
            <a:round/>
            <a:headEnd type="triangle" w="sm" len="sm"/>
            <a:tailEnd type="none" w="sm" len="sm"/>
          </a:ln>
        </p:spPr>
        <p:txBody>
          <a:bodyPr/>
          <a:lstStyle/>
          <a:p>
            <a:endParaRPr lang="tr-TR"/>
          </a:p>
        </p:txBody>
      </p:sp>
      <p:sp>
        <p:nvSpPr>
          <p:cNvPr id="19469" name="Rectangle 13"/>
          <p:cNvSpPr>
            <a:spLocks noChangeArrowheads="1"/>
          </p:cNvSpPr>
          <p:nvPr/>
        </p:nvSpPr>
        <p:spPr bwMode="auto">
          <a:xfrm>
            <a:off x="161925" y="2127250"/>
            <a:ext cx="1333500" cy="587375"/>
          </a:xfrm>
          <a:prstGeom prst="rect">
            <a:avLst/>
          </a:prstGeom>
          <a:noFill/>
          <a:ln w="9525">
            <a:noFill/>
            <a:miter lim="800000"/>
            <a:headEnd/>
            <a:tailEnd/>
          </a:ln>
        </p:spPr>
        <p:txBody>
          <a:bodyPr lIns="92075" tIns="46038" rIns="92075" bIns="46038">
            <a:spAutoFit/>
          </a:bodyPr>
          <a:lstStyle/>
          <a:p>
            <a:pPr eaLnBrk="0" hangingPunct="0">
              <a:lnSpc>
                <a:spcPct val="90000"/>
              </a:lnSpc>
              <a:spcBef>
                <a:spcPct val="0"/>
              </a:spcBef>
              <a:buClrTx/>
              <a:buFontTx/>
              <a:buNone/>
            </a:pPr>
            <a:r>
              <a:rPr lang="en-US">
                <a:latin typeface="Courier New" pitchFamily="49" charset="0"/>
              </a:rPr>
              <a:t>PRIMARY</a:t>
            </a:r>
            <a:br>
              <a:rPr lang="en-US">
                <a:latin typeface="Courier New" pitchFamily="49" charset="0"/>
              </a:rPr>
            </a:br>
            <a:r>
              <a:rPr lang="en-US">
                <a:latin typeface="Courier New" pitchFamily="49" charset="0"/>
              </a:rPr>
              <a:t>KEY</a:t>
            </a:r>
          </a:p>
        </p:txBody>
      </p:sp>
      <p:sp>
        <p:nvSpPr>
          <p:cNvPr id="19470" name="Line 14"/>
          <p:cNvSpPr>
            <a:spLocks noChangeShapeType="1"/>
          </p:cNvSpPr>
          <p:nvPr/>
        </p:nvSpPr>
        <p:spPr bwMode="auto">
          <a:xfrm>
            <a:off x="1247775" y="2438400"/>
            <a:ext cx="620713" cy="4763"/>
          </a:xfrm>
          <a:prstGeom prst="line">
            <a:avLst/>
          </a:prstGeom>
          <a:noFill/>
          <a:ln w="28575">
            <a:solidFill>
              <a:schemeClr val="tx1"/>
            </a:solidFill>
            <a:round/>
            <a:headEnd type="none" w="sm" len="sm"/>
            <a:tailEnd type="triangle" w="sm" len="sm"/>
          </a:ln>
        </p:spPr>
        <p:txBody>
          <a:bodyPr/>
          <a:lstStyle/>
          <a:p>
            <a:endParaRPr lang="tr-TR"/>
          </a:p>
        </p:txBody>
      </p:sp>
      <p:pic>
        <p:nvPicPr>
          <p:cNvPr id="19471" name="Picture 15"/>
          <p:cNvPicPr>
            <a:picLocks noChangeAspect="1" noChangeArrowheads="1"/>
          </p:cNvPicPr>
          <p:nvPr/>
        </p:nvPicPr>
        <p:blipFill>
          <a:blip r:embed="rId3" cstate="print"/>
          <a:srcRect/>
          <a:stretch>
            <a:fillRect/>
          </a:stretch>
        </p:blipFill>
        <p:spPr bwMode="gray">
          <a:xfrm>
            <a:off x="1911350" y="1387475"/>
            <a:ext cx="6686550" cy="1333500"/>
          </a:xfrm>
          <a:prstGeom prst="rect">
            <a:avLst/>
          </a:prstGeom>
          <a:noFill/>
          <a:ln w="25400">
            <a:noFill/>
            <a:miter lim="800000"/>
            <a:headEnd type="none" w="sm" len="sm"/>
            <a:tailEnd type="none" w="sm" len="sm"/>
          </a:ln>
        </p:spPr>
      </p:pic>
      <p:sp>
        <p:nvSpPr>
          <p:cNvPr id="19472" name="Text Box 16"/>
          <p:cNvSpPr txBox="1">
            <a:spLocks noChangeArrowheads="1"/>
          </p:cNvSpPr>
          <p:nvPr/>
        </p:nvSpPr>
        <p:spPr bwMode="auto">
          <a:xfrm>
            <a:off x="1897063" y="2532063"/>
            <a:ext cx="366712" cy="390525"/>
          </a:xfrm>
          <a:prstGeom prst="rect">
            <a:avLst/>
          </a:prstGeom>
          <a:noFill/>
          <a:ln w="25400">
            <a:noFill/>
            <a:miter lim="800000"/>
            <a:headEnd type="none" w="sm" len="sm"/>
            <a:tailEnd type="none" w="med" len="lg"/>
          </a:ln>
        </p:spPr>
        <p:txBody>
          <a:bodyPr lIns="12700" tIns="12700" rIns="12700" bIns="12700">
            <a:spAutoFit/>
          </a:bodyPr>
          <a:lstStyle/>
          <a:p>
            <a:pPr defTabSz="822325">
              <a:spcBef>
                <a:spcPct val="0"/>
              </a:spcBef>
              <a:buClr>
                <a:srgbClr val="000000"/>
              </a:buClr>
            </a:pPr>
            <a:r>
              <a:rPr lang="en-US" sz="2400"/>
              <a:t>…</a:t>
            </a:r>
          </a:p>
        </p:txBody>
      </p:sp>
      <p:pic>
        <p:nvPicPr>
          <p:cNvPr id="19473" name="Picture 17"/>
          <p:cNvPicPr>
            <a:picLocks noChangeAspect="1" noChangeArrowheads="1"/>
          </p:cNvPicPr>
          <p:nvPr/>
        </p:nvPicPr>
        <p:blipFill>
          <a:blip r:embed="rId4" cstate="print"/>
          <a:srcRect/>
          <a:stretch>
            <a:fillRect/>
          </a:stretch>
        </p:blipFill>
        <p:spPr bwMode="gray">
          <a:xfrm>
            <a:off x="366713" y="3595688"/>
            <a:ext cx="6686550" cy="1552575"/>
          </a:xfrm>
          <a:prstGeom prst="rect">
            <a:avLst/>
          </a:prstGeom>
          <a:noFill/>
          <a:ln w="25400">
            <a:noFill/>
            <a:miter lim="800000"/>
            <a:headEnd type="none" w="sm" len="sm"/>
            <a:tailEnd type="none" w="sm" len="sm"/>
          </a:ln>
        </p:spPr>
      </p:pic>
      <p:sp>
        <p:nvSpPr>
          <p:cNvPr id="19474" name="Text Box 18"/>
          <p:cNvSpPr txBox="1">
            <a:spLocks noChangeArrowheads="1"/>
          </p:cNvSpPr>
          <p:nvPr/>
        </p:nvSpPr>
        <p:spPr bwMode="auto">
          <a:xfrm>
            <a:off x="366713" y="4951413"/>
            <a:ext cx="366712" cy="390525"/>
          </a:xfrm>
          <a:prstGeom prst="rect">
            <a:avLst/>
          </a:prstGeom>
          <a:noFill/>
          <a:ln w="25400">
            <a:noFill/>
            <a:miter lim="800000"/>
            <a:headEnd type="none" w="sm" len="sm"/>
            <a:tailEnd type="none" w="med" len="lg"/>
          </a:ln>
        </p:spPr>
        <p:txBody>
          <a:bodyPr lIns="12700" tIns="12700" rIns="12700" bIns="12700">
            <a:spAutoFit/>
          </a:bodyPr>
          <a:lstStyle/>
          <a:p>
            <a:pPr defTabSz="822325">
              <a:spcBef>
                <a:spcPct val="0"/>
              </a:spcBef>
              <a:buClr>
                <a:srgbClr val="000000"/>
              </a:buClr>
            </a:pPr>
            <a:r>
              <a:rPr lang="en-US" sz="2400"/>
              <a:t>…</a:t>
            </a:r>
          </a:p>
        </p:txBody>
      </p:sp>
      <p:pic>
        <p:nvPicPr>
          <p:cNvPr id="19475" name="Picture 19"/>
          <p:cNvPicPr>
            <a:picLocks noChangeAspect="1" noChangeArrowheads="1"/>
          </p:cNvPicPr>
          <p:nvPr/>
        </p:nvPicPr>
        <p:blipFill>
          <a:blip r:embed="rId5" cstate="print"/>
          <a:srcRect/>
          <a:stretch>
            <a:fillRect/>
          </a:stretch>
        </p:blipFill>
        <p:spPr bwMode="gray">
          <a:xfrm>
            <a:off x="366713" y="5618163"/>
            <a:ext cx="6686550" cy="476250"/>
          </a:xfrm>
          <a:prstGeom prst="rect">
            <a:avLst/>
          </a:prstGeom>
          <a:noFill/>
          <a:ln w="25400">
            <a:noFill/>
            <a:miter lim="800000"/>
            <a:headEnd type="none" w="sm" len="sm"/>
            <a:tailEnd type="none" w="sm" len="sm"/>
          </a:ln>
        </p:spPr>
      </p:pic>
      <p:sp>
        <p:nvSpPr>
          <p:cNvPr id="19476" name="AutoShape 20"/>
          <p:cNvSpPr>
            <a:spLocks noChangeArrowheads="1"/>
          </p:cNvSpPr>
          <p:nvPr/>
        </p:nvSpPr>
        <p:spPr bwMode="blackWhite">
          <a:xfrm>
            <a:off x="3695700" y="5197475"/>
            <a:ext cx="357188" cy="365125"/>
          </a:xfrm>
          <a:prstGeom prst="upArrow">
            <a:avLst>
              <a:gd name="adj1" fmla="val 50000"/>
              <a:gd name="adj2" fmla="val 51040"/>
            </a:avLst>
          </a:prstGeom>
          <a:solidFill>
            <a:srgbClr val="FFCC99"/>
          </a:solidFill>
          <a:ln w="28575">
            <a:solidFill>
              <a:schemeClr val="tx1"/>
            </a:solidFill>
            <a:miter lim="800000"/>
            <a:headEnd/>
            <a:tailEnd/>
          </a:ln>
        </p:spPr>
        <p:txBody>
          <a:bodyPr wrap="none" anchor="ctr"/>
          <a:lstStyle/>
          <a:p>
            <a:endParaRPr lang="tr-T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026"/>
          <p:cNvSpPr>
            <a:spLocks noGrp="1" noChangeArrowheads="1"/>
          </p:cNvSpPr>
          <p:nvPr>
            <p:ph type="title"/>
          </p:nvPr>
        </p:nvSpPr>
        <p:spPr/>
        <p:txBody>
          <a:bodyPr/>
          <a:lstStyle/>
          <a:p>
            <a:pPr eaLnBrk="1" hangingPunct="1"/>
            <a:r>
              <a:rPr lang="en-US" smtClean="0">
                <a:latin typeface="Courier New" pitchFamily="49" charset="0"/>
              </a:rPr>
              <a:t>FOREIGN KEY</a:t>
            </a:r>
            <a:r>
              <a:rPr lang="en-US" smtClean="0"/>
              <a:t> Constraint</a:t>
            </a:r>
          </a:p>
        </p:txBody>
      </p:sp>
      <p:sp>
        <p:nvSpPr>
          <p:cNvPr id="20483" name="Rectangle 1027"/>
          <p:cNvSpPr>
            <a:spLocks noGrp="1" noChangeArrowheads="1"/>
          </p:cNvSpPr>
          <p:nvPr>
            <p:ph type="body" idx="1"/>
          </p:nvPr>
        </p:nvSpPr>
        <p:spPr/>
        <p:txBody>
          <a:bodyPr/>
          <a:lstStyle/>
          <a:p>
            <a:pPr marL="0" indent="0" eaLnBrk="1" hangingPunct="1">
              <a:buFont typeface="Arial" charset="0"/>
              <a:buNone/>
            </a:pPr>
            <a:r>
              <a:rPr lang="en-US" smtClean="0"/>
              <a:t>Defined at either the table level or the column level:</a:t>
            </a:r>
          </a:p>
        </p:txBody>
      </p:sp>
      <p:sp>
        <p:nvSpPr>
          <p:cNvPr id="20484" name="Rectangle 1028"/>
          <p:cNvSpPr>
            <a:spLocks noChangeArrowheads="1"/>
          </p:cNvSpPr>
          <p:nvPr/>
        </p:nvSpPr>
        <p:spPr bwMode="blackGray">
          <a:xfrm>
            <a:off x="873125" y="2405063"/>
            <a:ext cx="7283450" cy="3390900"/>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spcBef>
                <a:spcPct val="0"/>
              </a:spcBef>
              <a:buClrTx/>
              <a:buFontTx/>
              <a:buNone/>
              <a:tabLst>
                <a:tab pos="1200150" algn="l"/>
                <a:tab pos="2457450" algn="l"/>
              </a:tabLst>
            </a:pPr>
            <a:endParaRPr lang="en-US">
              <a:solidFill>
                <a:srgbClr val="000000"/>
              </a:solidFill>
              <a:latin typeface="Courier New" pitchFamily="49" charset="0"/>
            </a:endParaRPr>
          </a:p>
          <a:p>
            <a:pPr algn="l" eaLnBrk="0" hangingPunct="0">
              <a:spcBef>
                <a:spcPct val="0"/>
              </a:spcBef>
              <a:buClrTx/>
              <a:buFontTx/>
              <a:buNone/>
              <a:tabLst>
                <a:tab pos="1200150" algn="l"/>
                <a:tab pos="2457450" algn="l"/>
              </a:tabLst>
            </a:pPr>
            <a:endParaRPr lang="en-US">
              <a:solidFill>
                <a:srgbClr val="000000"/>
              </a:solidFill>
              <a:latin typeface="Courier New" pitchFamily="49" charset="0"/>
            </a:endParaRPr>
          </a:p>
          <a:p>
            <a:pPr algn="l" eaLnBrk="0" hangingPunct="0">
              <a:spcBef>
                <a:spcPct val="0"/>
              </a:spcBef>
              <a:buClrTx/>
              <a:buFontTx/>
              <a:buNone/>
              <a:tabLst>
                <a:tab pos="1200150" algn="l"/>
                <a:tab pos="2457450" algn="l"/>
              </a:tabLst>
            </a:pPr>
            <a:endParaRPr lang="en-US">
              <a:solidFill>
                <a:srgbClr val="000000"/>
              </a:solidFill>
              <a:latin typeface="Courier New" pitchFamily="49" charset="0"/>
            </a:endParaRPr>
          </a:p>
          <a:p>
            <a:pPr algn="l" eaLnBrk="0" hangingPunct="0">
              <a:spcBef>
                <a:spcPct val="0"/>
              </a:spcBef>
              <a:buClrTx/>
              <a:buFontTx/>
              <a:buNone/>
              <a:tabLst>
                <a:tab pos="1200150" algn="l"/>
                <a:tab pos="2457450" algn="l"/>
              </a:tabLst>
            </a:pPr>
            <a:endParaRPr lang="en-US">
              <a:solidFill>
                <a:srgbClr val="000000"/>
              </a:solidFill>
              <a:latin typeface="Courier New" pitchFamily="49" charset="0"/>
            </a:endParaRPr>
          </a:p>
          <a:p>
            <a:pPr algn="l" eaLnBrk="0" hangingPunct="0">
              <a:spcBef>
                <a:spcPct val="0"/>
              </a:spcBef>
              <a:buClrTx/>
              <a:buFontTx/>
              <a:buNone/>
              <a:tabLst>
                <a:tab pos="1200150" algn="l"/>
                <a:tab pos="2457450" algn="l"/>
              </a:tabLst>
            </a:pPr>
            <a:endParaRPr lang="en-US">
              <a:solidFill>
                <a:srgbClr val="000000"/>
              </a:solidFill>
              <a:latin typeface="Courier New" pitchFamily="49" charset="0"/>
            </a:endParaRPr>
          </a:p>
          <a:p>
            <a:pPr algn="l" eaLnBrk="0" hangingPunct="0">
              <a:spcBef>
                <a:spcPct val="0"/>
              </a:spcBef>
              <a:buClrTx/>
              <a:buFontTx/>
              <a:buNone/>
              <a:tabLst>
                <a:tab pos="1200150" algn="l"/>
                <a:tab pos="2457450" algn="l"/>
              </a:tabLst>
            </a:pPr>
            <a:endParaRPr lang="en-US">
              <a:solidFill>
                <a:srgbClr val="000000"/>
              </a:solidFill>
              <a:latin typeface="Courier New" pitchFamily="49" charset="0"/>
            </a:endParaRPr>
          </a:p>
        </p:txBody>
      </p:sp>
      <p:sp>
        <p:nvSpPr>
          <p:cNvPr id="20485" name="Rectangle 1029"/>
          <p:cNvSpPr>
            <a:spLocks noChangeArrowheads="1"/>
          </p:cNvSpPr>
          <p:nvPr/>
        </p:nvSpPr>
        <p:spPr bwMode="auto">
          <a:xfrm>
            <a:off x="1571625" y="4806950"/>
            <a:ext cx="6210300" cy="508000"/>
          </a:xfrm>
          <a:prstGeom prst="rect">
            <a:avLst/>
          </a:prstGeom>
          <a:noFill/>
          <a:ln w="28575">
            <a:solidFill>
              <a:schemeClr val="hlink"/>
            </a:solidFill>
            <a:miter lim="800000"/>
            <a:headEnd/>
            <a:tailEnd/>
          </a:ln>
        </p:spPr>
        <p:txBody>
          <a:bodyPr wrap="none" anchor="ctr"/>
          <a:lstStyle/>
          <a:p>
            <a:endParaRPr lang="tr-TR"/>
          </a:p>
        </p:txBody>
      </p:sp>
      <p:sp>
        <p:nvSpPr>
          <p:cNvPr id="20486" name="Rectangle 1030"/>
          <p:cNvSpPr>
            <a:spLocks noChangeArrowheads="1"/>
          </p:cNvSpPr>
          <p:nvPr/>
        </p:nvSpPr>
        <p:spPr bwMode="blackWhite">
          <a:xfrm>
            <a:off x="1031875" y="2646363"/>
            <a:ext cx="5102225" cy="2851150"/>
          </a:xfrm>
          <a:prstGeom prst="rect">
            <a:avLst/>
          </a:prstGeom>
          <a:noFill/>
          <a:ln w="9525">
            <a:noFill/>
            <a:miter lim="800000"/>
            <a:headEnd/>
            <a:tailEnd/>
          </a:ln>
        </p:spPr>
        <p:txBody>
          <a:bodyPr wrap="none" lIns="92075" tIns="46038" rIns="92075" bIns="46038" anchor="ctr"/>
          <a:lstStyle/>
          <a:p>
            <a:pPr algn="l" eaLnBrk="0" hangingPunct="0">
              <a:spcBef>
                <a:spcPct val="0"/>
              </a:spcBef>
              <a:buClrTx/>
              <a:buFontTx/>
              <a:buNone/>
              <a:tabLst>
                <a:tab pos="1200150" algn="l"/>
                <a:tab pos="2457450" algn="l"/>
              </a:tabLst>
            </a:pPr>
            <a:r>
              <a:rPr lang="en-US" sz="1600">
                <a:solidFill>
                  <a:srgbClr val="000000"/>
                </a:solidFill>
                <a:latin typeface="Courier New" pitchFamily="49" charset="0"/>
              </a:rPr>
              <a:t>CREATE TABLE employees(</a:t>
            </a:r>
          </a:p>
          <a:p>
            <a:pPr algn="l" eaLnBrk="0" hangingPunct="0">
              <a:spcBef>
                <a:spcPct val="0"/>
              </a:spcBef>
              <a:buClrTx/>
              <a:buFontTx/>
              <a:buNone/>
              <a:tabLst>
                <a:tab pos="1200150" algn="l"/>
                <a:tab pos="2457450" algn="l"/>
              </a:tabLst>
            </a:pPr>
            <a:r>
              <a:rPr lang="en-US" sz="1600">
                <a:solidFill>
                  <a:srgbClr val="000000"/>
                </a:solidFill>
                <a:latin typeface="Courier New" pitchFamily="49" charset="0"/>
              </a:rPr>
              <a:t>    employee_id      NUMBER(6),</a:t>
            </a:r>
          </a:p>
          <a:p>
            <a:pPr algn="l" eaLnBrk="0" hangingPunct="0">
              <a:spcBef>
                <a:spcPct val="0"/>
              </a:spcBef>
              <a:buClrTx/>
              <a:buFontTx/>
              <a:buNone/>
              <a:tabLst>
                <a:tab pos="1200150" algn="l"/>
                <a:tab pos="2457450" algn="l"/>
              </a:tabLst>
            </a:pPr>
            <a:r>
              <a:rPr lang="en-US" sz="1600">
                <a:solidFill>
                  <a:srgbClr val="000000"/>
                </a:solidFill>
                <a:latin typeface="Courier New" pitchFamily="49" charset="0"/>
              </a:rPr>
              <a:t>    last_name        VARCHAR2(25) NOT NULL,</a:t>
            </a:r>
          </a:p>
          <a:p>
            <a:pPr algn="l" eaLnBrk="0" hangingPunct="0">
              <a:spcBef>
                <a:spcPct val="0"/>
              </a:spcBef>
              <a:buClrTx/>
              <a:buFontTx/>
              <a:buNone/>
              <a:tabLst>
                <a:tab pos="1200150" algn="l"/>
                <a:tab pos="2457450" algn="l"/>
              </a:tabLst>
            </a:pPr>
            <a:r>
              <a:rPr lang="en-US" sz="1600">
                <a:solidFill>
                  <a:srgbClr val="000000"/>
                </a:solidFill>
                <a:latin typeface="Courier New" pitchFamily="49" charset="0"/>
              </a:rPr>
              <a:t>    email            VARCHAR2(25),</a:t>
            </a:r>
          </a:p>
          <a:p>
            <a:pPr algn="l" eaLnBrk="0" hangingPunct="0">
              <a:spcBef>
                <a:spcPct val="0"/>
              </a:spcBef>
              <a:buClrTx/>
              <a:buFontTx/>
              <a:buNone/>
              <a:tabLst>
                <a:tab pos="1200150" algn="l"/>
                <a:tab pos="2457450" algn="l"/>
              </a:tabLst>
            </a:pPr>
            <a:r>
              <a:rPr lang="en-US" sz="1600">
                <a:solidFill>
                  <a:srgbClr val="000000"/>
                </a:solidFill>
                <a:latin typeface="Courier New" pitchFamily="49" charset="0"/>
              </a:rPr>
              <a:t>    salary           NUMBER(8,2),</a:t>
            </a:r>
          </a:p>
          <a:p>
            <a:pPr algn="l" eaLnBrk="0" hangingPunct="0">
              <a:spcBef>
                <a:spcPct val="0"/>
              </a:spcBef>
              <a:buClrTx/>
              <a:buFontTx/>
              <a:buNone/>
              <a:tabLst>
                <a:tab pos="1200150" algn="l"/>
                <a:tab pos="2457450" algn="l"/>
              </a:tabLst>
            </a:pPr>
            <a:r>
              <a:rPr lang="en-US" sz="1600">
                <a:solidFill>
                  <a:srgbClr val="000000"/>
                </a:solidFill>
                <a:latin typeface="Courier New" pitchFamily="49" charset="0"/>
              </a:rPr>
              <a:t>    commission_pct   NUMBER(2,2),</a:t>
            </a:r>
          </a:p>
          <a:p>
            <a:pPr algn="l" eaLnBrk="0" hangingPunct="0">
              <a:spcBef>
                <a:spcPct val="0"/>
              </a:spcBef>
              <a:buClrTx/>
              <a:buFontTx/>
              <a:buNone/>
              <a:tabLst>
                <a:tab pos="1200150" algn="l"/>
                <a:tab pos="2457450" algn="l"/>
              </a:tabLst>
            </a:pPr>
            <a:r>
              <a:rPr lang="en-US" sz="1600">
                <a:solidFill>
                  <a:srgbClr val="000000"/>
                </a:solidFill>
                <a:latin typeface="Courier New" pitchFamily="49" charset="0"/>
              </a:rPr>
              <a:t>    hire_date        DATE NOT NULL,</a:t>
            </a:r>
          </a:p>
          <a:p>
            <a:pPr algn="l" eaLnBrk="0" hangingPunct="0">
              <a:spcBef>
                <a:spcPct val="0"/>
              </a:spcBef>
              <a:buClrTx/>
              <a:buFontTx/>
              <a:buNone/>
              <a:tabLst>
                <a:tab pos="1200150" algn="l"/>
                <a:tab pos="2457450" algn="l"/>
              </a:tabLst>
            </a:pPr>
            <a:r>
              <a:rPr lang="en-US" sz="1600">
                <a:solidFill>
                  <a:srgbClr val="000000"/>
                </a:solidFill>
                <a:latin typeface="Courier New" pitchFamily="49" charset="0"/>
              </a:rPr>
              <a:t>...</a:t>
            </a:r>
          </a:p>
          <a:p>
            <a:pPr algn="l" eaLnBrk="0" hangingPunct="0">
              <a:spcBef>
                <a:spcPct val="0"/>
              </a:spcBef>
              <a:buClrTx/>
              <a:buFontTx/>
              <a:buNone/>
              <a:tabLst>
                <a:tab pos="1200150" algn="l"/>
                <a:tab pos="2457450" algn="l"/>
              </a:tabLst>
            </a:pPr>
            <a:r>
              <a:rPr lang="en-US" sz="1600">
                <a:solidFill>
                  <a:srgbClr val="000000"/>
                </a:solidFill>
                <a:latin typeface="Courier New" pitchFamily="49" charset="0"/>
              </a:rPr>
              <a:t>    department_id    NUMBER(4),</a:t>
            </a:r>
          </a:p>
          <a:p>
            <a:pPr algn="l" eaLnBrk="0" hangingPunct="0">
              <a:spcBef>
                <a:spcPct val="0"/>
              </a:spcBef>
              <a:buClrTx/>
              <a:buFontTx/>
              <a:buNone/>
              <a:tabLst>
                <a:tab pos="1200150" algn="l"/>
                <a:tab pos="2457450" algn="l"/>
              </a:tabLst>
            </a:pPr>
            <a:r>
              <a:rPr lang="en-US" sz="1600">
                <a:solidFill>
                  <a:srgbClr val="000000"/>
                </a:solidFill>
                <a:latin typeface="Courier New" pitchFamily="49" charset="0"/>
              </a:rPr>
              <a:t>    CONSTRAINT emp_dept_fk FOREIGN KEY (department_id)</a:t>
            </a:r>
          </a:p>
          <a:p>
            <a:pPr algn="l" eaLnBrk="0" hangingPunct="0">
              <a:spcBef>
                <a:spcPct val="0"/>
              </a:spcBef>
              <a:buClrTx/>
              <a:buFontTx/>
              <a:buNone/>
              <a:tabLst>
                <a:tab pos="1200150" algn="l"/>
                <a:tab pos="2457450" algn="l"/>
              </a:tabLst>
            </a:pPr>
            <a:r>
              <a:rPr lang="en-US" sz="1600">
                <a:solidFill>
                  <a:srgbClr val="000000"/>
                </a:solidFill>
                <a:latin typeface="Courier New" pitchFamily="49" charset="0"/>
              </a:rPr>
              <a:t>      REFERENCES departments(department_id),</a:t>
            </a:r>
          </a:p>
          <a:p>
            <a:pPr algn="l" eaLnBrk="0" hangingPunct="0">
              <a:spcBef>
                <a:spcPct val="0"/>
              </a:spcBef>
              <a:buClrTx/>
              <a:buFontTx/>
              <a:buNone/>
              <a:tabLst>
                <a:tab pos="1200150" algn="l"/>
                <a:tab pos="2457450" algn="l"/>
              </a:tabLst>
            </a:pPr>
            <a:r>
              <a:rPr lang="en-US" sz="1600">
                <a:solidFill>
                  <a:srgbClr val="000000"/>
                </a:solidFill>
                <a:latin typeface="Courier New" pitchFamily="49" charset="0"/>
              </a:rPr>
              <a:t>    CONSTRAINT emp_email_uk UNIQUE(email));</a:t>
            </a: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smtClean="0">
                <a:latin typeface="Courier New" pitchFamily="49" charset="0"/>
              </a:rPr>
              <a:t>FOREIGN KEY</a:t>
            </a:r>
            <a:r>
              <a:rPr lang="en-US" smtClean="0"/>
              <a:t> Constraint</a:t>
            </a:r>
            <a:endParaRPr lang="tr-TR" smtClean="0"/>
          </a:p>
        </p:txBody>
      </p:sp>
      <p:pic>
        <p:nvPicPr>
          <p:cNvPr id="21507" name="Picture 4"/>
          <p:cNvPicPr>
            <a:picLocks noGrp="1" noChangeAspect="1" noChangeArrowheads="1"/>
          </p:cNvPicPr>
          <p:nvPr>
            <p:ph idx="1"/>
          </p:nvPr>
        </p:nvPicPr>
        <p:blipFill>
          <a:blip r:embed="rId2" cstate="print"/>
          <a:srcRect/>
          <a:stretch>
            <a:fillRect/>
          </a:stretch>
        </p:blipFill>
        <p:spPr>
          <a:xfrm>
            <a:off x="1206500" y="1409700"/>
            <a:ext cx="6389688" cy="3455988"/>
          </a:xfr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p:nvPr>
        </p:nvSpPr>
        <p:spPr/>
        <p:txBody>
          <a:bodyPr/>
          <a:lstStyle/>
          <a:p>
            <a:pPr eaLnBrk="1" hangingPunct="1"/>
            <a:r>
              <a:rPr lang="en-US" smtClean="0">
                <a:latin typeface="Courier New" pitchFamily="49" charset="0"/>
              </a:rPr>
              <a:t>ALTER TABLE</a:t>
            </a:r>
            <a:r>
              <a:rPr lang="en-US" smtClean="0"/>
              <a:t> Statement</a:t>
            </a:r>
          </a:p>
        </p:txBody>
      </p:sp>
      <p:sp>
        <p:nvSpPr>
          <p:cNvPr id="22531" name="Rectangle 5"/>
          <p:cNvSpPr>
            <a:spLocks noGrp="1" noChangeArrowheads="1"/>
          </p:cNvSpPr>
          <p:nvPr>
            <p:ph type="body" idx="1"/>
          </p:nvPr>
        </p:nvSpPr>
        <p:spPr>
          <a:xfrm>
            <a:off x="800100" y="1257300"/>
            <a:ext cx="7366000" cy="4224338"/>
          </a:xfrm>
        </p:spPr>
        <p:txBody>
          <a:bodyPr/>
          <a:lstStyle/>
          <a:p>
            <a:pPr marL="0" indent="0" eaLnBrk="1" hangingPunct="1">
              <a:buFont typeface="Arial" charset="0"/>
              <a:buNone/>
            </a:pPr>
            <a:r>
              <a:rPr lang="en-US" smtClean="0"/>
              <a:t>Use the </a:t>
            </a:r>
            <a:r>
              <a:rPr lang="en-US" smtClean="0">
                <a:latin typeface="Courier New" pitchFamily="49" charset="0"/>
              </a:rPr>
              <a:t>ALTER</a:t>
            </a:r>
            <a:r>
              <a:rPr lang="en-US" smtClean="0"/>
              <a:t> </a:t>
            </a:r>
            <a:r>
              <a:rPr lang="en-US" smtClean="0">
                <a:latin typeface="Courier New" pitchFamily="49" charset="0"/>
              </a:rPr>
              <a:t>TABLE</a:t>
            </a:r>
            <a:r>
              <a:rPr lang="en-US" smtClean="0"/>
              <a:t> statement to:</a:t>
            </a:r>
            <a:endParaRPr lang="tr-TR" smtClean="0"/>
          </a:p>
          <a:p>
            <a:pPr marL="0" indent="0" eaLnBrk="1" hangingPunct="1">
              <a:buFont typeface="Arial" charset="0"/>
              <a:buNone/>
            </a:pPr>
            <a:endParaRPr lang="en-US" smtClean="0"/>
          </a:p>
          <a:p>
            <a:pPr lvl="1" eaLnBrk="1" hangingPunct="1"/>
            <a:r>
              <a:rPr lang="en-US" i="1" smtClean="0">
                <a:solidFill>
                  <a:schemeClr val="accent2"/>
                </a:solidFill>
              </a:rPr>
              <a:t>Add</a:t>
            </a:r>
            <a:r>
              <a:rPr lang="en-US" smtClean="0"/>
              <a:t> a new column</a:t>
            </a:r>
            <a:r>
              <a:rPr lang="tr-TR" smtClean="0"/>
              <a:t>: </a:t>
            </a:r>
            <a:r>
              <a:rPr lang="en-US" b="0" smtClean="0"/>
              <a:t>To add a column in a table, use the following syntax:</a:t>
            </a:r>
            <a:endParaRPr lang="tr-TR" b="0" smtClean="0"/>
          </a:p>
          <a:p>
            <a:pPr lvl="1" eaLnBrk="1" hangingPunct="1"/>
            <a:r>
              <a:rPr lang="en-US" b="0" i="1" smtClean="0"/>
              <a:t>ALTER TABLE table_name</a:t>
            </a:r>
            <a:br>
              <a:rPr lang="en-US" b="0" i="1" smtClean="0"/>
            </a:br>
            <a:r>
              <a:rPr lang="en-US" b="0" i="1" smtClean="0"/>
              <a:t>ADD column_name datatype</a:t>
            </a:r>
            <a:endParaRPr lang="tr-TR" b="0" i="1" smtClean="0"/>
          </a:p>
          <a:p>
            <a:pPr lvl="1" eaLnBrk="1" hangingPunct="1"/>
            <a:r>
              <a:rPr lang="en-US" i="1" smtClean="0">
                <a:solidFill>
                  <a:schemeClr val="accent2"/>
                </a:solidFill>
              </a:rPr>
              <a:t>Define a default value </a:t>
            </a:r>
            <a:r>
              <a:rPr lang="en-US" smtClean="0"/>
              <a:t>for the new column</a:t>
            </a:r>
            <a:endParaRPr lang="tr-TR" b="0" i="1" smtClean="0"/>
          </a:p>
          <a:p>
            <a:pPr lvl="1" eaLnBrk="1" hangingPunct="1"/>
            <a:r>
              <a:rPr lang="en-US" i="1" smtClean="0">
                <a:solidFill>
                  <a:schemeClr val="accent2"/>
                </a:solidFill>
              </a:rPr>
              <a:t>Drop </a:t>
            </a:r>
            <a:r>
              <a:rPr lang="en-US" i="1" smtClean="0">
                <a:solidFill>
                  <a:schemeClr val="bg2"/>
                </a:solidFill>
              </a:rPr>
              <a:t>a column</a:t>
            </a:r>
            <a:r>
              <a:rPr lang="tr-TR" i="1" smtClean="0">
                <a:solidFill>
                  <a:schemeClr val="bg2"/>
                </a:solidFill>
              </a:rPr>
              <a:t>:</a:t>
            </a:r>
          </a:p>
          <a:p>
            <a:pPr lvl="1" eaLnBrk="1" hangingPunct="1"/>
            <a:r>
              <a:rPr lang="en-US" b="0" smtClean="0"/>
              <a:t>ALTER TABLE table_name</a:t>
            </a:r>
            <a:br>
              <a:rPr lang="en-US" b="0" smtClean="0"/>
            </a:br>
            <a:r>
              <a:rPr lang="en-US" b="0" smtClean="0"/>
              <a:t>DROP COLUMN column_name</a:t>
            </a:r>
            <a:endParaRPr lang="en-US" smtClean="0"/>
          </a:p>
          <a:p>
            <a:pPr lvl="1" eaLnBrk="1" hangingPunct="1"/>
            <a:r>
              <a:rPr lang="en-US" i="1" smtClean="0">
                <a:solidFill>
                  <a:schemeClr val="accent2"/>
                </a:solidFill>
              </a:rPr>
              <a:t>Modify</a:t>
            </a:r>
            <a:r>
              <a:rPr lang="en-US" smtClean="0"/>
              <a:t> an existing column</a:t>
            </a: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850900" y="152400"/>
            <a:ext cx="7315200" cy="876300"/>
          </a:xfrm>
        </p:spPr>
        <p:txBody>
          <a:bodyPr/>
          <a:lstStyle/>
          <a:p>
            <a:pPr algn="l" eaLnBrk="1" hangingPunct="1"/>
            <a:r>
              <a:rPr lang="tr-TR" b="0" smtClean="0">
                <a:solidFill>
                  <a:schemeClr val="accent2"/>
                </a:solidFill>
              </a:rPr>
              <a:t>Example 3: Alter Table</a:t>
            </a:r>
          </a:p>
        </p:txBody>
      </p:sp>
      <p:sp>
        <p:nvSpPr>
          <p:cNvPr id="23555" name="Content Placeholder 2"/>
          <p:cNvSpPr>
            <a:spLocks noGrp="1"/>
          </p:cNvSpPr>
          <p:nvPr>
            <p:ph idx="1"/>
          </p:nvPr>
        </p:nvSpPr>
        <p:spPr>
          <a:xfrm>
            <a:off x="863600" y="762000"/>
            <a:ext cx="7747000" cy="3614738"/>
          </a:xfrm>
        </p:spPr>
        <p:txBody>
          <a:bodyPr/>
          <a:lstStyle/>
          <a:p>
            <a:pPr marL="0" indent="0" eaLnBrk="1" hangingPunct="1">
              <a:buFont typeface="Arial" charset="0"/>
              <a:buNone/>
            </a:pPr>
            <a:r>
              <a:rPr lang="tr-TR" smtClean="0"/>
              <a:t>3.1 </a:t>
            </a:r>
            <a:r>
              <a:rPr lang="en-US" b="0" smtClean="0">
                <a:solidFill>
                  <a:srgbClr val="FF0000"/>
                </a:solidFill>
              </a:rPr>
              <a:t>ALTER TABLE </a:t>
            </a:r>
            <a:r>
              <a:rPr lang="en-US" b="0" smtClean="0"/>
              <a:t>LAB</a:t>
            </a:r>
          </a:p>
          <a:p>
            <a:pPr marL="0" indent="0" eaLnBrk="1" hangingPunct="1">
              <a:buFont typeface="Arial" charset="0"/>
              <a:buNone/>
            </a:pPr>
            <a:r>
              <a:rPr lang="tr-TR" b="0" smtClean="0"/>
              <a:t>      </a:t>
            </a:r>
            <a:r>
              <a:rPr lang="en-US" b="0" smtClean="0">
                <a:solidFill>
                  <a:srgbClr val="FF0000"/>
                </a:solidFill>
              </a:rPr>
              <a:t>ADD</a:t>
            </a:r>
            <a:r>
              <a:rPr lang="en-US" b="0" smtClean="0"/>
              <a:t> CITY CHAR(10)</a:t>
            </a:r>
            <a:endParaRPr lang="tr-TR" b="0" i="1" smtClean="0"/>
          </a:p>
          <a:p>
            <a:pPr marL="0" indent="0" eaLnBrk="1" hangingPunct="1">
              <a:buFont typeface="Arial" charset="0"/>
              <a:buNone/>
            </a:pPr>
            <a:r>
              <a:rPr lang="tr-TR" b="0" smtClean="0"/>
              <a:t> 3.2 DESC LAB</a:t>
            </a:r>
          </a:p>
          <a:p>
            <a:pPr marL="0" indent="0" eaLnBrk="1" hangingPunct="1">
              <a:buFont typeface="Arial" charset="0"/>
              <a:buNone/>
            </a:pPr>
            <a:endParaRPr lang="tr-TR" b="0" smtClean="0"/>
          </a:p>
          <a:p>
            <a:pPr marL="0" indent="0" eaLnBrk="1" hangingPunct="1">
              <a:buFont typeface="Arial" charset="0"/>
              <a:buNone/>
            </a:pPr>
            <a:endParaRPr lang="tr-TR" b="0" smtClean="0"/>
          </a:p>
          <a:p>
            <a:pPr marL="0" indent="0" eaLnBrk="1" hangingPunct="1">
              <a:buFont typeface="Arial" charset="0"/>
              <a:buNone/>
            </a:pPr>
            <a:r>
              <a:rPr lang="tr-TR" b="0" smtClean="0"/>
              <a:t> </a:t>
            </a:r>
          </a:p>
          <a:p>
            <a:pPr marL="0" indent="0" eaLnBrk="1" hangingPunct="1">
              <a:buFont typeface="Arial" charset="0"/>
              <a:buNone/>
            </a:pPr>
            <a:r>
              <a:rPr lang="tr-TR" b="0" smtClean="0"/>
              <a:t>3.3  </a:t>
            </a:r>
            <a:r>
              <a:rPr lang="en-US" b="0" smtClean="0">
                <a:solidFill>
                  <a:srgbClr val="FF0000"/>
                </a:solidFill>
              </a:rPr>
              <a:t>alter table </a:t>
            </a:r>
            <a:r>
              <a:rPr lang="en-US" b="0" smtClean="0"/>
              <a:t>lab</a:t>
            </a:r>
          </a:p>
          <a:p>
            <a:pPr marL="0" indent="0" eaLnBrk="1" hangingPunct="1">
              <a:buFont typeface="Arial" charset="0"/>
              <a:buNone/>
            </a:pPr>
            <a:r>
              <a:rPr lang="tr-TR" b="0" smtClean="0"/>
              <a:t>       </a:t>
            </a:r>
            <a:r>
              <a:rPr lang="en-US" b="0" smtClean="0">
                <a:solidFill>
                  <a:srgbClr val="FF0000"/>
                </a:solidFill>
              </a:rPr>
              <a:t>drop column </a:t>
            </a:r>
            <a:r>
              <a:rPr lang="en-US" b="0" smtClean="0"/>
              <a:t>city;</a:t>
            </a:r>
            <a:endParaRPr lang="tr-TR" b="0" smtClean="0"/>
          </a:p>
          <a:p>
            <a:pPr marL="0" indent="0" eaLnBrk="1" hangingPunct="1">
              <a:buFont typeface="Arial" charset="0"/>
              <a:buNone/>
            </a:pPr>
            <a:r>
              <a:rPr lang="tr-TR" b="0" smtClean="0"/>
              <a:t> 3.4 DESC LAB</a:t>
            </a:r>
          </a:p>
        </p:txBody>
      </p:sp>
      <p:pic>
        <p:nvPicPr>
          <p:cNvPr id="23556" name="Picture 3"/>
          <p:cNvPicPr>
            <a:picLocks noChangeAspect="1" noChangeArrowheads="1"/>
          </p:cNvPicPr>
          <p:nvPr/>
        </p:nvPicPr>
        <p:blipFill>
          <a:blip r:embed="rId2" cstate="print"/>
          <a:srcRect/>
          <a:stretch>
            <a:fillRect/>
          </a:stretch>
        </p:blipFill>
        <p:spPr bwMode="auto">
          <a:xfrm>
            <a:off x="1154113" y="4491038"/>
            <a:ext cx="6810375" cy="1457325"/>
          </a:xfrm>
          <a:prstGeom prst="rect">
            <a:avLst/>
          </a:prstGeom>
          <a:noFill/>
          <a:ln w="9525">
            <a:noFill/>
            <a:miter lim="800000"/>
            <a:headEnd type="none" w="sm" len="sm"/>
            <a:tailEnd type="none" w="sm" len="sm"/>
          </a:ln>
        </p:spPr>
      </p:pic>
      <p:pic>
        <p:nvPicPr>
          <p:cNvPr id="23557" name="Picture 5"/>
          <p:cNvPicPr>
            <a:picLocks noChangeAspect="1" noChangeArrowheads="1"/>
          </p:cNvPicPr>
          <p:nvPr/>
        </p:nvPicPr>
        <p:blipFill>
          <a:blip r:embed="rId3" cstate="print"/>
          <a:srcRect/>
          <a:stretch>
            <a:fillRect/>
          </a:stretch>
        </p:blipFill>
        <p:spPr bwMode="auto">
          <a:xfrm>
            <a:off x="1270000" y="1930400"/>
            <a:ext cx="6540500" cy="1265238"/>
          </a:xfrm>
          <a:prstGeom prst="rect">
            <a:avLst/>
          </a:prstGeom>
          <a:noFill/>
          <a:ln w="9525">
            <a:noFill/>
            <a:miter lim="800000"/>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4"/>
          <p:cNvSpPr>
            <a:spLocks noGrp="1" noChangeArrowheads="1"/>
          </p:cNvSpPr>
          <p:nvPr>
            <p:ph type="title"/>
          </p:nvPr>
        </p:nvSpPr>
        <p:spPr/>
        <p:txBody>
          <a:bodyPr/>
          <a:lstStyle/>
          <a:p>
            <a:pPr eaLnBrk="1" hangingPunct="1"/>
            <a:r>
              <a:rPr lang="en-US" smtClean="0"/>
              <a:t>Objectives</a:t>
            </a:r>
          </a:p>
        </p:txBody>
      </p:sp>
      <p:sp>
        <p:nvSpPr>
          <p:cNvPr id="6147" name="Rectangle 15"/>
          <p:cNvSpPr>
            <a:spLocks noGrp="1" noChangeArrowheads="1"/>
          </p:cNvSpPr>
          <p:nvPr>
            <p:ph type="body" idx="1"/>
          </p:nvPr>
        </p:nvSpPr>
        <p:spPr>
          <a:xfrm>
            <a:off x="838200" y="1244600"/>
            <a:ext cx="7366000" cy="3546475"/>
          </a:xfrm>
        </p:spPr>
        <p:txBody>
          <a:bodyPr/>
          <a:lstStyle/>
          <a:p>
            <a:pPr marL="0" indent="0" eaLnBrk="1" hangingPunct="1">
              <a:buFont typeface="Arial" charset="0"/>
              <a:buNone/>
            </a:pPr>
            <a:r>
              <a:rPr lang="en-US" smtClean="0"/>
              <a:t>After completing this lesson, you should be able to do the following:</a:t>
            </a:r>
            <a:endParaRPr lang="tr-TR" smtClean="0"/>
          </a:p>
          <a:p>
            <a:pPr marL="0" indent="0" eaLnBrk="1" hangingPunct="1">
              <a:buFont typeface="Arial" charset="0"/>
              <a:buNone/>
            </a:pPr>
            <a:endParaRPr lang="en-US" smtClean="0"/>
          </a:p>
          <a:p>
            <a:pPr lvl="1" eaLnBrk="1" hangingPunct="1"/>
            <a:r>
              <a:rPr lang="en-US" smtClean="0"/>
              <a:t>Review the table structure</a:t>
            </a:r>
          </a:p>
          <a:p>
            <a:pPr lvl="1" eaLnBrk="1" hangingPunct="1"/>
            <a:r>
              <a:rPr lang="en-US" smtClean="0"/>
              <a:t>List the data types that are available for columns</a:t>
            </a:r>
          </a:p>
          <a:p>
            <a:pPr lvl="1" eaLnBrk="1" hangingPunct="1"/>
            <a:r>
              <a:rPr lang="en-US" smtClean="0"/>
              <a:t>Create a simple table</a:t>
            </a:r>
            <a:endParaRPr lang="tr-TR" smtClean="0"/>
          </a:p>
          <a:p>
            <a:pPr lvl="1" eaLnBrk="1" hangingPunct="1"/>
            <a:r>
              <a:rPr lang="tr-TR" smtClean="0"/>
              <a:t>Alter table definitions</a:t>
            </a:r>
          </a:p>
          <a:p>
            <a:pPr lvl="1" eaLnBrk="1" hangingPunct="1"/>
            <a:r>
              <a:rPr lang="tr-TR" smtClean="0"/>
              <a:t>Drop, rename, and truncate tables</a:t>
            </a:r>
          </a:p>
          <a:p>
            <a:pPr lvl="1" eaLnBrk="1" hangingPunct="1"/>
            <a:endParaRPr lang="en-US" smtClean="0"/>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850900" y="0"/>
            <a:ext cx="7315200" cy="876300"/>
          </a:xfrm>
        </p:spPr>
        <p:txBody>
          <a:bodyPr/>
          <a:lstStyle/>
          <a:p>
            <a:pPr marL="342900" indent="-342900" algn="l" eaLnBrk="1" hangingPunct="1"/>
            <a:r>
              <a:rPr lang="tr-TR" b="0" smtClean="0">
                <a:solidFill>
                  <a:schemeClr val="accent2"/>
                </a:solidFill>
              </a:rPr>
              <a:t>Example 3: Alter Table </a:t>
            </a:r>
            <a:r>
              <a:rPr lang="tr-TR" b="0" smtClean="0"/>
              <a:t>(</a:t>
            </a:r>
            <a:r>
              <a:rPr lang="en-US" b="0" i="1" smtClean="0"/>
              <a:t>Define a default value </a:t>
            </a:r>
            <a:r>
              <a:rPr lang="en-US" b="0" smtClean="0"/>
              <a:t>for the new column</a:t>
            </a:r>
            <a:r>
              <a:rPr lang="tr-TR" b="0" smtClean="0"/>
              <a:t>)</a:t>
            </a:r>
            <a:r>
              <a:rPr lang="tr-TR" b="0" i="1" smtClean="0"/>
              <a:t/>
            </a:r>
            <a:br>
              <a:rPr lang="tr-TR" b="0" i="1" smtClean="0"/>
            </a:br>
            <a:endParaRPr lang="tr-TR" b="0" smtClean="0">
              <a:solidFill>
                <a:schemeClr val="accent2"/>
              </a:solidFill>
            </a:endParaRPr>
          </a:p>
        </p:txBody>
      </p:sp>
      <p:sp>
        <p:nvSpPr>
          <p:cNvPr id="24579" name="Content Placeholder 2"/>
          <p:cNvSpPr>
            <a:spLocks noGrp="1"/>
          </p:cNvSpPr>
          <p:nvPr>
            <p:ph idx="1"/>
          </p:nvPr>
        </p:nvSpPr>
        <p:spPr>
          <a:xfrm>
            <a:off x="863600" y="762000"/>
            <a:ext cx="7747000" cy="3208338"/>
          </a:xfrm>
        </p:spPr>
        <p:txBody>
          <a:bodyPr/>
          <a:lstStyle/>
          <a:p>
            <a:pPr marL="0" indent="0" eaLnBrk="1" hangingPunct="1">
              <a:buFont typeface="Arial" charset="0"/>
              <a:buNone/>
            </a:pPr>
            <a:endParaRPr lang="tr-TR" smtClean="0"/>
          </a:p>
          <a:p>
            <a:pPr marL="0" indent="0" eaLnBrk="1" hangingPunct="1">
              <a:buFont typeface="Arial" charset="0"/>
              <a:buNone/>
            </a:pPr>
            <a:r>
              <a:rPr lang="tr-TR" smtClean="0"/>
              <a:t>3.5 </a:t>
            </a:r>
            <a:r>
              <a:rPr lang="en-US" b="0" smtClean="0">
                <a:solidFill>
                  <a:srgbClr val="FF0000"/>
                </a:solidFill>
              </a:rPr>
              <a:t>ALTER TABLE </a:t>
            </a:r>
            <a:r>
              <a:rPr lang="en-US" b="0" smtClean="0"/>
              <a:t>LAB</a:t>
            </a:r>
          </a:p>
          <a:p>
            <a:pPr marL="0" indent="0" eaLnBrk="1" hangingPunct="1">
              <a:buFont typeface="Arial" charset="0"/>
              <a:buNone/>
            </a:pPr>
            <a:r>
              <a:rPr lang="tr-TR" b="0" smtClean="0"/>
              <a:t>      </a:t>
            </a:r>
            <a:r>
              <a:rPr lang="en-US" b="0" smtClean="0">
                <a:solidFill>
                  <a:srgbClr val="FF0000"/>
                </a:solidFill>
              </a:rPr>
              <a:t>ADD</a:t>
            </a:r>
            <a:r>
              <a:rPr lang="en-US" b="0" smtClean="0"/>
              <a:t> </a:t>
            </a:r>
            <a:r>
              <a:rPr lang="tr-TR" b="0" smtClean="0"/>
              <a:t>Register_date Date default sysdate</a:t>
            </a:r>
            <a:endParaRPr lang="tr-TR" b="0" i="1" smtClean="0"/>
          </a:p>
          <a:p>
            <a:pPr marL="0" indent="0" eaLnBrk="1" hangingPunct="1">
              <a:buFont typeface="Arial" charset="0"/>
              <a:buNone/>
            </a:pPr>
            <a:endParaRPr lang="tr-TR" smtClean="0"/>
          </a:p>
          <a:p>
            <a:pPr marL="0" indent="0" eaLnBrk="1" hangingPunct="1">
              <a:buFont typeface="Arial" charset="0"/>
              <a:buNone/>
            </a:pPr>
            <a:r>
              <a:rPr lang="tr-TR" smtClean="0"/>
              <a:t>3.6</a:t>
            </a:r>
            <a:r>
              <a:rPr lang="tr-TR" b="0" smtClean="0"/>
              <a:t> DESC LAB</a:t>
            </a:r>
          </a:p>
          <a:p>
            <a:pPr marL="0" indent="0" eaLnBrk="1" hangingPunct="1">
              <a:buFont typeface="Arial" charset="0"/>
              <a:buNone/>
            </a:pPr>
            <a:endParaRPr lang="tr-TR" b="0" smtClean="0"/>
          </a:p>
          <a:p>
            <a:pPr marL="0" indent="0" eaLnBrk="1" hangingPunct="1">
              <a:buFont typeface="Arial" charset="0"/>
              <a:buNone/>
            </a:pPr>
            <a:endParaRPr lang="tr-TR" b="0" smtClean="0"/>
          </a:p>
          <a:p>
            <a:pPr marL="0" indent="0" eaLnBrk="1" hangingPunct="1">
              <a:buFont typeface="Arial" charset="0"/>
              <a:buNone/>
            </a:pPr>
            <a:r>
              <a:rPr lang="tr-TR" b="0" smtClean="0"/>
              <a:t> </a:t>
            </a:r>
          </a:p>
        </p:txBody>
      </p:sp>
      <p:pic>
        <p:nvPicPr>
          <p:cNvPr id="24580" name="Picture 2"/>
          <p:cNvPicPr>
            <a:picLocks noChangeAspect="1" noChangeArrowheads="1"/>
          </p:cNvPicPr>
          <p:nvPr/>
        </p:nvPicPr>
        <p:blipFill>
          <a:blip r:embed="rId2" cstate="print"/>
          <a:srcRect/>
          <a:stretch>
            <a:fillRect/>
          </a:stretch>
        </p:blipFill>
        <p:spPr bwMode="auto">
          <a:xfrm>
            <a:off x="838200" y="2819400"/>
            <a:ext cx="7010400" cy="1397000"/>
          </a:xfrm>
          <a:prstGeom prst="rect">
            <a:avLst/>
          </a:prstGeom>
          <a:noFill/>
          <a:ln w="9525">
            <a:noFill/>
            <a:miter lim="800000"/>
            <a:headEnd type="none" w="sm" len="sm"/>
            <a:tailEnd type="none" w="sm" len="sm"/>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title"/>
          </p:nvPr>
        </p:nvSpPr>
        <p:spPr/>
        <p:txBody>
          <a:bodyPr/>
          <a:lstStyle/>
          <a:p>
            <a:pPr eaLnBrk="1" hangingPunct="1"/>
            <a:r>
              <a:rPr lang="en-US" smtClean="0"/>
              <a:t>Dropping a Table</a:t>
            </a:r>
          </a:p>
        </p:txBody>
      </p:sp>
      <p:sp>
        <p:nvSpPr>
          <p:cNvPr id="25603" name="Rectangle 7"/>
          <p:cNvSpPr>
            <a:spLocks noGrp="1" noChangeArrowheads="1"/>
          </p:cNvSpPr>
          <p:nvPr>
            <p:ph type="body" idx="1"/>
          </p:nvPr>
        </p:nvSpPr>
        <p:spPr>
          <a:xfrm>
            <a:off x="863600" y="1816100"/>
            <a:ext cx="7366000" cy="1989138"/>
          </a:xfrm>
        </p:spPr>
        <p:txBody>
          <a:bodyPr/>
          <a:lstStyle/>
          <a:p>
            <a:pPr lvl="1" eaLnBrk="1" hangingPunct="1"/>
            <a:r>
              <a:rPr lang="en-US" smtClean="0"/>
              <a:t>All data and structure in the table are deleted.</a:t>
            </a:r>
          </a:p>
          <a:p>
            <a:pPr lvl="1" eaLnBrk="1" hangingPunct="1"/>
            <a:r>
              <a:rPr lang="en-US" smtClean="0"/>
              <a:t>Any pending transactions are committed.</a:t>
            </a:r>
          </a:p>
          <a:p>
            <a:pPr lvl="1" eaLnBrk="1" hangingPunct="1"/>
            <a:r>
              <a:rPr lang="en-US" smtClean="0"/>
              <a:t>All indexes are dropped.</a:t>
            </a:r>
          </a:p>
          <a:p>
            <a:pPr lvl="1" eaLnBrk="1" hangingPunct="1"/>
            <a:r>
              <a:rPr lang="en-US" smtClean="0"/>
              <a:t>All constraints are dropped.</a:t>
            </a:r>
          </a:p>
          <a:p>
            <a:pPr lvl="1" eaLnBrk="1" hangingPunct="1"/>
            <a:r>
              <a:rPr lang="en-US" smtClean="0"/>
              <a:t>You </a:t>
            </a:r>
            <a:r>
              <a:rPr lang="en-US" i="1" smtClean="0"/>
              <a:t>cannot</a:t>
            </a:r>
            <a:r>
              <a:rPr lang="en-US" smtClean="0"/>
              <a:t> roll back the </a:t>
            </a:r>
            <a:r>
              <a:rPr lang="en-US" smtClean="0">
                <a:latin typeface="Courier New" pitchFamily="49" charset="0"/>
              </a:rPr>
              <a:t>DROP</a:t>
            </a:r>
            <a:r>
              <a:rPr lang="tr-TR" smtClean="0">
                <a:latin typeface="Courier New" pitchFamily="49" charset="0"/>
              </a:rPr>
              <a:t> </a:t>
            </a:r>
            <a:r>
              <a:rPr lang="en-US" smtClean="0">
                <a:latin typeface="Courier New" pitchFamily="49" charset="0"/>
              </a:rPr>
              <a:t>TABLE</a:t>
            </a:r>
            <a:r>
              <a:rPr lang="en-US" smtClean="0"/>
              <a:t> statement.</a:t>
            </a:r>
          </a:p>
        </p:txBody>
      </p:sp>
      <p:sp>
        <p:nvSpPr>
          <p:cNvPr id="25604" name="Rectangle 8"/>
          <p:cNvSpPr>
            <a:spLocks noChangeArrowheads="1"/>
          </p:cNvSpPr>
          <p:nvPr/>
        </p:nvSpPr>
        <p:spPr bwMode="blackGray">
          <a:xfrm>
            <a:off x="885825" y="4370388"/>
            <a:ext cx="7256463" cy="655637"/>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spcBef>
                <a:spcPct val="0"/>
              </a:spcBef>
              <a:buClrTx/>
              <a:buFontTx/>
              <a:buNone/>
              <a:tabLst>
                <a:tab pos="1200150" algn="l"/>
              </a:tabLst>
            </a:pPr>
            <a:r>
              <a:rPr lang="en-US">
                <a:solidFill>
                  <a:srgbClr val="000000"/>
                </a:solidFill>
                <a:latin typeface="Courier New" pitchFamily="49" charset="0"/>
              </a:rPr>
              <a:t>DROP TABLE </a:t>
            </a:r>
            <a:r>
              <a:rPr lang="tr-TR">
                <a:solidFill>
                  <a:srgbClr val="000000"/>
                </a:solidFill>
                <a:latin typeface="Courier New" pitchFamily="49" charset="0"/>
              </a:rPr>
              <a:t>Orders</a:t>
            </a:r>
            <a:r>
              <a:rPr lang="en-US">
                <a:solidFill>
                  <a:srgbClr val="000000"/>
                </a:solidFill>
                <a:latin typeface="Courier New" pitchFamily="49" charset="0"/>
              </a:rPr>
              <a:t>;</a:t>
            </a:r>
          </a:p>
          <a:p>
            <a:pPr algn="l" eaLnBrk="0" hangingPunct="0">
              <a:spcBef>
                <a:spcPct val="0"/>
              </a:spcBef>
              <a:buClrTx/>
              <a:buFontTx/>
              <a:buNone/>
              <a:tabLst>
                <a:tab pos="1200150" algn="l"/>
              </a:tabLst>
            </a:pPr>
            <a:r>
              <a:rPr lang="en-US">
                <a:solidFill>
                  <a:srgbClr val="FF3300"/>
                </a:solidFill>
                <a:latin typeface="Courier New" pitchFamily="49" charset="0"/>
              </a:rPr>
              <a:t>Table dropped.</a:t>
            </a: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Grp="1"/>
          </p:cNvSpPr>
          <p:nvPr>
            <p:ph type="title"/>
          </p:nvPr>
        </p:nvSpPr>
        <p:spPr>
          <a:xfrm>
            <a:off x="457200" y="152400"/>
            <a:ext cx="8231188" cy="923925"/>
          </a:xfrm>
        </p:spPr>
        <p:txBody>
          <a:bodyPr lIns="92160" tIns="46080" rIns="92160" bIns="46080"/>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mtClean="0"/>
              <a:t>Changing the Name of an </a:t>
            </a:r>
            <a:r>
              <a:rPr lang="tr-TR" smtClean="0"/>
              <a:t>Table</a:t>
            </a:r>
            <a:br>
              <a:rPr lang="tr-TR" smtClean="0"/>
            </a:br>
            <a:r>
              <a:rPr lang="tr-TR" smtClean="0"/>
              <a:t>RENAME</a:t>
            </a:r>
          </a:p>
        </p:txBody>
      </p:sp>
      <p:sp>
        <p:nvSpPr>
          <p:cNvPr id="26627" name="Rectangle 2"/>
          <p:cNvSpPr>
            <a:spLocks noGrp="1"/>
          </p:cNvSpPr>
          <p:nvPr>
            <p:ph type="body" idx="1"/>
          </p:nvPr>
        </p:nvSpPr>
        <p:spPr>
          <a:xfrm>
            <a:off x="858838" y="1828800"/>
            <a:ext cx="7385050" cy="2049463"/>
          </a:xfrm>
        </p:spPr>
        <p:txBody>
          <a:bodyPr lIns="92160" tIns="46080" rIns="92160" bIns="46080"/>
          <a:lstStyle/>
          <a:p>
            <a:pPr marL="403225" indent="-403225" eaLnBrk="1" hangingPunct="1">
              <a:buClr>
                <a:srgbClr val="FF3300"/>
              </a:buClr>
              <a:buSzPct val="125000"/>
              <a:buFont typeface="Arial" charset="0"/>
              <a:buNone/>
              <a:tabLst>
                <a:tab pos="688975" algn="l"/>
                <a:tab pos="1035050" algn="l"/>
                <a:tab pos="1381125" algn="l"/>
                <a:tab pos="1727200" algn="l"/>
                <a:tab pos="2073275" algn="l"/>
                <a:tab pos="2419350" algn="l"/>
                <a:tab pos="2765425" algn="l"/>
                <a:tab pos="3111500" algn="l"/>
                <a:tab pos="3457575" algn="l"/>
                <a:tab pos="3803650" algn="l"/>
                <a:tab pos="4149725" algn="l"/>
                <a:tab pos="4495800" algn="l"/>
                <a:tab pos="4841875" algn="l"/>
                <a:tab pos="5187950" algn="l"/>
                <a:tab pos="5534025" algn="l"/>
                <a:tab pos="5880100" algn="l"/>
                <a:tab pos="6226175" algn="l"/>
                <a:tab pos="6572250" algn="l"/>
                <a:tab pos="6918325" algn="l"/>
                <a:tab pos="7264400" algn="l"/>
              </a:tabLst>
            </a:pPr>
            <a:r>
              <a:rPr lang="en-US" smtClean="0"/>
              <a:t>To change the name of a table, you execute the </a:t>
            </a:r>
            <a:r>
              <a:rPr lang="en-US" smtClean="0">
                <a:latin typeface="Courier New" pitchFamily="49" charset="0"/>
              </a:rPr>
              <a:t>RENAME</a:t>
            </a:r>
            <a:r>
              <a:rPr lang="en-US" smtClean="0"/>
              <a:t> statement.</a:t>
            </a:r>
          </a:p>
          <a:p>
            <a:pPr marL="403225" indent="-403225" eaLnBrk="1" hangingPunct="1">
              <a:buSzPct val="125000"/>
              <a:buFont typeface="Arial" charset="0"/>
              <a:buNone/>
              <a:tabLst>
                <a:tab pos="688975" algn="l"/>
                <a:tab pos="1035050" algn="l"/>
                <a:tab pos="1381125" algn="l"/>
                <a:tab pos="1727200" algn="l"/>
                <a:tab pos="2073275" algn="l"/>
                <a:tab pos="2419350" algn="l"/>
                <a:tab pos="2765425" algn="l"/>
                <a:tab pos="3111500" algn="l"/>
                <a:tab pos="3457575" algn="l"/>
                <a:tab pos="3803650" algn="l"/>
                <a:tab pos="4149725" algn="l"/>
                <a:tab pos="4495800" algn="l"/>
                <a:tab pos="4841875" algn="l"/>
                <a:tab pos="5187950" algn="l"/>
                <a:tab pos="5534025" algn="l"/>
                <a:tab pos="5880100" algn="l"/>
                <a:tab pos="6226175" algn="l"/>
                <a:tab pos="6572250" algn="l"/>
                <a:tab pos="6918325" algn="l"/>
                <a:tab pos="7264400" algn="l"/>
              </a:tabLst>
            </a:pPr>
            <a:endParaRPr lang="en-US" smtClean="0"/>
          </a:p>
          <a:p>
            <a:pPr marL="403225" indent="-403225" eaLnBrk="1" hangingPunct="1">
              <a:buClr>
                <a:srgbClr val="FF3300"/>
              </a:buClr>
              <a:buSzPct val="125000"/>
              <a:buFont typeface="Arial" charset="0"/>
              <a:buNone/>
              <a:tabLst>
                <a:tab pos="688975" algn="l"/>
                <a:tab pos="1035050" algn="l"/>
                <a:tab pos="1381125" algn="l"/>
                <a:tab pos="1727200" algn="l"/>
                <a:tab pos="2073275" algn="l"/>
                <a:tab pos="2419350" algn="l"/>
                <a:tab pos="2765425" algn="l"/>
                <a:tab pos="3111500" algn="l"/>
                <a:tab pos="3457575" algn="l"/>
                <a:tab pos="3803650" algn="l"/>
                <a:tab pos="4149725" algn="l"/>
                <a:tab pos="4495800" algn="l"/>
                <a:tab pos="4841875" algn="l"/>
                <a:tab pos="5187950" algn="l"/>
                <a:tab pos="5534025" algn="l"/>
                <a:tab pos="5880100" algn="l"/>
                <a:tab pos="6226175" algn="l"/>
                <a:tab pos="6572250" algn="l"/>
                <a:tab pos="6918325" algn="l"/>
                <a:tab pos="7264400" algn="l"/>
              </a:tabLst>
            </a:pPr>
            <a:r>
              <a:rPr lang="en-US" smtClean="0"/>
              <a:t>You must be the owner of the </a:t>
            </a:r>
            <a:r>
              <a:rPr lang="tr-TR" smtClean="0"/>
              <a:t>table</a:t>
            </a:r>
            <a:r>
              <a:rPr lang="en-US" smtClean="0"/>
              <a:t>.</a:t>
            </a:r>
          </a:p>
        </p:txBody>
      </p:sp>
      <p:sp>
        <p:nvSpPr>
          <p:cNvPr id="6" name="Rectangle 8"/>
          <p:cNvSpPr>
            <a:spLocks noChangeArrowheads="1"/>
          </p:cNvSpPr>
          <p:nvPr/>
        </p:nvSpPr>
        <p:spPr bwMode="blackGray">
          <a:xfrm>
            <a:off x="923925" y="4102100"/>
            <a:ext cx="7256463" cy="860425"/>
          </a:xfrm>
          <a:prstGeom prst="rect">
            <a:avLst/>
          </a:prstGeom>
          <a:solidFill>
            <a:schemeClr val="accent1"/>
          </a:solidFill>
          <a:ln w="28575">
            <a:solidFill>
              <a:srgbClr val="000000"/>
            </a:solidFill>
            <a:miter lim="800000"/>
            <a:headEnd/>
            <a:tailEnd/>
          </a:ln>
          <a:effectLst/>
        </p:spPr>
        <p:txBody>
          <a:bodyPr wrap="none" lIns="92075" tIns="46038" rIns="92075" bIns="46038" anchor="ctr"/>
          <a:lstStyle/>
          <a:p>
            <a:pPr algn="l" eaLnBrk="0" hangingPunct="0">
              <a:spcBef>
                <a:spcPct val="0"/>
              </a:spcBef>
              <a:buClrTx/>
              <a:buFontTx/>
              <a:buNone/>
              <a:tabLst>
                <a:tab pos="1200150" algn="l"/>
              </a:tabLst>
              <a:defRPr/>
            </a:pPr>
            <a:r>
              <a:rPr lang="tr-TR" dirty="0">
                <a:solidFill>
                  <a:srgbClr val="000000"/>
                </a:solidFill>
                <a:latin typeface="Courier New" pitchFamily="49" charset="0"/>
              </a:rPr>
              <a:t>RENAME LAB TO LAB2;</a:t>
            </a:r>
          </a:p>
          <a:p>
            <a:pPr algn="l" eaLnBrk="0" hangingPunct="0">
              <a:spcBef>
                <a:spcPct val="0"/>
              </a:spcBef>
              <a:buClrTx/>
              <a:tabLst>
                <a:tab pos="1200150" algn="l"/>
              </a:tabLst>
              <a:defRPr/>
            </a:pPr>
            <a:r>
              <a:rPr lang="tr-TR" dirty="0">
                <a:solidFill>
                  <a:srgbClr val="FF3300"/>
                </a:solidFill>
                <a:effectLst>
                  <a:outerShdw blurRad="38100" dist="38100" dir="2700000" algn="tl">
                    <a:srgbClr val="C0C0C0"/>
                  </a:outerShdw>
                </a:effectLst>
                <a:latin typeface="Courier New" pitchFamily="49" charset="0"/>
              </a:rPr>
              <a:t>Table </a:t>
            </a:r>
            <a:r>
              <a:rPr lang="tr-TR" dirty="0" err="1">
                <a:solidFill>
                  <a:srgbClr val="FF3300"/>
                </a:solidFill>
                <a:effectLst>
                  <a:outerShdw blurRad="38100" dist="38100" dir="2700000" algn="tl">
                    <a:srgbClr val="C0C0C0"/>
                  </a:outerShdw>
                </a:effectLst>
                <a:latin typeface="Courier New" pitchFamily="49" charset="0"/>
              </a:rPr>
              <a:t>renamed</a:t>
            </a:r>
            <a:r>
              <a:rPr lang="tr-TR" dirty="0">
                <a:solidFill>
                  <a:srgbClr val="FF3300"/>
                </a:solidFill>
                <a:effectLst>
                  <a:outerShdw blurRad="38100" dist="38100" dir="2700000" algn="tl">
                    <a:srgbClr val="C0C0C0"/>
                  </a:outerShdw>
                </a:effectLst>
                <a:latin typeface="Courier New" pitchFamily="49" charset="0"/>
              </a:rPr>
              <a:t>.</a:t>
            </a:r>
          </a:p>
          <a:p>
            <a:pPr algn="l" eaLnBrk="0" hangingPunct="0">
              <a:spcBef>
                <a:spcPct val="0"/>
              </a:spcBef>
              <a:buClrTx/>
              <a:buFontTx/>
              <a:buNone/>
              <a:tabLst>
                <a:tab pos="1200150" algn="l"/>
              </a:tabLst>
              <a:defRPr/>
            </a:pPr>
            <a:endParaRPr lang="en-US" dirty="0">
              <a:solidFill>
                <a:srgbClr val="000000"/>
              </a:solidFill>
              <a:latin typeface="Courier New" pitchFamily="49" charset="0"/>
            </a:endParaRPr>
          </a:p>
        </p:txBody>
      </p:sp>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Grp="1"/>
          </p:cNvSpPr>
          <p:nvPr>
            <p:ph type="title"/>
          </p:nvPr>
        </p:nvSpPr>
        <p:spPr>
          <a:xfrm>
            <a:off x="457200" y="152400"/>
            <a:ext cx="8231188" cy="923925"/>
          </a:xfrm>
        </p:spPr>
        <p:txBody>
          <a:bodyPr lIns="92160" tIns="46080" rIns="92160" bIns="46080"/>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tr-TR" smtClean="0"/>
              <a:t>Truncating a Table</a:t>
            </a:r>
          </a:p>
        </p:txBody>
      </p:sp>
      <p:sp>
        <p:nvSpPr>
          <p:cNvPr id="24578" name="Rectangle 2"/>
          <p:cNvSpPr>
            <a:spLocks noGrp="1"/>
          </p:cNvSpPr>
          <p:nvPr>
            <p:ph type="body" idx="1"/>
          </p:nvPr>
        </p:nvSpPr>
        <p:spPr>
          <a:xfrm>
            <a:off x="909638" y="1419225"/>
            <a:ext cx="7385050" cy="3813175"/>
          </a:xfrm>
        </p:spPr>
        <p:txBody>
          <a:bodyPr lIns="92160" tIns="46080" rIns="92160" bIns="46080" rtlCol="0">
            <a:normAutofit fontScale="92500"/>
          </a:bodyPr>
          <a:lstStyle/>
          <a:p>
            <a:pPr marL="403225" indent="-403225" eaLnBrk="1" fontAlgn="auto" hangingPunct="1">
              <a:spcAft>
                <a:spcPts val="0"/>
              </a:spcAft>
              <a:buClr>
                <a:srgbClr val="FF3300"/>
              </a:buClr>
              <a:buSzPct val="125000"/>
              <a:buFont typeface="Arial" charset="0"/>
              <a:buNone/>
              <a:tabLst>
                <a:tab pos="688975" algn="l"/>
                <a:tab pos="1035050" algn="l"/>
                <a:tab pos="1381125" algn="l"/>
                <a:tab pos="1727200" algn="l"/>
                <a:tab pos="2073275" algn="l"/>
                <a:tab pos="2419350" algn="l"/>
                <a:tab pos="2765425" algn="l"/>
                <a:tab pos="3111500" algn="l"/>
                <a:tab pos="3457575" algn="l"/>
                <a:tab pos="3803650" algn="l"/>
                <a:tab pos="4149725" algn="l"/>
                <a:tab pos="4495800" algn="l"/>
                <a:tab pos="4841875" algn="l"/>
                <a:tab pos="5187950" algn="l"/>
                <a:tab pos="5534025" algn="l"/>
                <a:tab pos="5880100" algn="l"/>
                <a:tab pos="6226175" algn="l"/>
                <a:tab pos="6572250" algn="l"/>
                <a:tab pos="6918325" algn="l"/>
                <a:tab pos="7264400" algn="l"/>
              </a:tabLst>
              <a:defRPr/>
            </a:pPr>
            <a:r>
              <a:rPr lang="tr-TR" dirty="0" smtClean="0"/>
              <a:t>The </a:t>
            </a:r>
            <a:r>
              <a:rPr lang="tr-TR" dirty="0" smtClean="0">
                <a:latin typeface="Courier New" pitchFamily="49" charset="0"/>
              </a:rPr>
              <a:t>TRUNCATE TABLE</a:t>
            </a:r>
            <a:r>
              <a:rPr lang="tr-TR" dirty="0" smtClean="0"/>
              <a:t> statement:</a:t>
            </a:r>
          </a:p>
          <a:p>
            <a:pPr marL="917575" lvl="1" indent="-400050" eaLnBrk="1" fontAlgn="auto" hangingPunct="1">
              <a:spcAft>
                <a:spcPts val="0"/>
              </a:spcAft>
              <a:buClr>
                <a:srgbClr val="FF3300"/>
              </a:buClr>
              <a:tabLst>
                <a:tab pos="688975" algn="l"/>
                <a:tab pos="1035050" algn="l"/>
                <a:tab pos="1381125" algn="l"/>
                <a:tab pos="1727200" algn="l"/>
                <a:tab pos="2073275" algn="l"/>
                <a:tab pos="2419350" algn="l"/>
                <a:tab pos="2765425" algn="l"/>
                <a:tab pos="3111500" algn="l"/>
                <a:tab pos="3457575" algn="l"/>
                <a:tab pos="3803650" algn="l"/>
                <a:tab pos="4149725" algn="l"/>
                <a:tab pos="4495800" algn="l"/>
                <a:tab pos="4841875" algn="l"/>
                <a:tab pos="5187950" algn="l"/>
                <a:tab pos="5534025" algn="l"/>
                <a:tab pos="5880100" algn="l"/>
                <a:tab pos="6226175" algn="l"/>
                <a:tab pos="6572250" algn="l"/>
                <a:tab pos="6918325" algn="l"/>
                <a:tab pos="7264400" algn="l"/>
              </a:tabLst>
              <a:defRPr/>
            </a:pPr>
            <a:r>
              <a:rPr lang="tr-TR" dirty="0" smtClean="0"/>
              <a:t>Removes all rows from a table</a:t>
            </a:r>
          </a:p>
          <a:p>
            <a:pPr marL="917575" lvl="1" indent="-400050" eaLnBrk="1" fontAlgn="auto" hangingPunct="1">
              <a:spcAft>
                <a:spcPts val="0"/>
              </a:spcAft>
              <a:buClr>
                <a:srgbClr val="FF3300"/>
              </a:buClr>
              <a:tabLst>
                <a:tab pos="688975" algn="l"/>
                <a:tab pos="1035050" algn="l"/>
                <a:tab pos="1381125" algn="l"/>
                <a:tab pos="1727200" algn="l"/>
                <a:tab pos="2073275" algn="l"/>
                <a:tab pos="2419350" algn="l"/>
                <a:tab pos="2765425" algn="l"/>
                <a:tab pos="3111500" algn="l"/>
                <a:tab pos="3457575" algn="l"/>
                <a:tab pos="3803650" algn="l"/>
                <a:tab pos="4149725" algn="l"/>
                <a:tab pos="4495800" algn="l"/>
                <a:tab pos="4841875" algn="l"/>
                <a:tab pos="5187950" algn="l"/>
                <a:tab pos="5534025" algn="l"/>
                <a:tab pos="5880100" algn="l"/>
                <a:tab pos="6226175" algn="l"/>
                <a:tab pos="6572250" algn="l"/>
                <a:tab pos="6918325" algn="l"/>
                <a:tab pos="7264400" algn="l"/>
              </a:tabLst>
              <a:defRPr/>
            </a:pPr>
            <a:r>
              <a:rPr lang="tr-TR" dirty="0" smtClean="0"/>
              <a:t>Releases the storage space used by that table</a:t>
            </a:r>
          </a:p>
          <a:p>
            <a:pPr marL="917575" lvl="1" indent="-400050" eaLnBrk="1" fontAlgn="auto" hangingPunct="1">
              <a:spcAft>
                <a:spcPts val="0"/>
              </a:spcAft>
              <a:buFontTx/>
              <a:buChar char="–"/>
              <a:tabLst>
                <a:tab pos="688975" algn="l"/>
                <a:tab pos="1035050" algn="l"/>
                <a:tab pos="1381125" algn="l"/>
                <a:tab pos="1727200" algn="l"/>
                <a:tab pos="2073275" algn="l"/>
                <a:tab pos="2419350" algn="l"/>
                <a:tab pos="2765425" algn="l"/>
                <a:tab pos="3111500" algn="l"/>
                <a:tab pos="3457575" algn="l"/>
                <a:tab pos="3803650" algn="l"/>
                <a:tab pos="4149725" algn="l"/>
                <a:tab pos="4495800" algn="l"/>
                <a:tab pos="4841875" algn="l"/>
                <a:tab pos="5187950" algn="l"/>
                <a:tab pos="5534025" algn="l"/>
                <a:tab pos="5880100" algn="l"/>
                <a:tab pos="6226175" algn="l"/>
                <a:tab pos="6572250" algn="l"/>
                <a:tab pos="6918325" algn="l"/>
                <a:tab pos="7264400" algn="l"/>
              </a:tabLst>
              <a:defRPr/>
            </a:pPr>
            <a:endParaRPr lang="tr-TR" dirty="0" smtClean="0"/>
          </a:p>
          <a:p>
            <a:pPr marL="917575" lvl="1" indent="-400050" eaLnBrk="1" fontAlgn="auto" hangingPunct="1">
              <a:spcAft>
                <a:spcPts val="0"/>
              </a:spcAft>
              <a:buFont typeface="Arial" charset="0"/>
              <a:buNone/>
              <a:tabLst>
                <a:tab pos="688975" algn="l"/>
                <a:tab pos="1035050" algn="l"/>
                <a:tab pos="1381125" algn="l"/>
                <a:tab pos="1727200" algn="l"/>
                <a:tab pos="2073275" algn="l"/>
                <a:tab pos="2419350" algn="l"/>
                <a:tab pos="2765425" algn="l"/>
                <a:tab pos="3111500" algn="l"/>
                <a:tab pos="3457575" algn="l"/>
                <a:tab pos="3803650" algn="l"/>
                <a:tab pos="4149725" algn="l"/>
                <a:tab pos="4495800" algn="l"/>
                <a:tab pos="4841875" algn="l"/>
                <a:tab pos="5187950" algn="l"/>
                <a:tab pos="5534025" algn="l"/>
                <a:tab pos="5880100" algn="l"/>
                <a:tab pos="6226175" algn="l"/>
                <a:tab pos="6572250" algn="l"/>
                <a:tab pos="6918325" algn="l"/>
                <a:tab pos="7264400" algn="l"/>
              </a:tabLst>
              <a:defRPr/>
            </a:pPr>
            <a:r>
              <a:rPr lang="tr-TR" sz="2400" dirty="0" smtClean="0">
                <a:latin typeface="Courier New" pitchFamily="49" charset="0"/>
              </a:rPr>
              <a:t>    TRUNCATE  </a:t>
            </a:r>
            <a:r>
              <a:rPr lang="tr-TR" sz="2400" dirty="0">
                <a:latin typeface="Courier New" pitchFamily="49" charset="0"/>
              </a:rPr>
              <a:t>TABLE   </a:t>
            </a:r>
            <a:r>
              <a:rPr lang="tr-TR" sz="2400" i="1" dirty="0" smtClean="0">
                <a:latin typeface="Courier New" pitchFamily="49" charset="0"/>
              </a:rPr>
              <a:t>table_name;</a:t>
            </a:r>
          </a:p>
          <a:p>
            <a:pPr marL="917575" lvl="1" indent="-400050" eaLnBrk="1" fontAlgn="auto" hangingPunct="1">
              <a:spcAft>
                <a:spcPts val="0"/>
              </a:spcAft>
              <a:buFontTx/>
              <a:buChar char="–"/>
              <a:tabLst>
                <a:tab pos="688975" algn="l"/>
                <a:tab pos="1035050" algn="l"/>
                <a:tab pos="1381125" algn="l"/>
                <a:tab pos="1727200" algn="l"/>
                <a:tab pos="2073275" algn="l"/>
                <a:tab pos="2419350" algn="l"/>
                <a:tab pos="2765425" algn="l"/>
                <a:tab pos="3111500" algn="l"/>
                <a:tab pos="3457575" algn="l"/>
                <a:tab pos="3803650" algn="l"/>
                <a:tab pos="4149725" algn="l"/>
                <a:tab pos="4495800" algn="l"/>
                <a:tab pos="4841875" algn="l"/>
                <a:tab pos="5187950" algn="l"/>
                <a:tab pos="5534025" algn="l"/>
                <a:tab pos="5880100" algn="l"/>
                <a:tab pos="6226175" algn="l"/>
                <a:tab pos="6572250" algn="l"/>
                <a:tab pos="6918325" algn="l"/>
                <a:tab pos="7264400" algn="l"/>
              </a:tabLst>
              <a:defRPr/>
            </a:pPr>
            <a:endParaRPr lang="tr-TR" dirty="0" smtClean="0"/>
          </a:p>
          <a:p>
            <a:pPr marL="403225" indent="-403225" eaLnBrk="1" fontAlgn="auto" hangingPunct="1">
              <a:spcAft>
                <a:spcPts val="0"/>
              </a:spcAft>
              <a:buClr>
                <a:srgbClr val="FF3300"/>
              </a:buClr>
              <a:buSzPct val="125000"/>
              <a:buFont typeface="Arial" charset="0"/>
              <a:buNone/>
              <a:tabLst>
                <a:tab pos="688975" algn="l"/>
                <a:tab pos="1035050" algn="l"/>
                <a:tab pos="1381125" algn="l"/>
                <a:tab pos="1727200" algn="l"/>
                <a:tab pos="2073275" algn="l"/>
                <a:tab pos="2419350" algn="l"/>
                <a:tab pos="2765425" algn="l"/>
                <a:tab pos="3111500" algn="l"/>
                <a:tab pos="3457575" algn="l"/>
                <a:tab pos="3803650" algn="l"/>
                <a:tab pos="4149725" algn="l"/>
                <a:tab pos="4495800" algn="l"/>
                <a:tab pos="4841875" algn="l"/>
                <a:tab pos="5187950" algn="l"/>
                <a:tab pos="5534025" algn="l"/>
                <a:tab pos="5880100" algn="l"/>
                <a:tab pos="6226175" algn="l"/>
                <a:tab pos="6572250" algn="l"/>
                <a:tab pos="6918325" algn="l"/>
                <a:tab pos="7264400" algn="l"/>
              </a:tabLst>
              <a:defRPr/>
            </a:pPr>
            <a:r>
              <a:rPr lang="tr-TR" dirty="0" smtClean="0"/>
              <a:t>You cannot roll back row removal when using </a:t>
            </a:r>
            <a:r>
              <a:rPr lang="tr-TR" dirty="0" smtClean="0">
                <a:latin typeface="Courier New" pitchFamily="49" charset="0"/>
              </a:rPr>
              <a:t>TRUNCATE</a:t>
            </a:r>
            <a:r>
              <a:rPr lang="tr-TR" dirty="0" smtClean="0"/>
              <a:t>.</a:t>
            </a:r>
          </a:p>
          <a:p>
            <a:pPr marL="403225" indent="-403225" eaLnBrk="1" fontAlgn="auto" hangingPunct="1">
              <a:spcAft>
                <a:spcPts val="0"/>
              </a:spcAft>
              <a:buClr>
                <a:srgbClr val="FF3300"/>
              </a:buClr>
              <a:buSzPct val="125000"/>
              <a:buFont typeface="Arial" charset="0"/>
              <a:buNone/>
              <a:tabLst>
                <a:tab pos="688975" algn="l"/>
                <a:tab pos="1035050" algn="l"/>
                <a:tab pos="1381125" algn="l"/>
                <a:tab pos="1727200" algn="l"/>
                <a:tab pos="2073275" algn="l"/>
                <a:tab pos="2419350" algn="l"/>
                <a:tab pos="2765425" algn="l"/>
                <a:tab pos="3111500" algn="l"/>
                <a:tab pos="3457575" algn="l"/>
                <a:tab pos="3803650" algn="l"/>
                <a:tab pos="4149725" algn="l"/>
                <a:tab pos="4495800" algn="l"/>
                <a:tab pos="4841875" algn="l"/>
                <a:tab pos="5187950" algn="l"/>
                <a:tab pos="5534025" algn="l"/>
                <a:tab pos="5880100" algn="l"/>
                <a:tab pos="6226175" algn="l"/>
                <a:tab pos="6572250" algn="l"/>
                <a:tab pos="6918325" algn="l"/>
                <a:tab pos="7264400" algn="l"/>
              </a:tabLst>
              <a:defRPr/>
            </a:pPr>
            <a:endParaRPr lang="tr-TR" dirty="0" smtClean="0"/>
          </a:p>
          <a:p>
            <a:pPr marL="403225" indent="-403225" eaLnBrk="1" fontAlgn="auto" hangingPunct="1">
              <a:spcAft>
                <a:spcPts val="0"/>
              </a:spcAft>
              <a:buClr>
                <a:srgbClr val="FF3300"/>
              </a:buClr>
              <a:buSzPct val="125000"/>
              <a:buFont typeface="Arial" charset="0"/>
              <a:buNone/>
              <a:tabLst>
                <a:tab pos="688975" algn="l"/>
                <a:tab pos="1035050" algn="l"/>
                <a:tab pos="1381125" algn="l"/>
                <a:tab pos="1727200" algn="l"/>
                <a:tab pos="2073275" algn="l"/>
                <a:tab pos="2419350" algn="l"/>
                <a:tab pos="2765425" algn="l"/>
                <a:tab pos="3111500" algn="l"/>
                <a:tab pos="3457575" algn="l"/>
                <a:tab pos="3803650" algn="l"/>
                <a:tab pos="4149725" algn="l"/>
                <a:tab pos="4495800" algn="l"/>
                <a:tab pos="4841875" algn="l"/>
                <a:tab pos="5187950" algn="l"/>
                <a:tab pos="5534025" algn="l"/>
                <a:tab pos="5880100" algn="l"/>
                <a:tab pos="6226175" algn="l"/>
                <a:tab pos="6572250" algn="l"/>
                <a:tab pos="6918325" algn="l"/>
                <a:tab pos="7264400" algn="l"/>
              </a:tabLst>
              <a:defRPr/>
            </a:pPr>
            <a:r>
              <a:rPr lang="tr-TR" dirty="0" smtClean="0"/>
              <a:t>Alternatively, you can remove rows by using the </a:t>
            </a:r>
            <a:r>
              <a:rPr lang="tr-TR" dirty="0" smtClean="0">
                <a:latin typeface="Courier New" pitchFamily="49" charset="0"/>
              </a:rPr>
              <a:t>DELETE</a:t>
            </a:r>
            <a:r>
              <a:rPr lang="tr-TR" dirty="0" smtClean="0"/>
              <a:t> statement.</a:t>
            </a:r>
          </a:p>
        </p:txBody>
      </p:sp>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tr-TR" smtClean="0"/>
              <a:t>REVIEW: SQL STATEMENTS</a:t>
            </a:r>
          </a:p>
        </p:txBody>
      </p:sp>
      <p:pic>
        <p:nvPicPr>
          <p:cNvPr id="7171" name="Picture 3"/>
          <p:cNvPicPr>
            <a:picLocks noChangeAspect="1" noChangeArrowheads="1"/>
          </p:cNvPicPr>
          <p:nvPr/>
        </p:nvPicPr>
        <p:blipFill>
          <a:blip r:embed="rId2" cstate="print"/>
          <a:srcRect/>
          <a:stretch>
            <a:fillRect/>
          </a:stretch>
        </p:blipFill>
        <p:spPr bwMode="auto">
          <a:xfrm>
            <a:off x="2187575" y="1241425"/>
            <a:ext cx="4743450" cy="4019550"/>
          </a:xfrm>
          <a:prstGeom prst="rect">
            <a:avLst/>
          </a:prstGeom>
          <a:noFill/>
          <a:ln w="9525">
            <a:noFill/>
            <a:miter lim="800000"/>
            <a:headEnd type="none" w="sm" len="sm"/>
            <a:tailEnd type="none" w="sm" len="sm"/>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title"/>
          </p:nvPr>
        </p:nvSpPr>
        <p:spPr>
          <a:xfrm>
            <a:off x="889000" y="939800"/>
            <a:ext cx="7315200" cy="876300"/>
          </a:xfrm>
        </p:spPr>
        <p:txBody>
          <a:bodyPr/>
          <a:lstStyle/>
          <a:p>
            <a:pPr eaLnBrk="1" hangingPunct="1"/>
            <a:r>
              <a:rPr lang="en-US" smtClean="0"/>
              <a:t>Naming Rules</a:t>
            </a:r>
          </a:p>
        </p:txBody>
      </p:sp>
      <p:sp>
        <p:nvSpPr>
          <p:cNvPr id="8195" name="Rectangle 5"/>
          <p:cNvSpPr>
            <a:spLocks noGrp="1" noChangeArrowheads="1"/>
          </p:cNvSpPr>
          <p:nvPr>
            <p:ph type="body" idx="1"/>
          </p:nvPr>
        </p:nvSpPr>
        <p:spPr>
          <a:xfrm>
            <a:off x="863600" y="1816100"/>
            <a:ext cx="7366000" cy="2703513"/>
          </a:xfrm>
        </p:spPr>
        <p:txBody>
          <a:bodyPr/>
          <a:lstStyle/>
          <a:p>
            <a:pPr marL="0" indent="0" eaLnBrk="1" hangingPunct="1">
              <a:buFont typeface="Arial" charset="0"/>
              <a:buNone/>
            </a:pPr>
            <a:r>
              <a:rPr lang="en-US" smtClean="0"/>
              <a:t>Table names and column names:</a:t>
            </a:r>
          </a:p>
          <a:p>
            <a:pPr lvl="1" eaLnBrk="1" hangingPunct="1"/>
            <a:r>
              <a:rPr lang="en-US" smtClean="0"/>
              <a:t>Must begin with a letter</a:t>
            </a:r>
          </a:p>
          <a:p>
            <a:pPr lvl="1" eaLnBrk="1" hangingPunct="1"/>
            <a:r>
              <a:rPr lang="en-US" smtClean="0"/>
              <a:t>Must be 1–30 characters long</a:t>
            </a:r>
          </a:p>
          <a:p>
            <a:pPr lvl="1" eaLnBrk="1" hangingPunct="1"/>
            <a:r>
              <a:rPr lang="en-US" smtClean="0"/>
              <a:t>Must contain only A–Z, a–z, 0–9, _, $, and #</a:t>
            </a:r>
          </a:p>
          <a:p>
            <a:pPr lvl="1" eaLnBrk="1" hangingPunct="1"/>
            <a:r>
              <a:rPr lang="en-US" smtClean="0"/>
              <a:t>Must not duplicate the name of another object owned by the same user</a:t>
            </a:r>
          </a:p>
          <a:p>
            <a:pPr lvl="1" eaLnBrk="1" hangingPunct="1"/>
            <a:r>
              <a:rPr lang="en-US" smtClean="0"/>
              <a:t>Must not be an Oracle server reserved word</a:t>
            </a: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body" idx="1"/>
          </p:nvPr>
        </p:nvSpPr>
        <p:spPr>
          <a:xfrm>
            <a:off x="863600" y="1816100"/>
            <a:ext cx="7366000" cy="2989263"/>
          </a:xfrm>
        </p:spPr>
        <p:txBody>
          <a:bodyPr/>
          <a:lstStyle/>
          <a:p>
            <a:pPr lvl="1" eaLnBrk="1" hangingPunct="1"/>
            <a:r>
              <a:rPr lang="en-US" smtClean="0"/>
              <a:t>You must have:</a:t>
            </a:r>
          </a:p>
          <a:p>
            <a:pPr lvl="2" eaLnBrk="1" hangingPunct="1"/>
            <a:r>
              <a:rPr lang="en-US" smtClean="0">
                <a:latin typeface="Courier New" pitchFamily="49" charset="0"/>
              </a:rPr>
              <a:t>CREATE TABLE</a:t>
            </a:r>
            <a:r>
              <a:rPr lang="en-US" smtClean="0"/>
              <a:t> privilege</a:t>
            </a:r>
          </a:p>
          <a:p>
            <a:pPr lvl="2" eaLnBrk="1" hangingPunct="1"/>
            <a:r>
              <a:rPr lang="en-US" smtClean="0"/>
              <a:t>A storage area</a:t>
            </a:r>
          </a:p>
          <a:p>
            <a:pPr lvl="2" eaLnBrk="1" hangingPunct="1">
              <a:buFont typeface="Arial" charset="0"/>
              <a:buNone/>
            </a:pPr>
            <a:endParaRPr lang="en-US" smtClean="0"/>
          </a:p>
          <a:p>
            <a:pPr lvl="1" eaLnBrk="1" hangingPunct="1">
              <a:buFont typeface="Arial" charset="0"/>
              <a:buNone/>
            </a:pPr>
            <a:endParaRPr lang="en-US" smtClean="0"/>
          </a:p>
          <a:p>
            <a:pPr lvl="1" eaLnBrk="1" hangingPunct="1"/>
            <a:r>
              <a:rPr lang="en-US" smtClean="0"/>
              <a:t>You specify:</a:t>
            </a:r>
          </a:p>
          <a:p>
            <a:pPr lvl="2" eaLnBrk="1" hangingPunct="1"/>
            <a:r>
              <a:rPr lang="en-US" smtClean="0"/>
              <a:t>Table name</a:t>
            </a:r>
          </a:p>
          <a:p>
            <a:pPr lvl="2" eaLnBrk="1" hangingPunct="1"/>
            <a:r>
              <a:rPr lang="en-US" smtClean="0"/>
              <a:t>Column name, column data type, and column size</a:t>
            </a:r>
          </a:p>
        </p:txBody>
      </p:sp>
      <p:sp>
        <p:nvSpPr>
          <p:cNvPr id="9219" name="Rectangle 6"/>
          <p:cNvSpPr>
            <a:spLocks noGrp="1" noChangeArrowheads="1"/>
          </p:cNvSpPr>
          <p:nvPr>
            <p:ph type="title"/>
          </p:nvPr>
        </p:nvSpPr>
        <p:spPr/>
        <p:txBody>
          <a:bodyPr/>
          <a:lstStyle/>
          <a:p>
            <a:pPr eaLnBrk="1" hangingPunct="1"/>
            <a:r>
              <a:rPr lang="en-US" smtClean="0">
                <a:latin typeface="Courier New" pitchFamily="49" charset="0"/>
              </a:rPr>
              <a:t>CREATE TABLE</a:t>
            </a:r>
            <a:r>
              <a:rPr lang="en-US" smtClean="0"/>
              <a:t> Statement</a:t>
            </a:r>
          </a:p>
        </p:txBody>
      </p:sp>
      <p:sp>
        <p:nvSpPr>
          <p:cNvPr id="9220" name="Rectangle 8"/>
          <p:cNvSpPr>
            <a:spLocks noChangeArrowheads="1"/>
          </p:cNvSpPr>
          <p:nvPr/>
        </p:nvSpPr>
        <p:spPr bwMode="blackGray">
          <a:xfrm>
            <a:off x="873125" y="3016250"/>
            <a:ext cx="7270750" cy="641350"/>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spcBef>
                <a:spcPct val="0"/>
              </a:spcBef>
              <a:buClrTx/>
              <a:buFontTx/>
              <a:buNone/>
              <a:tabLst>
                <a:tab pos="1200150" algn="l"/>
              </a:tabLst>
            </a:pPr>
            <a:r>
              <a:rPr lang="en-US">
                <a:solidFill>
                  <a:srgbClr val="000000"/>
                </a:solidFill>
                <a:latin typeface="Courier New" pitchFamily="49" charset="0"/>
              </a:rPr>
              <a:t>CREATE TABLE [</a:t>
            </a:r>
            <a:r>
              <a:rPr lang="en-US" i="1">
                <a:solidFill>
                  <a:srgbClr val="000000"/>
                </a:solidFill>
                <a:latin typeface="Courier New" pitchFamily="49" charset="0"/>
              </a:rPr>
              <a:t>schema</a:t>
            </a:r>
            <a:r>
              <a:rPr lang="en-US">
                <a:solidFill>
                  <a:srgbClr val="000000"/>
                </a:solidFill>
                <a:latin typeface="Courier New" pitchFamily="49" charset="0"/>
              </a:rPr>
              <a:t>.]</a:t>
            </a:r>
            <a:r>
              <a:rPr lang="en-US" i="1">
                <a:solidFill>
                  <a:srgbClr val="000000"/>
                </a:solidFill>
                <a:latin typeface="Courier New" pitchFamily="49" charset="0"/>
              </a:rPr>
              <a:t>table</a:t>
            </a:r>
          </a:p>
          <a:p>
            <a:pPr algn="l" eaLnBrk="0" hangingPunct="0">
              <a:spcBef>
                <a:spcPct val="0"/>
              </a:spcBef>
              <a:buClrTx/>
              <a:buFontTx/>
              <a:buNone/>
              <a:tabLst>
                <a:tab pos="1200150" algn="l"/>
              </a:tabLst>
            </a:pPr>
            <a:r>
              <a:rPr lang="en-US">
                <a:solidFill>
                  <a:srgbClr val="000000"/>
                </a:solidFill>
                <a:latin typeface="Courier New" pitchFamily="49" charset="0"/>
              </a:rPr>
              <a:t>          (</a:t>
            </a:r>
            <a:r>
              <a:rPr lang="en-US" i="1">
                <a:solidFill>
                  <a:srgbClr val="000000"/>
                </a:solidFill>
                <a:latin typeface="Courier New" pitchFamily="49" charset="0"/>
              </a:rPr>
              <a:t>column</a:t>
            </a:r>
            <a:r>
              <a:rPr lang="en-US">
                <a:solidFill>
                  <a:srgbClr val="000000"/>
                </a:solidFill>
                <a:latin typeface="Courier New" pitchFamily="49" charset="0"/>
              </a:rPr>
              <a:t> </a:t>
            </a:r>
            <a:r>
              <a:rPr lang="en-US" i="1">
                <a:solidFill>
                  <a:srgbClr val="000000"/>
                </a:solidFill>
                <a:latin typeface="Courier New" pitchFamily="49" charset="0"/>
              </a:rPr>
              <a:t>datatype</a:t>
            </a:r>
            <a:r>
              <a:rPr lang="en-US">
                <a:solidFill>
                  <a:srgbClr val="000000"/>
                </a:solidFill>
                <a:latin typeface="Courier New" pitchFamily="49" charset="0"/>
              </a:rPr>
              <a:t> [DEFAULT </a:t>
            </a:r>
            <a:r>
              <a:rPr lang="en-US" i="1">
                <a:solidFill>
                  <a:srgbClr val="000000"/>
                </a:solidFill>
                <a:latin typeface="Courier New" pitchFamily="49" charset="0"/>
              </a:rPr>
              <a:t>expr</a:t>
            </a:r>
            <a:r>
              <a:rPr lang="en-US">
                <a:solidFill>
                  <a:srgbClr val="000000"/>
                </a:solidFill>
                <a:latin typeface="Courier New" pitchFamily="49" charset="0"/>
              </a:rPr>
              <a:t>][, ...]);</a:t>
            </a:r>
          </a:p>
        </p:txBody>
      </p:sp>
      <p:pic>
        <p:nvPicPr>
          <p:cNvPr id="9221" name="Picture 9" descr="D:\Temp\datab011.gif"/>
          <p:cNvPicPr>
            <a:picLocks noChangeAspect="1" noChangeArrowheads="1"/>
          </p:cNvPicPr>
          <p:nvPr/>
        </p:nvPicPr>
        <p:blipFill>
          <a:blip r:embed="rId3" cstate="print"/>
          <a:srcRect/>
          <a:stretch>
            <a:fillRect/>
          </a:stretch>
        </p:blipFill>
        <p:spPr bwMode="auto">
          <a:xfrm>
            <a:off x="4017963" y="4803775"/>
            <a:ext cx="1025525" cy="1528763"/>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title"/>
          </p:nvPr>
        </p:nvSpPr>
        <p:spPr>
          <a:noFill/>
        </p:spPr>
        <p:txBody>
          <a:bodyPr lIns="92075" tIns="46038" rIns="92075" bIns="46038"/>
          <a:lstStyle/>
          <a:p>
            <a:pPr eaLnBrk="1" hangingPunct="1"/>
            <a:r>
              <a:rPr lang="en-US" smtClean="0"/>
              <a:t>Data Types</a:t>
            </a:r>
          </a:p>
        </p:txBody>
      </p:sp>
      <p:graphicFrame>
        <p:nvGraphicFramePr>
          <p:cNvPr id="495710" name="Group 94"/>
          <p:cNvGraphicFramePr>
            <a:graphicFrameLocks noGrp="1"/>
          </p:cNvGraphicFramePr>
          <p:nvPr/>
        </p:nvGraphicFramePr>
        <p:xfrm>
          <a:off x="923925" y="1524000"/>
          <a:ext cx="7239000" cy="4543425"/>
        </p:xfrm>
        <a:graphic>
          <a:graphicData uri="http://schemas.openxmlformats.org/drawingml/2006/table">
            <a:tbl>
              <a:tblPr/>
              <a:tblGrid>
                <a:gridCol w="1908175"/>
                <a:gridCol w="5330825"/>
              </a:tblGrid>
              <a:tr h="312738">
                <a:tc>
                  <a:txBody>
                    <a:body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Data Type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Description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VARCHAR2(</a:t>
                      </a:r>
                      <a:r>
                        <a:rPr kumimoji="0" lang="en-US" sz="1600" b="1" i="1" u="none" strike="noStrike" cap="none" normalizeH="0" baseline="0" smtClean="0">
                          <a:ln>
                            <a:noFill/>
                          </a:ln>
                          <a:solidFill>
                            <a:schemeClr val="tx1"/>
                          </a:solidFill>
                          <a:effectLst/>
                          <a:latin typeface="Courier New" pitchFamily="49" charset="0"/>
                        </a:rPr>
                        <a:t>size</a:t>
                      </a:r>
                      <a:r>
                        <a:rPr kumimoji="0" lang="en-US" sz="1600" b="1" i="0" u="none" strike="noStrike" cap="none" normalizeH="0" baseline="0" smtClean="0">
                          <a:ln>
                            <a:noFill/>
                          </a:ln>
                          <a:solidFill>
                            <a:schemeClr val="tx1"/>
                          </a:solidFill>
                          <a:effectLst/>
                          <a:latin typeface="Courier New" pitchFamily="49" charset="0"/>
                        </a:rPr>
                        <a: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Variable-length character data</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CHAR(</a:t>
                      </a:r>
                      <a:r>
                        <a:rPr kumimoji="0" lang="en-US" sz="1600" b="1" i="1" u="none" strike="noStrike" cap="none" normalizeH="0" baseline="0" smtClean="0">
                          <a:ln>
                            <a:noFill/>
                          </a:ln>
                          <a:solidFill>
                            <a:schemeClr val="tx1"/>
                          </a:solidFill>
                          <a:effectLst/>
                          <a:latin typeface="Courier New" pitchFamily="49" charset="0"/>
                        </a:rPr>
                        <a:t>size</a:t>
                      </a:r>
                      <a:r>
                        <a:rPr kumimoji="0" lang="en-US" sz="1600" b="1" i="0" u="none" strike="noStrike" cap="none" normalizeH="0" baseline="0" smtClean="0">
                          <a:ln>
                            <a:noFill/>
                          </a:ln>
                          <a:solidFill>
                            <a:schemeClr val="tx1"/>
                          </a:solidFill>
                          <a:effectLst/>
                          <a:latin typeface="Courier New" pitchFamily="49" charset="0"/>
                        </a:rPr>
                        <a:t>)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Fixed-length character data</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NUMBER(</a:t>
                      </a:r>
                      <a:r>
                        <a:rPr kumimoji="0" lang="en-US" sz="1600" b="1" i="1" u="none" strike="noStrike" cap="none" normalizeH="0" baseline="0" smtClean="0">
                          <a:ln>
                            <a:noFill/>
                          </a:ln>
                          <a:solidFill>
                            <a:schemeClr val="tx1"/>
                          </a:solidFill>
                          <a:effectLst/>
                          <a:latin typeface="Courier New" pitchFamily="49" charset="0"/>
                        </a:rPr>
                        <a:t>p</a:t>
                      </a:r>
                      <a:r>
                        <a:rPr kumimoji="0" lang="en-US" sz="1600" b="1" i="0" u="none" strike="noStrike" cap="none" normalizeH="0" baseline="0" smtClean="0">
                          <a:ln>
                            <a:noFill/>
                          </a:ln>
                          <a:solidFill>
                            <a:schemeClr val="tx1"/>
                          </a:solidFill>
                          <a:effectLst/>
                          <a:latin typeface="Courier New" pitchFamily="49" charset="0"/>
                        </a:rPr>
                        <a:t>,</a:t>
                      </a:r>
                      <a:r>
                        <a:rPr kumimoji="0" lang="en-US" sz="1600" b="1" i="1" u="none" strike="noStrike" cap="none" normalizeH="0" baseline="0" smtClean="0">
                          <a:ln>
                            <a:noFill/>
                          </a:ln>
                          <a:solidFill>
                            <a:schemeClr val="tx1"/>
                          </a:solidFill>
                          <a:effectLst/>
                          <a:latin typeface="Courier New" pitchFamily="49" charset="0"/>
                        </a:rPr>
                        <a:t>s)</a:t>
                      </a:r>
                      <a:r>
                        <a:rPr kumimoji="0" lang="en-US" sz="1600" b="1" i="0" u="none" strike="noStrike" cap="none" normalizeH="0" baseline="0" smtClean="0">
                          <a:ln>
                            <a:noFill/>
                          </a:ln>
                          <a:solidFill>
                            <a:schemeClr val="tx1"/>
                          </a:solidFill>
                          <a:effectLst/>
                          <a:latin typeface="Arial" charset="0"/>
                        </a:rPr>
                        <a:t>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Variable-length numeric data</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DATE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Date and time values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LONG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Variable-length character data (up to 2 GB)</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CLOB</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Character data (up to 4 GB)</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RAW and LONG RAW</a:t>
                      </a:r>
                      <a:r>
                        <a:rPr kumimoji="0" lang="en-US" sz="1600" b="1" i="0" u="none" strike="noStrike" cap="none" normalizeH="0" baseline="0" smtClean="0">
                          <a:ln>
                            <a:noFill/>
                          </a:ln>
                          <a:solidFill>
                            <a:schemeClr val="tx1"/>
                          </a:solidFill>
                          <a:effectLst/>
                          <a:latin typeface="Arial" charset="0"/>
                        </a:rPr>
                        <a:t>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Raw binary data</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71475">
                <a:tc>
                  <a:txBody>
                    <a:body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BLOB</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Binary data (up to 4 GB)</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BFILE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Binary data stored in an external file (up to 4 GB)</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ROWID</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A base-64 number system representing the unique address of a row in its table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bl>
          </a:graphicData>
        </a:graphic>
      </p:graphicFrame>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body" idx="1"/>
          </p:nvPr>
        </p:nvSpPr>
        <p:spPr>
          <a:xfrm>
            <a:off x="749300" y="1155700"/>
            <a:ext cx="7366000" cy="3073400"/>
          </a:xfrm>
        </p:spPr>
        <p:txBody>
          <a:bodyPr/>
          <a:lstStyle/>
          <a:p>
            <a:pPr lvl="1" eaLnBrk="1" hangingPunct="1">
              <a:spcBef>
                <a:spcPct val="0"/>
              </a:spcBef>
            </a:pPr>
            <a:r>
              <a:rPr lang="en-US" smtClean="0"/>
              <a:t>Specify a default value for a column during an insert.</a:t>
            </a:r>
          </a:p>
          <a:p>
            <a:pPr lvl="1" eaLnBrk="1" hangingPunct="1">
              <a:spcBef>
                <a:spcPct val="0"/>
              </a:spcBef>
              <a:buFont typeface="Arial" charset="0"/>
              <a:buNone/>
            </a:pPr>
            <a:endParaRPr lang="en-US" smtClean="0"/>
          </a:p>
          <a:p>
            <a:pPr lvl="1" eaLnBrk="1" hangingPunct="1">
              <a:spcBef>
                <a:spcPct val="0"/>
              </a:spcBef>
              <a:buFont typeface="Arial" charset="0"/>
              <a:buNone/>
            </a:pPr>
            <a:endParaRPr lang="tr-TR" smtClean="0"/>
          </a:p>
          <a:p>
            <a:pPr lvl="1" eaLnBrk="1" hangingPunct="1">
              <a:spcBef>
                <a:spcPct val="0"/>
              </a:spcBef>
              <a:buFont typeface="Arial" charset="0"/>
              <a:buNone/>
            </a:pPr>
            <a:endParaRPr lang="en-US" smtClean="0"/>
          </a:p>
          <a:p>
            <a:pPr lvl="1" eaLnBrk="1" hangingPunct="1">
              <a:spcBef>
                <a:spcPct val="0"/>
              </a:spcBef>
            </a:pPr>
            <a:r>
              <a:rPr lang="en-US" smtClean="0"/>
              <a:t>The default data type must match the column data type.</a:t>
            </a:r>
            <a:endParaRPr lang="tr-TR" smtClean="0"/>
          </a:p>
          <a:p>
            <a:pPr lvl="1" eaLnBrk="1" hangingPunct="1">
              <a:spcBef>
                <a:spcPct val="0"/>
              </a:spcBef>
            </a:pPr>
            <a:endParaRPr lang="tr-TR" smtClean="0"/>
          </a:p>
          <a:p>
            <a:pPr lvl="1" eaLnBrk="1" hangingPunct="1">
              <a:spcBef>
                <a:spcPct val="0"/>
              </a:spcBef>
            </a:pPr>
            <a:r>
              <a:rPr lang="tr-TR" b="0" smtClean="0">
                <a:solidFill>
                  <a:schemeClr val="accent2"/>
                </a:solidFill>
              </a:rPr>
              <a:t>Example 1:</a:t>
            </a:r>
            <a:endParaRPr lang="en-US" b="0" smtClean="0">
              <a:solidFill>
                <a:schemeClr val="accent2"/>
              </a:solidFill>
            </a:endParaRPr>
          </a:p>
        </p:txBody>
      </p:sp>
      <p:sp>
        <p:nvSpPr>
          <p:cNvPr id="11267" name="Rectangle 6"/>
          <p:cNvSpPr>
            <a:spLocks noGrp="1" noChangeArrowheads="1"/>
          </p:cNvSpPr>
          <p:nvPr>
            <p:ph type="title"/>
          </p:nvPr>
        </p:nvSpPr>
        <p:spPr/>
        <p:txBody>
          <a:bodyPr/>
          <a:lstStyle/>
          <a:p>
            <a:pPr eaLnBrk="1" hangingPunct="1"/>
            <a:r>
              <a:rPr lang="en-US" smtClean="0">
                <a:latin typeface="Courier New" pitchFamily="49" charset="0"/>
              </a:rPr>
              <a:t>DEFAULT</a:t>
            </a:r>
            <a:r>
              <a:rPr lang="en-US" smtClean="0"/>
              <a:t> Option</a:t>
            </a:r>
          </a:p>
        </p:txBody>
      </p:sp>
      <p:sp>
        <p:nvSpPr>
          <p:cNvPr id="11268" name="Rectangle 8"/>
          <p:cNvSpPr>
            <a:spLocks noChangeArrowheads="1"/>
          </p:cNvSpPr>
          <p:nvPr/>
        </p:nvSpPr>
        <p:spPr bwMode="blackGray">
          <a:xfrm>
            <a:off x="1003300" y="1912938"/>
            <a:ext cx="7265988" cy="565150"/>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lnSpc>
                <a:spcPct val="120000"/>
              </a:lnSpc>
              <a:spcBef>
                <a:spcPct val="60000"/>
              </a:spcBef>
              <a:buClrTx/>
              <a:buFontTx/>
              <a:buNone/>
              <a:tabLst>
                <a:tab pos="1200150" algn="l"/>
              </a:tabLst>
            </a:pPr>
            <a:r>
              <a:rPr lang="en-US">
                <a:solidFill>
                  <a:srgbClr val="000000"/>
                </a:solidFill>
                <a:latin typeface="Courier New" pitchFamily="49" charset="0"/>
              </a:rPr>
              <a:t>... hire_date DATE DEFAULT SYSDATE, ...</a:t>
            </a:r>
            <a:r>
              <a:rPr lang="en-US" sz="2800">
                <a:solidFill>
                  <a:srgbClr val="000000"/>
                </a:solidFill>
                <a:latin typeface="Courier New" pitchFamily="49" charset="0"/>
              </a:rPr>
              <a:t> </a:t>
            </a:r>
          </a:p>
        </p:txBody>
      </p:sp>
      <p:sp>
        <p:nvSpPr>
          <p:cNvPr id="11269" name="Rectangle 10"/>
          <p:cNvSpPr>
            <a:spLocks noChangeArrowheads="1"/>
          </p:cNvSpPr>
          <p:nvPr/>
        </p:nvSpPr>
        <p:spPr bwMode="blackGray">
          <a:xfrm>
            <a:off x="1012825" y="4557713"/>
            <a:ext cx="7265988" cy="1038225"/>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spcBef>
                <a:spcPct val="0"/>
              </a:spcBef>
              <a:buClrTx/>
              <a:buFontTx/>
              <a:buNone/>
              <a:tabLst>
                <a:tab pos="1200150" algn="l"/>
              </a:tabLst>
            </a:pPr>
            <a:r>
              <a:rPr lang="en-US">
                <a:solidFill>
                  <a:srgbClr val="000000"/>
                </a:solidFill>
                <a:latin typeface="Courier New" pitchFamily="49" charset="0"/>
              </a:rPr>
              <a:t>CREATE TABLE hire_dates</a:t>
            </a:r>
            <a:br>
              <a:rPr lang="en-US">
                <a:solidFill>
                  <a:srgbClr val="000000"/>
                </a:solidFill>
                <a:latin typeface="Courier New" pitchFamily="49" charset="0"/>
              </a:rPr>
            </a:br>
            <a:r>
              <a:rPr lang="en-US">
                <a:solidFill>
                  <a:srgbClr val="000000"/>
                </a:solidFill>
                <a:latin typeface="Courier New" pitchFamily="49" charset="0"/>
              </a:rPr>
              <a:t>        (id          NUMBER(8),</a:t>
            </a:r>
          </a:p>
          <a:p>
            <a:pPr algn="l" eaLnBrk="0" hangingPunct="0">
              <a:spcBef>
                <a:spcPct val="0"/>
              </a:spcBef>
              <a:buClrTx/>
              <a:buFontTx/>
              <a:buNone/>
              <a:tabLst>
                <a:tab pos="1200150" algn="l"/>
              </a:tabLst>
            </a:pPr>
            <a:r>
              <a:rPr lang="en-US">
                <a:latin typeface="Courier New" pitchFamily="49" charset="0"/>
              </a:rPr>
              <a:t>         hire_date DATE DEFAULT SYSDATE</a:t>
            </a:r>
            <a:r>
              <a:rPr lang="en-US">
                <a:solidFill>
                  <a:srgbClr val="000000"/>
                </a:solidFill>
                <a:latin typeface="Courier New" pitchFamily="49" charset="0"/>
              </a:rPr>
              <a:t>);</a:t>
            </a:r>
          </a:p>
          <a:p>
            <a:pPr algn="l" eaLnBrk="0" hangingPunct="0">
              <a:spcBef>
                <a:spcPct val="0"/>
              </a:spcBef>
              <a:buClrTx/>
              <a:buFontTx/>
              <a:buNone/>
              <a:tabLst>
                <a:tab pos="1200150" algn="l"/>
              </a:tabLst>
            </a:pPr>
            <a:r>
              <a:rPr lang="en-US">
                <a:solidFill>
                  <a:srgbClr val="FF3300"/>
                </a:solidFill>
                <a:latin typeface="Courier New" pitchFamily="49" charset="0"/>
              </a:rPr>
              <a:t>Table created.</a:t>
            </a:r>
            <a:endParaRPr lang="en-US">
              <a:solidFill>
                <a:srgbClr val="000000"/>
              </a:solidFill>
              <a:latin typeface="Courier New" pitchFamily="49" charset="0"/>
            </a:endParaRPr>
          </a:p>
        </p:txBody>
      </p:sp>
      <p:sp>
        <p:nvSpPr>
          <p:cNvPr id="11270" name="Rectangle 11"/>
          <p:cNvSpPr>
            <a:spLocks noChangeArrowheads="1"/>
          </p:cNvSpPr>
          <p:nvPr/>
        </p:nvSpPr>
        <p:spPr bwMode="auto">
          <a:xfrm>
            <a:off x="2255838" y="5083175"/>
            <a:ext cx="4765675" cy="314325"/>
          </a:xfrm>
          <a:prstGeom prst="rect">
            <a:avLst/>
          </a:prstGeom>
          <a:noFill/>
          <a:ln w="28575">
            <a:solidFill>
              <a:schemeClr val="hlink"/>
            </a:solidFill>
            <a:miter lim="800000"/>
            <a:headEnd/>
            <a:tailEnd/>
          </a:ln>
        </p:spPr>
        <p:txBody>
          <a:bodyPr wrap="none" anchor="ctr"/>
          <a:lstStyle/>
          <a:p>
            <a:endParaRPr lang="tr-T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a:xfrm>
            <a:off x="863600" y="1181100"/>
            <a:ext cx="7366000" cy="4630738"/>
          </a:xfrm>
        </p:spPr>
        <p:txBody>
          <a:bodyPr/>
          <a:lstStyle/>
          <a:p>
            <a:pPr marL="0" indent="0">
              <a:buFont typeface="Arial" charset="0"/>
              <a:buNone/>
            </a:pPr>
            <a:r>
              <a:rPr lang="tr-TR" smtClean="0"/>
              <a:t>DEFAULT: Varsayılan değer kısıtı- Tabloda bir alana herhangi bir değer girilmezse, ( tanımlama sırasında varsayılan bir değer atanmışsa) alana o değer atanır. </a:t>
            </a:r>
          </a:p>
          <a:p>
            <a:pPr marL="0" indent="0">
              <a:buFont typeface="Arial" charset="0"/>
              <a:buNone/>
            </a:pPr>
            <a:r>
              <a:rPr lang="tr-TR" smtClean="0"/>
              <a:t>Örnek:</a:t>
            </a:r>
          </a:p>
          <a:p>
            <a:pPr marL="0" indent="0">
              <a:buFont typeface="Arial" charset="0"/>
              <a:buNone/>
            </a:pPr>
            <a:endParaRPr lang="tr-TR" smtClean="0"/>
          </a:p>
          <a:p>
            <a:pPr marL="0" indent="0">
              <a:buFont typeface="Arial" charset="0"/>
              <a:buNone/>
            </a:pPr>
            <a:endParaRPr lang="tr-TR" smtClean="0"/>
          </a:p>
          <a:p>
            <a:pPr marL="0" indent="0">
              <a:buFont typeface="Arial" charset="0"/>
              <a:buNone/>
            </a:pPr>
            <a:endParaRPr lang="tr-TR" smtClean="0"/>
          </a:p>
          <a:p>
            <a:pPr marL="0" indent="0">
              <a:buFont typeface="Arial" charset="0"/>
              <a:buNone/>
            </a:pPr>
            <a:endParaRPr lang="tr-TR" smtClean="0"/>
          </a:p>
          <a:p>
            <a:pPr marL="0" indent="0">
              <a:buFont typeface="Arial" charset="0"/>
              <a:buNone/>
            </a:pPr>
            <a:endParaRPr lang="tr-TR" smtClean="0"/>
          </a:p>
          <a:p>
            <a:pPr marL="0" indent="0">
              <a:buFont typeface="Arial" charset="0"/>
              <a:buNone/>
            </a:pPr>
            <a:r>
              <a:rPr lang="en-US" smtClean="0"/>
              <a:t>uni niteliğine herhangi bir değer girmezsek, varsayılan değer olarak uni alanina Atılım’ın yazılmasını bekleriz.</a:t>
            </a:r>
            <a:endParaRPr lang="tr-TR" smtClean="0"/>
          </a:p>
          <a:p>
            <a:pPr marL="0" indent="0">
              <a:buFont typeface="Arial" charset="0"/>
              <a:buNone/>
            </a:pPr>
            <a:endParaRPr lang="tr-TR" smtClean="0"/>
          </a:p>
        </p:txBody>
      </p:sp>
      <p:pic>
        <p:nvPicPr>
          <p:cNvPr id="12291" name="Picture 3"/>
          <p:cNvPicPr>
            <a:picLocks noChangeAspect="1" noChangeArrowheads="1"/>
          </p:cNvPicPr>
          <p:nvPr/>
        </p:nvPicPr>
        <p:blipFill>
          <a:blip r:embed="rId2" cstate="print"/>
          <a:srcRect/>
          <a:stretch>
            <a:fillRect/>
          </a:stretch>
        </p:blipFill>
        <p:spPr bwMode="auto">
          <a:xfrm>
            <a:off x="1092200" y="2790825"/>
            <a:ext cx="5878513" cy="1692275"/>
          </a:xfrm>
          <a:prstGeom prst="rect">
            <a:avLst/>
          </a:prstGeom>
          <a:noFill/>
          <a:ln w="9525">
            <a:noFill/>
            <a:miter lim="800000"/>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body" idx="1"/>
          </p:nvPr>
        </p:nvSpPr>
        <p:spPr>
          <a:xfrm>
            <a:off x="882650" y="1485900"/>
            <a:ext cx="7416800" cy="1384300"/>
          </a:xfrm>
          <a:solidFill>
            <a:schemeClr val="bg1"/>
          </a:solidFill>
        </p:spPr>
        <p:txBody>
          <a:bodyPr lIns="92075" tIns="46038" rIns="92075" bIns="46038"/>
          <a:lstStyle/>
          <a:p>
            <a:pPr marL="0" indent="0" eaLnBrk="1" hangingPunct="1">
              <a:buFont typeface="Arial" charset="0"/>
              <a:buNone/>
            </a:pPr>
            <a:r>
              <a:rPr lang="en-US" smtClean="0">
                <a:solidFill>
                  <a:schemeClr val="accent2"/>
                </a:solidFill>
              </a:rPr>
              <a:t>Confirm table cr</a:t>
            </a:r>
            <a:r>
              <a:rPr lang="tr-TR" smtClean="0">
                <a:solidFill>
                  <a:schemeClr val="accent2"/>
                </a:solidFill>
              </a:rPr>
              <a:t>eation:</a:t>
            </a:r>
            <a:r>
              <a:rPr lang="tr-TR" smtClean="0"/>
              <a:t> </a:t>
            </a:r>
            <a:r>
              <a:rPr lang="en-US" b="0" smtClean="0"/>
              <a:t>To learn the structure of a table, use DESC command.</a:t>
            </a:r>
            <a:r>
              <a:rPr lang="tr-TR" b="0" smtClean="0"/>
              <a:t> (D</a:t>
            </a:r>
            <a:r>
              <a:rPr lang="en-US" b="0" smtClean="0"/>
              <a:t>isplays the current table columns and type definitions.</a:t>
            </a:r>
            <a:r>
              <a:rPr lang="tr-TR" b="0" smtClean="0"/>
              <a:t>)</a:t>
            </a:r>
            <a:endParaRPr lang="en-US" b="0" smtClean="0"/>
          </a:p>
          <a:p>
            <a:pPr marL="0" indent="0" eaLnBrk="1" hangingPunct="1">
              <a:buFont typeface="Arial" charset="0"/>
              <a:buNone/>
            </a:pPr>
            <a:endParaRPr lang="en-US" smtClean="0"/>
          </a:p>
        </p:txBody>
      </p:sp>
      <p:sp>
        <p:nvSpPr>
          <p:cNvPr id="13315" name="Rectangle 3"/>
          <p:cNvSpPr>
            <a:spLocks noGrp="1"/>
          </p:cNvSpPr>
          <p:nvPr>
            <p:ph type="title"/>
          </p:nvPr>
        </p:nvSpPr>
        <p:spPr>
          <a:xfrm>
            <a:off x="889000" y="533400"/>
            <a:ext cx="7315200" cy="609600"/>
          </a:xfrm>
          <a:noFill/>
        </p:spPr>
        <p:txBody>
          <a:bodyPr lIns="92075" tIns="46038" rIns="92075" bIns="46038"/>
          <a:lstStyle/>
          <a:p>
            <a:pPr eaLnBrk="1" hangingPunct="1"/>
            <a:r>
              <a:rPr lang="en-US" smtClean="0"/>
              <a:t>Creating Tables</a:t>
            </a:r>
          </a:p>
        </p:txBody>
      </p:sp>
      <p:sp>
        <p:nvSpPr>
          <p:cNvPr id="193540" name="Rectangle 4"/>
          <p:cNvSpPr>
            <a:spLocks noChangeArrowheads="1"/>
          </p:cNvSpPr>
          <p:nvPr/>
        </p:nvSpPr>
        <p:spPr bwMode="auto">
          <a:xfrm>
            <a:off x="966788" y="1219200"/>
            <a:ext cx="7385050" cy="1066800"/>
          </a:xfrm>
          <a:prstGeom prst="rect">
            <a:avLst/>
          </a:prstGeom>
          <a:noFill/>
          <a:ln w="9525">
            <a:noFill/>
            <a:miter lim="800000"/>
            <a:headEnd/>
            <a:tailEnd/>
          </a:ln>
          <a:effectLst>
            <a:outerShdw dist="53882" dir="2700000" algn="ctr" rotWithShape="0">
              <a:schemeClr val="bg2"/>
            </a:outerShdw>
          </a:effectLst>
        </p:spPr>
        <p:txBody>
          <a:bodyPr wrap="none" anchor="ctr"/>
          <a:lstStyle/>
          <a:p>
            <a:pPr fontAlgn="auto">
              <a:spcBef>
                <a:spcPts val="0"/>
              </a:spcBef>
              <a:spcAft>
                <a:spcPts val="0"/>
              </a:spcAft>
              <a:defRPr/>
            </a:pPr>
            <a:endParaRPr lang="tr-TR">
              <a:latin typeface="+mn-lt"/>
            </a:endParaRPr>
          </a:p>
        </p:txBody>
      </p:sp>
      <p:sp>
        <p:nvSpPr>
          <p:cNvPr id="193541" name="Rectangle 5"/>
          <p:cNvSpPr>
            <a:spLocks noChangeArrowheads="1"/>
          </p:cNvSpPr>
          <p:nvPr/>
        </p:nvSpPr>
        <p:spPr bwMode="auto">
          <a:xfrm>
            <a:off x="1001713" y="3511550"/>
            <a:ext cx="7385050" cy="1066800"/>
          </a:xfrm>
          <a:prstGeom prst="rect">
            <a:avLst/>
          </a:prstGeom>
          <a:noFill/>
          <a:ln w="9525">
            <a:noFill/>
            <a:miter lim="800000"/>
            <a:headEnd/>
            <a:tailEnd/>
          </a:ln>
          <a:effectLst>
            <a:outerShdw dist="53882" dir="2700000" algn="ctr" rotWithShape="0">
              <a:schemeClr val="bg2"/>
            </a:outerShdw>
          </a:effectLst>
        </p:spPr>
        <p:txBody>
          <a:bodyPr wrap="none" anchor="ctr"/>
          <a:lstStyle/>
          <a:p>
            <a:pPr fontAlgn="auto">
              <a:spcBef>
                <a:spcPts val="0"/>
              </a:spcBef>
              <a:spcAft>
                <a:spcPts val="0"/>
              </a:spcAft>
              <a:defRPr/>
            </a:pPr>
            <a:endParaRPr lang="tr-TR">
              <a:latin typeface="+mn-lt"/>
            </a:endParaRPr>
          </a:p>
        </p:txBody>
      </p:sp>
      <p:sp>
        <p:nvSpPr>
          <p:cNvPr id="193545" name="Rectangle 9"/>
          <p:cNvSpPr>
            <a:spLocks noChangeArrowheads="1"/>
          </p:cNvSpPr>
          <p:nvPr/>
        </p:nvSpPr>
        <p:spPr bwMode="blackWhite">
          <a:xfrm>
            <a:off x="1052513" y="2867025"/>
            <a:ext cx="7162800" cy="641350"/>
          </a:xfrm>
          <a:prstGeom prst="rect">
            <a:avLst/>
          </a:prstGeom>
          <a:solidFill>
            <a:srgbClr val="FFFFCC"/>
          </a:solidFill>
          <a:ln w="9525">
            <a:noFill/>
            <a:miter lim="800000"/>
            <a:headEnd/>
            <a:tailEnd/>
          </a:ln>
          <a:effectLst>
            <a:outerShdw dist="89803" dir="2700000" algn="ctr" rotWithShape="0">
              <a:srgbClr val="000000"/>
            </a:outerShdw>
          </a:effectLst>
        </p:spPr>
        <p:txBody>
          <a:bodyPr wrap="none" lIns="92075" tIns="46038" rIns="92075" bIns="46038" anchor="ctr"/>
          <a:lstStyle/>
          <a:p>
            <a:pPr eaLnBrk="0" fontAlgn="auto" hangingPunct="0">
              <a:spcBef>
                <a:spcPts val="0"/>
              </a:spcBef>
              <a:spcAft>
                <a:spcPts val="0"/>
              </a:spcAft>
              <a:tabLst>
                <a:tab pos="1200150" algn="l"/>
              </a:tabLst>
              <a:defRPr/>
            </a:pPr>
            <a:r>
              <a:rPr lang="en-US">
                <a:solidFill>
                  <a:srgbClr val="000000"/>
                </a:solidFill>
                <a:latin typeface="Courier New" pitchFamily="49" charset="0"/>
              </a:rPr>
              <a:t> </a:t>
            </a:r>
          </a:p>
        </p:txBody>
      </p:sp>
      <p:sp>
        <p:nvSpPr>
          <p:cNvPr id="13319" name="Rectangle 10"/>
          <p:cNvSpPr>
            <a:spLocks noChangeArrowheads="1"/>
          </p:cNvSpPr>
          <p:nvPr/>
        </p:nvSpPr>
        <p:spPr bwMode="blackWhite">
          <a:xfrm>
            <a:off x="874713" y="3001963"/>
            <a:ext cx="7315200" cy="431800"/>
          </a:xfrm>
          <a:prstGeom prst="rect">
            <a:avLst/>
          </a:prstGeom>
          <a:noFill/>
          <a:ln w="9525">
            <a:noFill/>
            <a:miter lim="800000"/>
            <a:headEnd/>
            <a:tailEnd/>
          </a:ln>
        </p:spPr>
        <p:txBody>
          <a:bodyPr wrap="none" lIns="92075" tIns="46038" rIns="92075" bIns="46038" anchor="ctr"/>
          <a:lstStyle/>
          <a:p>
            <a:pPr eaLnBrk="0" hangingPunct="0">
              <a:tabLst>
                <a:tab pos="1601788" algn="l"/>
                <a:tab pos="1717675" algn="l"/>
              </a:tabLst>
            </a:pPr>
            <a:r>
              <a:rPr lang="en-US">
                <a:solidFill>
                  <a:srgbClr val="000000"/>
                </a:solidFill>
                <a:latin typeface="Courier New" pitchFamily="49" charset="0"/>
              </a:rPr>
              <a:t>DESC</a:t>
            </a:r>
            <a:r>
              <a:rPr lang="tr-TR">
                <a:solidFill>
                  <a:srgbClr val="000000"/>
                </a:solidFill>
                <a:latin typeface="Courier New" pitchFamily="49" charset="0"/>
              </a:rPr>
              <a:t> Lab OR DESRCIBE Lab</a:t>
            </a:r>
            <a:endParaRPr lang="en-US">
              <a:solidFill>
                <a:srgbClr val="000000"/>
              </a:solidFill>
              <a:latin typeface="Courier New" pitchFamily="49" charset="0"/>
            </a:endParaRPr>
          </a:p>
        </p:txBody>
      </p:sp>
      <p:pic>
        <p:nvPicPr>
          <p:cNvPr id="13320" name="Picture 10"/>
          <p:cNvPicPr>
            <a:picLocks noChangeAspect="1" noChangeArrowheads="1"/>
          </p:cNvPicPr>
          <p:nvPr/>
        </p:nvPicPr>
        <p:blipFill>
          <a:blip r:embed="rId3" cstate="print"/>
          <a:srcRect/>
          <a:stretch>
            <a:fillRect/>
          </a:stretch>
        </p:blipFill>
        <p:spPr bwMode="auto">
          <a:xfrm>
            <a:off x="792163" y="4049713"/>
            <a:ext cx="7921625" cy="1385887"/>
          </a:xfrm>
          <a:prstGeom prst="rect">
            <a:avLst/>
          </a:prstGeom>
          <a:noFill/>
          <a:ln w="9525">
            <a:noFill/>
            <a:miter lim="800000"/>
            <a:headEnd type="none" w="sm" len="sm"/>
            <a:tailEnd type="none" w="sm" len="sm"/>
          </a:ln>
        </p:spPr>
      </p:pic>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OU5_2">
  <a:themeElements>
    <a:clrScheme name="">
      <a:dk1>
        <a:srgbClr val="000000"/>
      </a:dk1>
      <a:lt1>
        <a:srgbClr val="FFFFFF"/>
      </a:lt1>
      <a:dk2>
        <a:srgbClr val="000000"/>
      </a:dk2>
      <a:lt2>
        <a:srgbClr val="000000"/>
      </a:lt2>
      <a:accent1>
        <a:srgbClr val="CCCCCC"/>
      </a:accent1>
      <a:accent2>
        <a:srgbClr val="FF0000"/>
      </a:accent2>
      <a:accent3>
        <a:srgbClr val="FFFFFF"/>
      </a:accent3>
      <a:accent4>
        <a:srgbClr val="000000"/>
      </a:accent4>
      <a:accent5>
        <a:srgbClr val="E2E2E2"/>
      </a:accent5>
      <a:accent6>
        <a:srgbClr val="E70000"/>
      </a:accent6>
      <a:hlink>
        <a:srgbClr val="FF0000"/>
      </a:hlink>
      <a:folHlink>
        <a:srgbClr val="999999"/>
      </a:folHlink>
    </a:clrScheme>
    <a:fontScheme name="OU5_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6699"/>
        </a:solidFill>
        <a:ln w="9525"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charset="0"/>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FF6699"/>
        </a:solidFill>
        <a:ln w="9525"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charset="0"/>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OU5_2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E:\TURTLE\OU5_Template\OU5_2\OU5_2.ppt</Template>
  <TotalTime>4380</TotalTime>
  <Words>2427</Words>
  <Application>Microsoft Office PowerPoint</Application>
  <PresentationFormat>On-screen Show (4:3)</PresentationFormat>
  <Paragraphs>323</Paragraphs>
  <Slides>23</Slides>
  <Notes>17</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28" baseType="lpstr">
      <vt:lpstr>Arial</vt:lpstr>
      <vt:lpstr>Times New Roman</vt:lpstr>
      <vt:lpstr>Courier New</vt:lpstr>
      <vt:lpstr>OU5_2</vt:lpstr>
      <vt:lpstr>Microsoft Word Document</vt:lpstr>
      <vt:lpstr>CREATING AND MANAGING TABLES</vt:lpstr>
      <vt:lpstr>Objectives</vt:lpstr>
      <vt:lpstr>REVIEW: SQL STATEMENTS</vt:lpstr>
      <vt:lpstr>Naming Rules</vt:lpstr>
      <vt:lpstr>CREATE TABLE Statement</vt:lpstr>
      <vt:lpstr>Data Types</vt:lpstr>
      <vt:lpstr>DEFAULT Option</vt:lpstr>
      <vt:lpstr>Slide 8</vt:lpstr>
      <vt:lpstr>Creating Tables</vt:lpstr>
      <vt:lpstr>Including Constraints</vt:lpstr>
      <vt:lpstr>NOT NULL Constraint</vt:lpstr>
      <vt:lpstr>UNIQUE Constraint</vt:lpstr>
      <vt:lpstr>UNIQUE Constraint</vt:lpstr>
      <vt:lpstr>PRIMARY KEY Constraint</vt:lpstr>
      <vt:lpstr>FOREIGN KEY Constraint</vt:lpstr>
      <vt:lpstr>FOREIGN KEY Constraint</vt:lpstr>
      <vt:lpstr>FOREIGN KEY Constraint</vt:lpstr>
      <vt:lpstr>ALTER TABLE Statement</vt:lpstr>
      <vt:lpstr>Example 3: Alter Table</vt:lpstr>
      <vt:lpstr>Example 3: Alter Table (Define a default value for the new column) </vt:lpstr>
      <vt:lpstr>Dropping a Table</vt:lpstr>
      <vt:lpstr>Changing the Name of an Table RENAME</vt:lpstr>
      <vt:lpstr>Truncating a Table</vt:lpstr>
    </vt:vector>
  </TitlesOfParts>
  <Company>Oracle Corp.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Oracle</dc:creator>
  <cp:lastModifiedBy>Damla</cp:lastModifiedBy>
  <cp:revision>546</cp:revision>
  <cp:lastPrinted>2002-03-28T23:57:22Z</cp:lastPrinted>
  <dcterms:created xsi:type="dcterms:W3CDTF">2001-07-03T17:11:09Z</dcterms:created>
  <dcterms:modified xsi:type="dcterms:W3CDTF">2013-09-29T19:46:15Z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ies>
</file>