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8E72-3880-4E3E-88AC-C23109E1DC78}" type="datetimeFigureOut">
              <a:rPr lang="tr-TR" smtClean="0"/>
              <a:t>27.03.2019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AEC1-946D-4CE5-88DD-FC17158730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43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8E72-3880-4E3E-88AC-C23109E1DC78}" type="datetimeFigureOut">
              <a:rPr lang="tr-TR" smtClean="0"/>
              <a:t>27.03.2019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AEC1-946D-4CE5-88DD-FC17158730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363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8E72-3880-4E3E-88AC-C23109E1DC78}" type="datetimeFigureOut">
              <a:rPr lang="tr-TR" smtClean="0"/>
              <a:t>27.03.2019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AEC1-946D-4CE5-88DD-FC17158730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745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8E72-3880-4E3E-88AC-C23109E1DC78}" type="datetimeFigureOut">
              <a:rPr lang="tr-TR" smtClean="0"/>
              <a:t>27.03.2019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AEC1-946D-4CE5-88DD-FC17158730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690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8E72-3880-4E3E-88AC-C23109E1DC78}" type="datetimeFigureOut">
              <a:rPr lang="tr-TR" smtClean="0"/>
              <a:t>27.03.2019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AEC1-946D-4CE5-88DD-FC17158730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692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8E72-3880-4E3E-88AC-C23109E1DC78}" type="datetimeFigureOut">
              <a:rPr lang="tr-TR" smtClean="0"/>
              <a:t>27.03.2019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AEC1-946D-4CE5-88DD-FC17158730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547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8E72-3880-4E3E-88AC-C23109E1DC78}" type="datetimeFigureOut">
              <a:rPr lang="tr-TR" smtClean="0"/>
              <a:t>27.03.2019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AEC1-946D-4CE5-88DD-FC17158730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501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8E72-3880-4E3E-88AC-C23109E1DC78}" type="datetimeFigureOut">
              <a:rPr lang="tr-TR" smtClean="0"/>
              <a:t>27.03.2019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AEC1-946D-4CE5-88DD-FC17158730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597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8E72-3880-4E3E-88AC-C23109E1DC78}" type="datetimeFigureOut">
              <a:rPr lang="tr-TR" smtClean="0"/>
              <a:t>27.03.2019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AEC1-946D-4CE5-88DD-FC17158730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384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8E72-3880-4E3E-88AC-C23109E1DC78}" type="datetimeFigureOut">
              <a:rPr lang="tr-TR" smtClean="0"/>
              <a:t>27.03.2019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AEC1-946D-4CE5-88DD-FC17158730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369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8E72-3880-4E3E-88AC-C23109E1DC78}" type="datetimeFigureOut">
              <a:rPr lang="tr-TR" smtClean="0"/>
              <a:t>27.03.2019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AEC1-946D-4CE5-88DD-FC17158730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382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58E72-3880-4E3E-88AC-C23109E1DC78}" type="datetimeFigureOut">
              <a:rPr lang="tr-TR" smtClean="0"/>
              <a:t>27.03.2019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6AEC1-946D-4CE5-88DD-FC17158730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919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JOINS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RETRIEVING DATA FROM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2510054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8353118-D540-4EB7-BFB5-848903BD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LEFT [OUTER] JOIN- NON ANSI SYNTAX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20F87C19-8827-4098-AD94-DF3C0F5E5BA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99558" y="1933371"/>
            <a:ext cx="9435679" cy="1833286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tabLst>
                <a:tab pos="1200150" algn="l"/>
              </a:tabLst>
              <a:defRPr/>
            </a:pP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SELECT { column_name1, …}</a:t>
            </a:r>
          </a:p>
          <a:p>
            <a:pPr>
              <a:tabLst>
                <a:tab pos="1200150" algn="l"/>
              </a:tabLst>
              <a:defRPr/>
            </a:pP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FROM table1,table2 </a:t>
            </a:r>
          </a:p>
          <a:p>
            <a:pPr>
              <a:tabLst>
                <a:tab pos="1200150" algn="l"/>
              </a:tabLst>
              <a:defRPr/>
            </a:pP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WHERE table1.column_name=</a:t>
            </a:r>
            <a:r>
              <a:rPr lang="tr-TR" b="1" dirty="0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</a:rPr>
              <a:t>table2.column_name (+)</a:t>
            </a:r>
          </a:p>
          <a:p>
            <a:pPr>
              <a:tabLst>
                <a:tab pos="1200150" algn="l"/>
              </a:tabLst>
              <a:defRPr/>
            </a:pP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AND [</a:t>
            </a:r>
            <a:r>
              <a:rPr lang="tr-TR" b="1" dirty="0" err="1">
                <a:solidFill>
                  <a:srgbClr val="000000"/>
                </a:solidFill>
                <a:latin typeface="Courier New" pitchFamily="49" charset="0"/>
              </a:rPr>
              <a:t>conditon</a:t>
            </a: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>
              <a:tabLst>
                <a:tab pos="1200150" algn="l"/>
              </a:tabLst>
              <a:defRPr/>
            </a:pP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ORDER BY column_name1,column_name2, …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</a:tabLst>
              <a:defRPr/>
            </a:pP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043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ADD0C3D-D74F-4208-AFFF-E39C450F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RIGHT [OUTER] JOIN- ANSI SYNTAX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E22CE4BC-627A-48C3-A90A-71D0B91BCC7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99558" y="1933371"/>
            <a:ext cx="9435679" cy="1833286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tabLst>
                <a:tab pos="1200150" algn="l"/>
              </a:tabLst>
              <a:defRPr/>
            </a:pP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SELECT { column_name1, …}</a:t>
            </a:r>
          </a:p>
          <a:p>
            <a:pPr>
              <a:tabLst>
                <a:tab pos="1200150" algn="l"/>
              </a:tabLst>
              <a:defRPr/>
            </a:pP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FROM table1</a:t>
            </a:r>
          </a:p>
          <a:p>
            <a:pPr>
              <a:tabLst>
                <a:tab pos="1200150" algn="l"/>
              </a:tabLst>
              <a:defRPr/>
            </a:pP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RIGHT OUTER JOIN table2 </a:t>
            </a:r>
          </a:p>
          <a:p>
            <a:pPr>
              <a:tabLst>
                <a:tab pos="1200150" algn="l"/>
              </a:tabLst>
              <a:defRPr/>
            </a:pP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ON table1.column_name=</a:t>
            </a:r>
            <a:r>
              <a:rPr lang="tr-TR" b="1" dirty="0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</a:rPr>
              <a:t>table2.column_name (+)</a:t>
            </a:r>
          </a:p>
          <a:p>
            <a:pPr>
              <a:tabLst>
                <a:tab pos="1200150" algn="l"/>
              </a:tabLst>
              <a:defRPr/>
            </a:pP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WHERE [</a:t>
            </a:r>
            <a:r>
              <a:rPr lang="tr-TR" b="1" dirty="0" err="1">
                <a:solidFill>
                  <a:srgbClr val="000000"/>
                </a:solidFill>
                <a:latin typeface="Courier New" pitchFamily="49" charset="0"/>
              </a:rPr>
              <a:t>conditon</a:t>
            </a: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>
              <a:tabLst>
                <a:tab pos="1200150" algn="l"/>
              </a:tabLst>
              <a:defRPr/>
            </a:pP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ORDER BY column_name1,column_name2, …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</a:tabLst>
              <a:defRPr/>
            </a:pP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525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D4095E5-C740-4F17-AA30-7309EA9E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ABOUT NON ANSI SYNTAX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0B2280-964E-4DF9-9842-D5F550DEC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Remember, the non-ANSI outer join syntax is not dependent on table order, so there is no real concept of right or left outer joins, just outer joins.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09035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A20F8F9-DAE9-4641-B20B-EDBAAF38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FULL[OUTER] JOIN-ANSI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CA473FAB-6D73-4E1B-B7EA-F9F8B4F7E29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99558" y="1933371"/>
            <a:ext cx="9435679" cy="1833286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tabLst>
                <a:tab pos="1200150" algn="l"/>
              </a:tabLst>
              <a:defRPr/>
            </a:pP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SELECT { column_name1, …}</a:t>
            </a:r>
          </a:p>
          <a:p>
            <a:pPr>
              <a:tabLst>
                <a:tab pos="1200150" algn="l"/>
              </a:tabLst>
              <a:defRPr/>
            </a:pP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FROM table1</a:t>
            </a:r>
          </a:p>
          <a:p>
            <a:pPr>
              <a:tabLst>
                <a:tab pos="1200150" algn="l"/>
              </a:tabLst>
              <a:defRPr/>
            </a:pP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FULL OUTER JOIN table2 </a:t>
            </a:r>
          </a:p>
          <a:p>
            <a:pPr>
              <a:tabLst>
                <a:tab pos="1200150" algn="l"/>
              </a:tabLst>
              <a:defRPr/>
            </a:pP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ON table1.column_name=</a:t>
            </a:r>
            <a:r>
              <a:rPr lang="tr-TR" b="1" dirty="0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</a:rPr>
              <a:t>table2.column_name (+)</a:t>
            </a:r>
          </a:p>
          <a:p>
            <a:pPr>
              <a:tabLst>
                <a:tab pos="1200150" algn="l"/>
              </a:tabLst>
              <a:defRPr/>
            </a:pP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WHERE [</a:t>
            </a:r>
            <a:r>
              <a:rPr lang="tr-TR" b="1" dirty="0" err="1">
                <a:solidFill>
                  <a:srgbClr val="000000"/>
                </a:solidFill>
                <a:latin typeface="Courier New" pitchFamily="49" charset="0"/>
              </a:rPr>
              <a:t>conditon</a:t>
            </a: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>
              <a:tabLst>
                <a:tab pos="1200150" algn="l"/>
              </a:tabLst>
              <a:defRPr/>
            </a:pP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ORDER BY column_name1,column_name2, …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</a:tabLst>
              <a:defRPr/>
            </a:pP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994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A20F8F9-DAE9-4641-B20B-EDBAAF38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FULL[OUTER] JOIN-NON ANSI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CA473FAB-6D73-4E1B-B7EA-F9F8B4F7E29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956345" y="2745938"/>
            <a:ext cx="9435679" cy="294179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tabLst>
                <a:tab pos="1200150" algn="l"/>
              </a:tabLst>
              <a:defRPr/>
            </a:pP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SELECT { column_name1, …}</a:t>
            </a:r>
          </a:p>
          <a:p>
            <a:pPr>
              <a:tabLst>
                <a:tab pos="1200150" algn="l"/>
              </a:tabLst>
              <a:defRPr/>
            </a:pP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FROM table1,table2 </a:t>
            </a:r>
          </a:p>
          <a:p>
            <a:pPr>
              <a:tabLst>
                <a:tab pos="1200150" algn="l"/>
              </a:tabLst>
              <a:defRPr/>
            </a:pP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WHERE table1.column_name=</a:t>
            </a:r>
            <a:r>
              <a:rPr lang="tr-TR" b="1" dirty="0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</a:rPr>
              <a:t>table2.column_name (+)</a:t>
            </a:r>
          </a:p>
          <a:p>
            <a:pPr>
              <a:tabLst>
                <a:tab pos="1200150" algn="l"/>
              </a:tabLst>
              <a:defRPr/>
            </a:pP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UNION ALL</a:t>
            </a:r>
          </a:p>
          <a:p>
            <a:pPr>
              <a:tabLst>
                <a:tab pos="1200150" algn="l"/>
              </a:tabLst>
              <a:defRPr/>
            </a:pP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SELECT { column_name1, …}</a:t>
            </a:r>
          </a:p>
          <a:p>
            <a:pPr>
              <a:tabLst>
                <a:tab pos="1200150" algn="l"/>
              </a:tabLst>
              <a:defRPr/>
            </a:pP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FROM table2,table1</a:t>
            </a:r>
          </a:p>
          <a:p>
            <a:pPr>
              <a:tabLst>
                <a:tab pos="1200150" algn="l"/>
              </a:tabLst>
              <a:defRPr/>
            </a:pP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WHERE table2.column_name=</a:t>
            </a:r>
            <a:r>
              <a:rPr lang="tr-TR" b="1" dirty="0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</a:rPr>
              <a:t>table1.column_name (+)</a:t>
            </a:r>
          </a:p>
          <a:p>
            <a:pPr>
              <a:tabLst>
                <a:tab pos="1200150" algn="l"/>
              </a:tabLst>
              <a:defRPr/>
            </a:pPr>
            <a:r>
              <a:rPr lang="tr-TR" b="1" dirty="0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</a:rPr>
              <a:t>AND [</a:t>
            </a:r>
            <a:r>
              <a:rPr lang="tr-TR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</a:rPr>
              <a:t>condition</a:t>
            </a:r>
            <a:r>
              <a:rPr lang="tr-TR" b="1" dirty="0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</a:rPr>
              <a:t>]</a:t>
            </a:r>
          </a:p>
          <a:p>
            <a:pPr>
              <a:tabLst>
                <a:tab pos="1200150" algn="l"/>
              </a:tabLst>
              <a:defRPr/>
            </a:pPr>
            <a:r>
              <a:rPr lang="tr-TR" b="1" dirty="0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</a:rPr>
              <a:t>ORDER BY 1,2,… </a:t>
            </a:r>
            <a:r>
              <a:rPr lang="tr-TR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</a:rPr>
              <a:t>etc</a:t>
            </a:r>
            <a:r>
              <a:rPr lang="tr-TR" b="1" dirty="0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</a:rPr>
              <a:t>.</a:t>
            </a:r>
          </a:p>
          <a:p>
            <a:pPr>
              <a:tabLst>
                <a:tab pos="1200150" algn="l"/>
              </a:tabLst>
              <a:defRPr/>
            </a:pPr>
            <a:endParaRPr lang="tr-TR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</a:tabLst>
              <a:defRPr/>
            </a:pP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0D2A1DA9-14F4-41CC-80D6-C9FDA0F4B1DA}"/>
              </a:ext>
            </a:extLst>
          </p:cNvPr>
          <p:cNvSpPr txBox="1"/>
          <p:nvPr/>
        </p:nvSpPr>
        <p:spPr>
          <a:xfrm>
            <a:off x="956345" y="1690688"/>
            <a:ext cx="10226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direct equivalent of a full outer join using the non-ANSI join syntax, but we can recreate it by combining two outer join queries using a UNION ALL, as shown below.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650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Different Types of SQL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Inner join: It returns records that have matching values in both tables.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Oval 3"/>
          <p:cNvSpPr/>
          <p:nvPr/>
        </p:nvSpPr>
        <p:spPr>
          <a:xfrm>
            <a:off x="2834640" y="3341716"/>
            <a:ext cx="1903615" cy="19534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3992880" y="3341716"/>
            <a:ext cx="1903615" cy="19534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3999440" y="3600004"/>
            <a:ext cx="727788" cy="1436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2946792" y="2972384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Table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7228" y="2972384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Table 2</a:t>
            </a:r>
          </a:p>
        </p:txBody>
      </p:sp>
    </p:spTree>
    <p:extLst>
      <p:ext uri="{BB962C8B-B14F-4D97-AF65-F5344CB8AC3E}">
        <p14:creationId xmlns:p14="http://schemas.microsoft.com/office/powerpoint/2010/main" val="815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Different Types of SQL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Left (outer) join: It returns all the records from the left table and the matched records from the right table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Oval 3"/>
          <p:cNvSpPr/>
          <p:nvPr/>
        </p:nvSpPr>
        <p:spPr>
          <a:xfrm>
            <a:off x="2834640" y="3341716"/>
            <a:ext cx="1903615" cy="19534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2834640" y="3341715"/>
            <a:ext cx="1892588" cy="195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2946792" y="2972384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Table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7228" y="2972384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Table 2</a:t>
            </a:r>
          </a:p>
        </p:txBody>
      </p:sp>
      <p:sp>
        <p:nvSpPr>
          <p:cNvPr id="5" name="Oval 4"/>
          <p:cNvSpPr/>
          <p:nvPr/>
        </p:nvSpPr>
        <p:spPr>
          <a:xfrm>
            <a:off x="3992880" y="3341716"/>
            <a:ext cx="1903615" cy="19534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700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Different Types of SQL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Right (outer) join: It returns all the records from the right table and the matched records from the left table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6" name="Oval 5"/>
          <p:cNvSpPr/>
          <p:nvPr/>
        </p:nvSpPr>
        <p:spPr>
          <a:xfrm>
            <a:off x="3992880" y="3341715"/>
            <a:ext cx="1892588" cy="195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2946792" y="2972384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Table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7228" y="2972384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Table 2</a:t>
            </a:r>
          </a:p>
        </p:txBody>
      </p:sp>
      <p:sp>
        <p:nvSpPr>
          <p:cNvPr id="5" name="Oval 4"/>
          <p:cNvSpPr/>
          <p:nvPr/>
        </p:nvSpPr>
        <p:spPr>
          <a:xfrm>
            <a:off x="3992880" y="3341716"/>
            <a:ext cx="1903615" cy="19534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Oval 3"/>
          <p:cNvSpPr/>
          <p:nvPr/>
        </p:nvSpPr>
        <p:spPr>
          <a:xfrm>
            <a:off x="2834640" y="3341716"/>
            <a:ext cx="1903615" cy="19534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196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Different Types of SQL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Full (outer) join: It returns all the records when there is match in either left or right table.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6" name="Oval 5"/>
          <p:cNvSpPr/>
          <p:nvPr/>
        </p:nvSpPr>
        <p:spPr>
          <a:xfrm>
            <a:off x="3992880" y="3341715"/>
            <a:ext cx="1892588" cy="195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2946792" y="2972384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Table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7228" y="2972384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Table 2</a:t>
            </a:r>
          </a:p>
        </p:txBody>
      </p:sp>
      <p:sp>
        <p:nvSpPr>
          <p:cNvPr id="4" name="Oval 3"/>
          <p:cNvSpPr/>
          <p:nvPr/>
        </p:nvSpPr>
        <p:spPr>
          <a:xfrm>
            <a:off x="2834640" y="3341716"/>
            <a:ext cx="1903615" cy="19534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2850026" y="3341715"/>
            <a:ext cx="1892588" cy="195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3992880" y="3341716"/>
            <a:ext cx="1903615" cy="19534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960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122AE08-D32A-4686-96E1-478940C6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JOIN SYNTAX(ANSI / NON-ANSI)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2FB827-DD11-4EB9-9662-790373805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 Oracle provides two approaches to joining tables, the non-ANSI join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syntax and the ANSI join syntax, which look quite different.</a:t>
            </a:r>
            <a:endParaRPr lang="tr-TR" dirty="0"/>
          </a:p>
          <a:p>
            <a:pPr marL="0" indent="0">
              <a:buNone/>
            </a:pPr>
            <a:r>
              <a:rPr lang="en-US" sz="1900" dirty="0"/>
              <a:t>The ANSI join syntax was introduced in Oracle 9i. It has a number of advantages over the original syntax.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sz="1900" dirty="0"/>
              <a:t>It reads more like English, so it is much clearer.</a:t>
            </a:r>
          </a:p>
          <a:p>
            <a:r>
              <a:rPr lang="en-US" sz="1900" dirty="0"/>
              <a:t>The tables and join conditions are all kept together in the FROM clause, so the WHERE clause only contains filters, not join conditions.</a:t>
            </a:r>
          </a:p>
          <a:p>
            <a:r>
              <a:rPr lang="en-US" sz="1900" dirty="0"/>
              <a:t>The syntax makes it difficult, if not impossible, to forget to include the join condition.</a:t>
            </a:r>
          </a:p>
          <a:p>
            <a:r>
              <a:rPr lang="en-US" sz="1900" dirty="0"/>
              <a:t>Filters on columns from outer joined tables are handled in a much clearer manner.</a:t>
            </a:r>
          </a:p>
          <a:p>
            <a:r>
              <a:rPr lang="en-US" sz="1900" dirty="0"/>
              <a:t>It is more portable, being supported by a number of relational database engines.</a:t>
            </a:r>
          </a:p>
          <a:p>
            <a:r>
              <a:rPr lang="en-US" sz="1900" dirty="0"/>
              <a:t>It provides some functionality that is not supported directly by the non-ANSI join syntax, without using significantly more effort.</a:t>
            </a:r>
            <a:endParaRPr lang="tr-TR" sz="1900" dirty="0"/>
          </a:p>
        </p:txBody>
      </p:sp>
    </p:spTree>
    <p:extLst>
      <p:ext uri="{BB962C8B-B14F-4D97-AF65-F5344CB8AC3E}">
        <p14:creationId xmlns:p14="http://schemas.microsoft.com/office/powerpoint/2010/main" val="259249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8353118-D540-4EB7-BFB5-848903BD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INNER JOIN-ANSI SYNTAX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20F87C19-8827-4098-AD94-DF3C0F5E5BA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99558" y="1933371"/>
            <a:ext cx="7540625" cy="1833286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tabLst>
                <a:tab pos="1200150" algn="l"/>
              </a:tabLst>
              <a:defRPr/>
            </a:pP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SELECT { column_name1, …}</a:t>
            </a:r>
          </a:p>
          <a:p>
            <a:pPr>
              <a:tabLst>
                <a:tab pos="1200150" algn="l"/>
              </a:tabLst>
              <a:defRPr/>
            </a:pP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FROM table1</a:t>
            </a:r>
          </a:p>
          <a:p>
            <a:pPr>
              <a:tabLst>
                <a:tab pos="1200150" algn="l"/>
              </a:tabLst>
              <a:defRPr/>
            </a:pP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JOIN table2 ON table1.column_name=table2.column_name</a:t>
            </a:r>
          </a:p>
          <a:p>
            <a:pPr>
              <a:tabLst>
                <a:tab pos="1200150" algn="l"/>
              </a:tabLst>
              <a:defRPr/>
            </a:pP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WHERE [</a:t>
            </a:r>
            <a:r>
              <a:rPr lang="tr-TR" b="1" dirty="0" err="1">
                <a:solidFill>
                  <a:srgbClr val="000000"/>
                </a:solidFill>
                <a:latin typeface="Courier New" pitchFamily="49" charset="0"/>
              </a:rPr>
              <a:t>condition</a:t>
            </a: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] </a:t>
            </a:r>
          </a:p>
          <a:p>
            <a:pPr>
              <a:tabLst>
                <a:tab pos="1200150" algn="l"/>
              </a:tabLst>
              <a:defRPr/>
            </a:pP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ORDER BY column_name1,column_name2, …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</a:tabLst>
              <a:defRPr/>
            </a:pP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8353118-D540-4EB7-BFB5-848903BD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INNER JOIN-NON ANSI SYNTAX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20F87C19-8827-4098-AD94-DF3C0F5E5BA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99558" y="1933371"/>
            <a:ext cx="7540625" cy="1833286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tabLst>
                <a:tab pos="1200150" algn="l"/>
              </a:tabLst>
              <a:defRPr/>
            </a:pP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SELECT { column_name1, …}</a:t>
            </a:r>
          </a:p>
          <a:p>
            <a:pPr>
              <a:tabLst>
                <a:tab pos="1200150" algn="l"/>
              </a:tabLst>
              <a:defRPr/>
            </a:pP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FROM table1,table2 </a:t>
            </a:r>
          </a:p>
          <a:p>
            <a:pPr>
              <a:tabLst>
                <a:tab pos="1200150" algn="l"/>
              </a:tabLst>
              <a:defRPr/>
            </a:pP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WHERE table1.column_name=table2.column_name</a:t>
            </a:r>
          </a:p>
          <a:p>
            <a:pPr>
              <a:tabLst>
                <a:tab pos="1200150" algn="l"/>
              </a:tabLst>
              <a:defRPr/>
            </a:pP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AND [</a:t>
            </a:r>
            <a:r>
              <a:rPr lang="tr-TR" b="1" dirty="0" err="1">
                <a:solidFill>
                  <a:srgbClr val="000000"/>
                </a:solidFill>
                <a:latin typeface="Courier New" pitchFamily="49" charset="0"/>
              </a:rPr>
              <a:t>condition</a:t>
            </a: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] </a:t>
            </a:r>
          </a:p>
          <a:p>
            <a:pPr>
              <a:tabLst>
                <a:tab pos="1200150" algn="l"/>
              </a:tabLst>
              <a:defRPr/>
            </a:pP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ORDER BY column_name1,column_name2, …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</a:tabLst>
              <a:defRPr/>
            </a:pP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389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8353118-D540-4EB7-BFB5-848903BD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LEFT [OUTER] JOIN-ANSI SYNTAX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20F87C19-8827-4098-AD94-DF3C0F5E5BA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99558" y="1933371"/>
            <a:ext cx="9435679" cy="1833286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tabLst>
                <a:tab pos="1200150" algn="l"/>
              </a:tabLst>
              <a:defRPr/>
            </a:pP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SELECT { column_name1, …}</a:t>
            </a:r>
          </a:p>
          <a:p>
            <a:pPr>
              <a:tabLst>
                <a:tab pos="1200150" algn="l"/>
              </a:tabLst>
              <a:defRPr/>
            </a:pP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FROM table1</a:t>
            </a:r>
          </a:p>
          <a:p>
            <a:pPr>
              <a:tabLst>
                <a:tab pos="1200150" algn="l"/>
              </a:tabLst>
              <a:defRPr/>
            </a:pPr>
            <a:r>
              <a:rPr lang="tr-TR" b="1" dirty="0">
                <a:solidFill>
                  <a:srgbClr val="FF0000"/>
                </a:solidFill>
                <a:highlight>
                  <a:srgbClr val="FFFF00"/>
                </a:highlight>
                <a:latin typeface="Courier New" pitchFamily="49" charset="0"/>
              </a:rPr>
              <a:t>LEFT OUTER JOIN table2</a:t>
            </a: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 ON table1.column_name=table2.column_name</a:t>
            </a:r>
          </a:p>
          <a:p>
            <a:pPr>
              <a:tabLst>
                <a:tab pos="1200150" algn="l"/>
              </a:tabLst>
              <a:defRPr/>
            </a:pP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WHERE [</a:t>
            </a:r>
            <a:r>
              <a:rPr lang="tr-TR" b="1" dirty="0" err="1">
                <a:solidFill>
                  <a:srgbClr val="000000"/>
                </a:solidFill>
                <a:latin typeface="Courier New" pitchFamily="49" charset="0"/>
              </a:rPr>
              <a:t>condition</a:t>
            </a: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] </a:t>
            </a:r>
          </a:p>
          <a:p>
            <a:pPr>
              <a:tabLst>
                <a:tab pos="1200150" algn="l"/>
              </a:tabLst>
              <a:defRPr/>
            </a:pPr>
            <a:r>
              <a:rPr lang="tr-TR" b="1" dirty="0">
                <a:solidFill>
                  <a:srgbClr val="000000"/>
                </a:solidFill>
                <a:latin typeface="Courier New" pitchFamily="49" charset="0"/>
              </a:rPr>
              <a:t>ORDER BY column_name1,column_name2, …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</a:tabLst>
              <a:defRPr/>
            </a:pP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659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538</Words>
  <Application>Microsoft Office PowerPoint</Application>
  <PresentationFormat>Geniş ekran</PresentationFormat>
  <Paragraphs>80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JOINS</vt:lpstr>
      <vt:lpstr>Different Types of SQL Joins</vt:lpstr>
      <vt:lpstr>Different Types of SQL Joins</vt:lpstr>
      <vt:lpstr>Different Types of SQL Joins</vt:lpstr>
      <vt:lpstr>Different Types of SQL Joins</vt:lpstr>
      <vt:lpstr>JOIN SYNTAX(ANSI / NON-ANSI)</vt:lpstr>
      <vt:lpstr>INNER JOIN-ANSI SYNTAX</vt:lpstr>
      <vt:lpstr>INNER JOIN-NON ANSI SYNTAX</vt:lpstr>
      <vt:lpstr>LEFT [OUTER] JOIN-ANSI SYNTAX</vt:lpstr>
      <vt:lpstr>LEFT [OUTER] JOIN- NON ANSI SYNTAX</vt:lpstr>
      <vt:lpstr>RIGHT [OUTER] JOIN- ANSI SYNTAX</vt:lpstr>
      <vt:lpstr>ABOUT NON ANSI SYNTAX</vt:lpstr>
      <vt:lpstr>FULL[OUTER] JOIN-ANSI</vt:lpstr>
      <vt:lpstr>FULL[OUTER] JOIN-NON ANSI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</dc:title>
  <dc:creator>Microsoft</dc:creator>
  <cp:lastModifiedBy>Sozen_Nergiz</cp:lastModifiedBy>
  <cp:revision>7</cp:revision>
  <dcterms:created xsi:type="dcterms:W3CDTF">2019-03-14T07:36:26Z</dcterms:created>
  <dcterms:modified xsi:type="dcterms:W3CDTF">2019-03-27T20:28:32Z</dcterms:modified>
</cp:coreProperties>
</file>