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4" r:id="rId8"/>
    <p:sldId id="266" r:id="rId9"/>
    <p:sldId id="265" r:id="rId10"/>
    <p:sldId id="268" r:id="rId11"/>
    <p:sldId id="269" r:id="rId12"/>
    <p:sldId id="259" r:id="rId13"/>
    <p:sldId id="270" r:id="rId14"/>
    <p:sldId id="260" r:id="rId15"/>
    <p:sldId id="271" r:id="rId16"/>
    <p:sldId id="27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6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4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9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9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4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0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9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84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6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8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19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RETRIEVING DATA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5100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B74B2A-EBB2-4B8C-ADFD-67510B4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LEFT [OUTER] JOIN</a:t>
            </a:r>
            <a:r>
              <a:rPr lang="tr-TR" dirty="0"/>
              <a:t>-NON 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43699C-E710-45E9-B720-E8A42828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8724" cy="681355"/>
          </a:xfrm>
        </p:spPr>
        <p:txBody>
          <a:bodyPr>
            <a:normAutofit/>
          </a:bodyPr>
          <a:lstStyle/>
          <a:p>
            <a:r>
              <a:rPr lang="en-US" sz="1800" dirty="0"/>
              <a:t>Using the ANSI join syntax, filters on columns from the outer joined table are included in the join itself, rather than being placed in the WHERE clause.</a:t>
            </a:r>
            <a:endParaRPr lang="tr-TR" sz="1800" dirty="0"/>
          </a:p>
          <a:p>
            <a:endParaRPr lang="en-US"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6B2EF62-996D-4559-B5C6-5D061419A8F0}"/>
              </a:ext>
            </a:extLst>
          </p:cNvPr>
          <p:cNvSpPr txBox="1"/>
          <p:nvPr/>
        </p:nvSpPr>
        <p:spPr>
          <a:xfrm>
            <a:off x="838200" y="2757577"/>
            <a:ext cx="7498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e.first_name</a:t>
            </a:r>
            <a:endParaRPr lang="en-US" dirty="0"/>
          </a:p>
          <a:p>
            <a:r>
              <a:rPr lang="en-US" dirty="0"/>
              <a:t>FROM   departments d</a:t>
            </a:r>
          </a:p>
          <a:p>
            <a:r>
              <a:rPr lang="en-US" dirty="0"/>
              <a:t>       LEFT OUTER JOIN employees e ON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r>
              <a:rPr lang="en-US" dirty="0"/>
              <a:t> AND </a:t>
            </a:r>
            <a:r>
              <a:rPr lang="en-US" dirty="0" err="1"/>
              <a:t>e.salary</a:t>
            </a:r>
            <a:r>
              <a:rPr lang="en-US" dirty="0"/>
              <a:t> &gt;= 10000</a:t>
            </a:r>
          </a:p>
          <a:p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&gt;= 30</a:t>
            </a:r>
          </a:p>
          <a:p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, </a:t>
            </a:r>
            <a:r>
              <a:rPr lang="en-US" dirty="0" err="1"/>
              <a:t>e.first_name</a:t>
            </a:r>
            <a:r>
              <a:rPr lang="en-US" dirty="0"/>
              <a:t>;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B8AC992-3E4A-4435-8DAD-721F24040FB2}"/>
              </a:ext>
            </a:extLst>
          </p:cNvPr>
          <p:cNvSpPr txBox="1"/>
          <p:nvPr/>
        </p:nvSpPr>
        <p:spPr>
          <a:xfrm>
            <a:off x="9193029" y="1321356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98C069-177A-48F2-B60B-A728B7AD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28" y="1825625"/>
            <a:ext cx="2129302" cy="43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B74B2A-EBB2-4B8C-ADFD-67510B4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LEFT [OUTER] JOIN</a:t>
            </a:r>
            <a:r>
              <a:rPr lang="tr-TR" dirty="0"/>
              <a:t>-NON 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43699C-E710-45E9-B720-E8A42828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8724" cy="6813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the non-ANSI join syntax, the "(+)" is used to indicate a column may have a NULL value as a result of an outer join.</a:t>
            </a:r>
            <a:endParaRPr lang="en-US"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6B2EF62-996D-4559-B5C6-5D061419A8F0}"/>
              </a:ext>
            </a:extLst>
          </p:cNvPr>
          <p:cNvSpPr txBox="1"/>
          <p:nvPr/>
        </p:nvSpPr>
        <p:spPr>
          <a:xfrm>
            <a:off x="838200" y="2757577"/>
            <a:ext cx="7498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d.department_name,</a:t>
            </a:r>
          </a:p>
          <a:p>
            <a:r>
              <a:rPr lang="en-US"/>
              <a:t>       e.first_name      </a:t>
            </a:r>
          </a:p>
          <a:p>
            <a:r>
              <a:rPr lang="en-US"/>
              <a:t>FROM   departments d, employees e</a:t>
            </a:r>
          </a:p>
          <a:p>
            <a:r>
              <a:rPr lang="en-US"/>
              <a:t>WHERE  d.department_id = e.department_id (+)</a:t>
            </a:r>
          </a:p>
          <a:p>
            <a:r>
              <a:rPr lang="en-US"/>
              <a:t>AND    e.salary (+) &gt;= 10000</a:t>
            </a:r>
          </a:p>
          <a:p>
            <a:r>
              <a:rPr lang="en-US"/>
              <a:t>AND    d.department_id &gt;= 30</a:t>
            </a:r>
          </a:p>
          <a:p>
            <a:r>
              <a:rPr lang="en-US"/>
              <a:t>ORDER BY d.department_name, e.first_name;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B8AC992-3E4A-4435-8DAD-721F24040FB2}"/>
              </a:ext>
            </a:extLst>
          </p:cNvPr>
          <p:cNvSpPr txBox="1"/>
          <p:nvPr/>
        </p:nvSpPr>
        <p:spPr>
          <a:xfrm>
            <a:off x="9193029" y="1321356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98C069-177A-48F2-B60B-A728B7AD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28" y="1825625"/>
            <a:ext cx="2129302" cy="43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RIGHT [OUTER] JOIN is the opposite of the LEFT [OUTER] JOIN. It returns all valid rows from the table on the right side of the JOIN keyword, along with the values from the table on the left side, or NULLs if a matching row doesn't exist. All points raised in the previous section apply here also.</a:t>
            </a:r>
            <a:endParaRPr lang="tr-TR" sz="1800" dirty="0"/>
          </a:p>
        </p:txBody>
      </p:sp>
      <p:sp>
        <p:nvSpPr>
          <p:cNvPr id="6" name="Oval 5"/>
          <p:cNvSpPr/>
          <p:nvPr/>
        </p:nvSpPr>
        <p:spPr>
          <a:xfrm>
            <a:off x="3992880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Unvan 9">
            <a:extLst>
              <a:ext uri="{FF2B5EF4-FFF2-40B4-BE49-F238E27FC236}">
                <a16:creationId xmlns:a16="http://schemas.microsoft.com/office/drawing/2014/main" id="{580857C7-0C7C-4D61-A457-0DD44CD7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RIGHT [OUTER] JOIN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196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75CB8D-D290-45B1-BD7B-A98E9BA8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RIGHT [OUTER] JOIN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06C82D-634E-464E-BC7B-AB9860A1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45"/>
            <a:ext cx="48996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e.first_name</a:t>
            </a:r>
            <a:r>
              <a:rPr lang="en-US" dirty="0"/>
              <a:t>     </a:t>
            </a:r>
          </a:p>
          <a:p>
            <a:r>
              <a:rPr lang="en-US" dirty="0"/>
              <a:t>FROM   employees e</a:t>
            </a:r>
          </a:p>
          <a:p>
            <a:r>
              <a:rPr lang="en-US" dirty="0"/>
              <a:t>       RIGHT OUTER JOIN departments d ON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endParaRPr lang="en-US" dirty="0"/>
          </a:p>
          <a:p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&gt;= 30</a:t>
            </a:r>
          </a:p>
          <a:p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, </a:t>
            </a:r>
            <a:r>
              <a:rPr lang="en-US" dirty="0" err="1"/>
              <a:t>e.first_name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DB931D2-1C81-4AE1-B0CB-34C91EC8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0" y="1510666"/>
            <a:ext cx="2084486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FULL [OUTER] JOIN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FULL [OUTER] JOIN combines all the rows from the tables on the left and right sides of the join. If there is a conventional match it is made. If either side has missing data, it is replaced by NULLs, rather than throwing the row away.</a:t>
            </a:r>
            <a:endParaRPr lang="tr-TR" sz="2000" dirty="0"/>
          </a:p>
        </p:txBody>
      </p:sp>
      <p:sp>
        <p:nvSpPr>
          <p:cNvPr id="6" name="Oval 5"/>
          <p:cNvSpPr/>
          <p:nvPr/>
        </p:nvSpPr>
        <p:spPr>
          <a:xfrm>
            <a:off x="3992880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2850026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60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6557E2-647F-4654-96D5-A9E9129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FULL [OUTER] JOIN-ANSI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29C072-92B6-403A-B3A3-2CA0D5AD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4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e.first_name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FROM   employees e</a:t>
            </a:r>
          </a:p>
          <a:p>
            <a:pPr marL="0" indent="0">
              <a:buNone/>
            </a:pPr>
            <a:r>
              <a:rPr lang="en-US" dirty="0"/>
              <a:t>  FULL OUTER JOIN departments d ON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, </a:t>
            </a:r>
            <a:r>
              <a:rPr lang="en-US" dirty="0" err="1"/>
              <a:t>e.first_name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9531B1-AC6B-4646-90A9-FBCCF6B2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02" y="1690688"/>
            <a:ext cx="2433638" cy="44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6557E2-647F-4654-96D5-A9E9129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58"/>
            <a:ext cx="10515600" cy="1325563"/>
          </a:xfrm>
        </p:spPr>
        <p:txBody>
          <a:bodyPr/>
          <a:lstStyle/>
          <a:p>
            <a:r>
              <a:rPr lang="tr-TR" dirty="0"/>
              <a:t>FULL [OUTER] JOIN-NON 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29C072-92B6-403A-B3A3-2CA0D5AD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4953000" cy="4652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e.first_name</a:t>
            </a: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FROM   employees e, departments d</a:t>
            </a:r>
          </a:p>
          <a:p>
            <a:pPr marL="0" indent="0">
              <a:buNone/>
            </a:pPr>
            <a:r>
              <a:rPr lang="en-US" dirty="0"/>
              <a:t>WHERE 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/>
              <a:t> (+)</a:t>
            </a:r>
          </a:p>
          <a:p>
            <a:pPr marL="0" indent="0">
              <a:buNone/>
            </a:pPr>
            <a:r>
              <a:rPr lang="en-US" dirty="0"/>
              <a:t>UNION ALL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e.first_name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FROM   departments d, employees e</a:t>
            </a:r>
          </a:p>
          <a:p>
            <a:pPr marL="0" indent="0">
              <a:buNone/>
            </a:pPr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r>
              <a:rPr lang="en-US" dirty="0"/>
              <a:t> (+)</a:t>
            </a:r>
          </a:p>
          <a:p>
            <a:pPr marL="0" indent="0">
              <a:buNone/>
            </a:pPr>
            <a:r>
              <a:rPr lang="en-US" dirty="0"/>
              <a:t>AND    </a:t>
            </a:r>
            <a:r>
              <a:rPr lang="en-US" dirty="0" err="1"/>
              <a:t>e.first_name</a:t>
            </a:r>
            <a:r>
              <a:rPr lang="en-US" dirty="0"/>
              <a:t> IS NULL</a:t>
            </a:r>
          </a:p>
          <a:p>
            <a:pPr marL="0" indent="0">
              <a:buNone/>
            </a:pPr>
            <a:r>
              <a:rPr lang="en-US" dirty="0"/>
              <a:t>ORDER BY 1, 2;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9531B1-AC6B-4646-90A9-FBCCF6B2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02" y="1690688"/>
            <a:ext cx="2433638" cy="44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37CC3F-B04D-41B3-B0E6-9B508ED5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7" y="357551"/>
            <a:ext cx="11342615" cy="6336863"/>
          </a:xfrm>
        </p:spPr>
        <p:txBody>
          <a:bodyPr/>
          <a:lstStyle/>
          <a:p>
            <a:r>
              <a:rPr lang="en-US" dirty="0"/>
              <a:t>Joins are used to combine data from multiple tables to form a single result set</a:t>
            </a:r>
            <a:endParaRPr lang="tr-TR" dirty="0"/>
          </a:p>
          <a:p>
            <a:r>
              <a:rPr lang="en-US" dirty="0"/>
              <a:t>[INNER] JOIN ... ON</a:t>
            </a:r>
          </a:p>
          <a:p>
            <a:r>
              <a:rPr lang="en-US" dirty="0"/>
              <a:t>LEFT [OUTER] JOIN</a:t>
            </a:r>
          </a:p>
          <a:p>
            <a:r>
              <a:rPr lang="en-US" dirty="0"/>
              <a:t>RIGHT [OUTER] JOIN</a:t>
            </a:r>
          </a:p>
          <a:p>
            <a:r>
              <a:rPr lang="en-US" dirty="0"/>
              <a:t>FULL [OUTER] JOIN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Types of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Inner join: It returns records that have matching values in both tables.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3999440" y="3600004"/>
            <a:ext cx="727788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815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B960B3-AA46-4887-88D4-E2E3AFDB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INNER JOIN-ANSI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40BC1-D925-4457-B3DD-DA4B4C7D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en-US" dirty="0"/>
              <a:t>       </a:t>
            </a:r>
            <a:r>
              <a:rPr lang="en-US" dirty="0" err="1"/>
              <a:t>e.first_name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 departments d</a:t>
            </a:r>
          </a:p>
          <a:p>
            <a:pPr marL="0" indent="0">
              <a:buNone/>
            </a:pPr>
            <a:r>
              <a:rPr lang="en-US" dirty="0"/>
              <a:t>JOIN employees e ON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&gt;= 30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48752A3-06AD-44CB-91F1-E0ED3AEB0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65" y="1968680"/>
            <a:ext cx="3607914" cy="36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6FFB4B-0ECA-45C9-9DCC-A12EC81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INNER JOIN-NON 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E7E84E-2A97-4AA4-A127-AD4A0D7B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e.first_name</a:t>
            </a:r>
            <a:endParaRPr lang="en-US" dirty="0"/>
          </a:p>
          <a:p>
            <a:r>
              <a:rPr lang="en-US" dirty="0"/>
              <a:t>FROM   departments d, employees e</a:t>
            </a:r>
          </a:p>
          <a:p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/>
              <a:t>AND    </a:t>
            </a:r>
            <a:r>
              <a:rPr lang="en-US" dirty="0" err="1"/>
              <a:t>d.department_id</a:t>
            </a:r>
            <a:r>
              <a:rPr lang="en-US" dirty="0"/>
              <a:t> &gt;= 30</a:t>
            </a:r>
          </a:p>
          <a:p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B3BF67-F2E2-4B23-88D0-EEEDE193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65" y="1968680"/>
            <a:ext cx="3607914" cy="36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Types of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Left (outer) join: </a:t>
            </a:r>
            <a:r>
              <a:rPr lang="en-US" dirty="0"/>
              <a:t>A LEFT [OUTER] JOIN returns all valid rows from the table on the left side of the JOIN keyword, along with the values from the table on the right side, or NULLs if a matching row doesn't exist.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2834640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0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B74B2A-EBB2-4B8C-ADFD-67510B4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LEFT [OUTER] JOIN</a:t>
            </a:r>
            <a:r>
              <a:rPr lang="tr-TR" dirty="0"/>
              <a:t>-ANSI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43699C-E710-45E9-B720-E8A42828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19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d.department_id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e.first_name</a:t>
            </a:r>
            <a:r>
              <a:rPr lang="en-US" dirty="0"/>
              <a:t>     </a:t>
            </a:r>
          </a:p>
          <a:p>
            <a:r>
              <a:rPr lang="en-US" dirty="0"/>
              <a:t>FROM   departments d</a:t>
            </a:r>
          </a:p>
          <a:p>
            <a:r>
              <a:rPr lang="en-US" dirty="0"/>
              <a:t>       LEFT OUTER JOIN employees e ON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&gt;= 30</a:t>
            </a:r>
          </a:p>
          <a:p>
            <a:r>
              <a:rPr lang="en-US" dirty="0"/>
              <a:t>ORDER BY </a:t>
            </a:r>
            <a:r>
              <a:rPr lang="en-US" dirty="0" err="1"/>
              <a:t>d.department_id</a:t>
            </a:r>
            <a:r>
              <a:rPr lang="en-US" dirty="0"/>
              <a:t>, </a:t>
            </a:r>
            <a:r>
              <a:rPr lang="en-US" dirty="0" err="1"/>
              <a:t>e.first_name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802F4B-08D1-4E3E-8887-8AC647AEE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83" y="1900024"/>
            <a:ext cx="4058783" cy="34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B74B2A-EBB2-4B8C-ADFD-67510B4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LEFT [OUTER] JOIN</a:t>
            </a:r>
            <a:r>
              <a:rPr lang="tr-TR" dirty="0"/>
              <a:t>-NON 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43699C-E710-45E9-B720-E8A42828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1932" cy="4351338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e.first_name</a:t>
            </a:r>
            <a:r>
              <a:rPr lang="en-US" dirty="0"/>
              <a:t>     </a:t>
            </a:r>
          </a:p>
          <a:p>
            <a:r>
              <a:rPr lang="en-US" dirty="0"/>
              <a:t>FROM   departments d, employees e</a:t>
            </a:r>
          </a:p>
          <a:p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r>
              <a:rPr lang="en-US" dirty="0"/>
              <a:t> (+) </a:t>
            </a:r>
          </a:p>
          <a:p>
            <a:r>
              <a:rPr lang="en-US" dirty="0"/>
              <a:t>AND    </a:t>
            </a:r>
            <a:r>
              <a:rPr lang="en-US" dirty="0" err="1"/>
              <a:t>d.department_id</a:t>
            </a:r>
            <a:r>
              <a:rPr lang="en-US" dirty="0"/>
              <a:t> &gt;= 30</a:t>
            </a:r>
          </a:p>
          <a:p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, </a:t>
            </a:r>
            <a:r>
              <a:rPr lang="en-US" dirty="0" err="1"/>
              <a:t>e.first_name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802F4B-08D1-4E3E-8887-8AC647AEE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83" y="1900024"/>
            <a:ext cx="4058783" cy="34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B74B2A-EBB2-4B8C-ADFD-67510B4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LEFT [OUTER] JOIN</a:t>
            </a:r>
            <a:r>
              <a:rPr lang="tr-TR" dirty="0"/>
              <a:t>-NON 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43699C-E710-45E9-B720-E8A42828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8724" cy="1953895"/>
          </a:xfrm>
        </p:spPr>
        <p:txBody>
          <a:bodyPr>
            <a:normAutofit/>
          </a:bodyPr>
          <a:lstStyle/>
          <a:p>
            <a:r>
              <a:rPr lang="en-US" sz="1800" dirty="0"/>
              <a:t>Adding filters to columns returned from an outer joined table is a common cause for confusion. If you test for a specific value, for example "salary &gt;= </a:t>
            </a:r>
            <a:r>
              <a:rPr lang="tr-TR" sz="1800" dirty="0"/>
              <a:t>10</a:t>
            </a:r>
            <a:r>
              <a:rPr lang="en-US" sz="1800" dirty="0"/>
              <a:t>000", but the value for the SALARY column is NULL because the row is missing, a regular condition in the WHERE clause will throw the row away, therefore defeating the object of doing an outer join. Both the ANSI and non-ANSI methods have a way of dealing with this.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6B2EF62-996D-4559-B5C6-5D061419A8F0}"/>
              </a:ext>
            </a:extLst>
          </p:cNvPr>
          <p:cNvSpPr txBox="1"/>
          <p:nvPr/>
        </p:nvSpPr>
        <p:spPr>
          <a:xfrm>
            <a:off x="979170" y="4008120"/>
            <a:ext cx="7216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d.department_name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e.first_name</a:t>
            </a:r>
            <a:endParaRPr lang="en-US" dirty="0"/>
          </a:p>
          <a:p>
            <a:r>
              <a:rPr lang="en-US" dirty="0"/>
              <a:t>FROM   departments d</a:t>
            </a:r>
          </a:p>
          <a:p>
            <a:r>
              <a:rPr lang="en-US" dirty="0"/>
              <a:t>       LEFT OUTER JOIN employees e ON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/>
              <a:t>WHERE  </a:t>
            </a:r>
            <a:r>
              <a:rPr lang="en-US" dirty="0" err="1"/>
              <a:t>d.department_id</a:t>
            </a:r>
            <a:r>
              <a:rPr lang="en-US" dirty="0"/>
              <a:t> &gt;= 30 and </a:t>
            </a:r>
            <a:r>
              <a:rPr lang="en-US" dirty="0" err="1"/>
              <a:t>e.salary</a:t>
            </a:r>
            <a:r>
              <a:rPr lang="en-US" dirty="0"/>
              <a:t> &gt;= 10000</a:t>
            </a:r>
          </a:p>
          <a:p>
            <a:r>
              <a:rPr lang="en-US" dirty="0"/>
              <a:t>ORDER BY </a:t>
            </a:r>
            <a:r>
              <a:rPr lang="en-US" dirty="0" err="1"/>
              <a:t>d.department_name</a:t>
            </a:r>
            <a:r>
              <a:rPr lang="en-US" dirty="0"/>
              <a:t>, </a:t>
            </a:r>
            <a:r>
              <a:rPr lang="en-US" dirty="0" err="1"/>
              <a:t>e.first_name</a:t>
            </a:r>
            <a:r>
              <a:rPr lang="en-US" dirty="0"/>
              <a:t>;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1DAC41-5E32-434B-9B08-EEE0C57E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1764030"/>
            <a:ext cx="2495550" cy="41529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B8AC992-3E4A-4435-8DAD-721F24040FB2}"/>
              </a:ext>
            </a:extLst>
          </p:cNvPr>
          <p:cNvSpPr txBox="1"/>
          <p:nvPr/>
        </p:nvSpPr>
        <p:spPr>
          <a:xfrm>
            <a:off x="9193029" y="1321356"/>
            <a:ext cx="150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84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1053</Words>
  <Application>Microsoft Office PowerPoint</Application>
  <PresentationFormat>Geniş ekran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JOINS</vt:lpstr>
      <vt:lpstr>PowerPoint Sunusu</vt:lpstr>
      <vt:lpstr>Different Types of SQL Joins</vt:lpstr>
      <vt:lpstr>INNER JOIN-ANSI</vt:lpstr>
      <vt:lpstr>INNER JOIN-NON ANSI</vt:lpstr>
      <vt:lpstr>Different Types of SQL Joins</vt:lpstr>
      <vt:lpstr>A LEFT [OUTER] JOIN-ANSI</vt:lpstr>
      <vt:lpstr>A LEFT [OUTER] JOIN-NON ANSI</vt:lpstr>
      <vt:lpstr>A LEFT [OUTER] JOIN-NON ANSI</vt:lpstr>
      <vt:lpstr>A LEFT [OUTER] JOIN-NON ANSI</vt:lpstr>
      <vt:lpstr>A LEFT [OUTER] JOIN-NON ANSI</vt:lpstr>
      <vt:lpstr>RIGHT [OUTER] JOIN </vt:lpstr>
      <vt:lpstr>RIGHT [OUTER] JOIN</vt:lpstr>
      <vt:lpstr>FULL [OUTER] JOIN </vt:lpstr>
      <vt:lpstr>FULL [OUTER] JOIN-ANSI</vt:lpstr>
      <vt:lpstr>FULL [OUTER] JOIN-NON ANSI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Microsoft</dc:creator>
  <cp:lastModifiedBy>Sozen_Nergiz</cp:lastModifiedBy>
  <cp:revision>14</cp:revision>
  <dcterms:created xsi:type="dcterms:W3CDTF">2019-03-14T07:36:26Z</dcterms:created>
  <dcterms:modified xsi:type="dcterms:W3CDTF">2019-03-27T20:34:12Z</dcterms:modified>
</cp:coreProperties>
</file>