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392" r:id="rId2"/>
    <p:sldId id="405" r:id="rId3"/>
    <p:sldId id="406" r:id="rId4"/>
    <p:sldId id="407" r:id="rId5"/>
    <p:sldId id="408" r:id="rId6"/>
    <p:sldId id="419" r:id="rId7"/>
    <p:sldId id="409" r:id="rId8"/>
    <p:sldId id="410" r:id="rId9"/>
    <p:sldId id="420" r:id="rId10"/>
    <p:sldId id="411" r:id="rId11"/>
    <p:sldId id="421" r:id="rId12"/>
    <p:sldId id="412" r:id="rId13"/>
    <p:sldId id="413" r:id="rId14"/>
    <p:sldId id="414" r:id="rId15"/>
    <p:sldId id="415" r:id="rId16"/>
    <p:sldId id="416" r:id="rId17"/>
    <p:sldId id="417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88">
          <p15:clr>
            <a:srgbClr val="A4A3A4"/>
          </p15:clr>
        </p15:guide>
        <p15:guide id="2" pos="22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  <a:srgbClr val="FF6600"/>
    <a:srgbClr val="FF9966"/>
    <a:srgbClr val="6699FF"/>
    <a:srgbClr val="FF9999"/>
    <a:srgbClr val="969696"/>
    <a:srgbClr val="FFFF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1756" autoAdjust="0"/>
  </p:normalViewPr>
  <p:slideViewPr>
    <p:cSldViewPr snapToGrid="0">
      <p:cViewPr varScale="1">
        <p:scale>
          <a:sx n="106" d="100"/>
          <a:sy n="106" d="100"/>
        </p:scale>
        <p:origin x="593" y="34"/>
      </p:cViewPr>
      <p:guideLst>
        <p:guide orient="horz" pos="2988"/>
        <p:guide pos="22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-1890" y="1974"/>
      </p:cViewPr>
      <p:guideLst>
        <p:guide orient="horz" pos="287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5" Type="http://schemas.openxmlformats.org/officeDocument/2006/relationships/slide" Target="slides/slide17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71525" y="8728075"/>
            <a:ext cx="53086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957263">
              <a:spcBef>
                <a:spcPct val="50000"/>
              </a:spcBef>
              <a:defRPr/>
            </a:pPr>
            <a:r>
              <a:rPr lang="en-US" sz="1100" b="1"/>
              <a:t>&lt;Course name&gt; &lt;Lesson number&gt;</a:t>
            </a:r>
            <a:r>
              <a:rPr lang="en-US" sz="1100" b="1">
                <a:latin typeface="Times New Roman" pitchFamily="18" charset="0"/>
              </a:rPr>
              <a:t>-</a:t>
            </a:r>
            <a:fld id="{0659F0D5-B8D8-434B-8B1A-EF9AAE197190}" type="slidenum">
              <a:rPr lang="en-US" sz="1100" b="1"/>
              <a:pPr algn="ctr" defTabSz="957263">
                <a:spcBef>
                  <a:spcPct val="50000"/>
                </a:spcBef>
                <a:defRPr/>
              </a:pPr>
              <a:t>‹#›</a:t>
            </a:fld>
            <a:endParaRPr lang="en-US" sz="1100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93713" y="163513"/>
            <a:ext cx="5868987" cy="4402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12750" y="4773613"/>
            <a:ext cx="6029325" cy="375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45" tIns="44063" rIns="89645" bIns="440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Heading (Level 1) Arial 11pt Bold</a:t>
            </a:r>
          </a:p>
          <a:p>
            <a:pPr lvl="1"/>
            <a:r>
              <a:rPr lang="en-US" noProof="0"/>
              <a:t>Body Text (Level 2) Times New Roman 11pt</a:t>
            </a:r>
          </a:p>
          <a:p>
            <a:pPr lvl="2"/>
            <a:r>
              <a:rPr lang="en-US" noProof="0"/>
              <a:t>Bullet 1 (Level 3) Times New Roman 11pt</a:t>
            </a:r>
          </a:p>
          <a:p>
            <a:pPr lvl="3"/>
            <a:r>
              <a:rPr lang="en-US" noProof="0"/>
              <a:t>Bullet 2 (Level 4) Times New Roman 11pt</a:t>
            </a:r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r>
              <a:rPr lang="en-US" noProof="0"/>
              <a:t>Technical Note (Level 1) Arial 11pt Bold (CHANGE TO BLUE)</a:t>
            </a:r>
          </a:p>
          <a:p>
            <a:pPr lvl="0"/>
            <a:r>
              <a:rPr lang="en-US" noProof="0"/>
              <a:t>Instructor Note (Level 1) Arial 11pt Bold (CHANGE TO BLUE)</a:t>
            </a:r>
          </a:p>
          <a:p>
            <a:pPr lvl="1"/>
            <a:r>
              <a:rPr lang="en-US" noProof="0"/>
              <a:t>Body Text (Level 2) Times New Roman 11pt  (CHANGE TO BLUE)</a:t>
            </a:r>
          </a:p>
          <a:p>
            <a:pPr lvl="2"/>
            <a:r>
              <a:rPr lang="en-US" noProof="0"/>
              <a:t>Bullet 1 (Level 3) Times New Roman 11pt  (CHANGE TO BLUE)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715963" y="8766175"/>
            <a:ext cx="5303837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957263">
              <a:spcBef>
                <a:spcPct val="50000"/>
              </a:spcBef>
              <a:defRPr/>
            </a:pPr>
            <a:r>
              <a:rPr lang="en-US" sz="1100" b="1"/>
              <a:t>Introduction to Oracle9</a:t>
            </a:r>
            <a:r>
              <a:rPr lang="en-US" sz="1100" b="1" i="1">
                <a:latin typeface="Times New Roman" pitchFamily="18" charset="0"/>
              </a:rPr>
              <a:t>i</a:t>
            </a:r>
            <a:r>
              <a:rPr lang="en-US" sz="1100" b="1"/>
              <a:t>: SQL Basics 8</a:t>
            </a:r>
            <a:r>
              <a:rPr lang="en-US" sz="1100" b="1">
                <a:latin typeface="Times New Roman" pitchFamily="18" charset="0"/>
              </a:rPr>
              <a:t>-</a:t>
            </a:r>
            <a:fld id="{F4FAA517-4D6C-4220-A533-6A6103616A01}" type="slidenum">
              <a:rPr lang="en-US" sz="1100" b="1"/>
              <a:pPr algn="ctr" defTabSz="957263">
                <a:spcBef>
                  <a:spcPct val="50000"/>
                </a:spcBef>
                <a:defRPr/>
              </a:pPr>
              <a:t>‹#›</a:t>
            </a:fld>
            <a:endParaRPr lang="en-US" sz="1100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06400" rtl="0" eaLnBrk="0" fontAlgn="base" hangingPunct="0">
      <a:spcBef>
        <a:spcPct val="30000"/>
      </a:spcBef>
      <a:spcAft>
        <a:spcPct val="0"/>
      </a:spcAft>
      <a:tabLst>
        <a:tab pos="458788" algn="l"/>
      </a:tabLst>
      <a:defRPr sz="1100" b="1" kern="1200">
        <a:solidFill>
          <a:schemeClr val="tx1"/>
        </a:solidFill>
        <a:latin typeface="Arial" charset="0"/>
        <a:ea typeface="+mn-ea"/>
        <a:cs typeface="+mn-cs"/>
      </a:defRPr>
    </a:lvl1pPr>
    <a:lvl2pPr marL="120650" algn="l" defTabSz="406400" rtl="0" eaLnBrk="0" fontAlgn="base" hangingPunct="0">
      <a:spcBef>
        <a:spcPct val="30000"/>
      </a:spcBef>
      <a:spcAft>
        <a:spcPct val="0"/>
      </a:spcAft>
      <a:tabLst>
        <a:tab pos="4587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52438" indent="-211138" algn="l" defTabSz="406400" rtl="0" eaLnBrk="0" fontAlgn="base" hangingPunct="0">
      <a:spcBef>
        <a:spcPct val="30000"/>
      </a:spcBef>
      <a:spcAft>
        <a:spcPct val="0"/>
      </a:spcAft>
      <a:buChar char="•"/>
      <a:tabLst>
        <a:tab pos="4587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857250" indent="-220663" algn="l" defTabSz="406400" rtl="0" eaLnBrk="0" fontAlgn="base" hangingPunct="0">
      <a:spcBef>
        <a:spcPct val="30000"/>
      </a:spcBef>
      <a:spcAft>
        <a:spcPct val="0"/>
      </a:spcAft>
      <a:buChar char="–"/>
      <a:tabLst>
        <a:tab pos="4587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defTabSz="406400" rtl="0" eaLnBrk="0" fontAlgn="base" hangingPunct="0">
      <a:spcBef>
        <a:spcPct val="30000"/>
      </a:spcBef>
      <a:spcAft>
        <a:spcPct val="0"/>
      </a:spcAft>
      <a:tabLst>
        <a:tab pos="458788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7.png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17.png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17.png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881438" y="0"/>
            <a:ext cx="2976562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383" tIns="43192" rIns="86383" bIns="43192" anchor="ctr"/>
          <a:lstStyle/>
          <a:p>
            <a:endParaRPr lang="tr-TR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-1588" y="0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383" tIns="43192" rIns="86383" bIns="43192" anchor="ctr"/>
          <a:lstStyle/>
          <a:p>
            <a:endParaRPr lang="tr-TR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GROUP BY</a:t>
            </a:r>
            <a:r>
              <a:rPr lang="en-US"/>
              <a:t> Clause</a:t>
            </a:r>
          </a:p>
          <a:p>
            <a:pPr lvl="1"/>
            <a:r>
              <a:rPr lang="en-US"/>
              <a:t>You can use the </a:t>
            </a:r>
            <a:r>
              <a:rPr lang="en-US">
                <a:solidFill>
                  <a:srgbClr val="FC0128"/>
                </a:solidFill>
                <a:latin typeface="Courier New" pitchFamily="49" charset="0"/>
              </a:rPr>
              <a:t>GROUP</a:t>
            </a:r>
            <a:r>
              <a:rPr lang="en-US">
                <a:solidFill>
                  <a:srgbClr val="FC0128"/>
                </a:solidFill>
              </a:rPr>
              <a:t> </a:t>
            </a:r>
            <a:r>
              <a:rPr lang="en-US">
                <a:solidFill>
                  <a:srgbClr val="FC0128"/>
                </a:solidFill>
                <a:latin typeface="Courier New" pitchFamily="49" charset="0"/>
              </a:rPr>
              <a:t>BY</a:t>
            </a:r>
            <a:r>
              <a:rPr lang="en-US">
                <a:solidFill>
                  <a:srgbClr val="FC0128"/>
                </a:solidFill>
              </a:rPr>
              <a:t> clause</a:t>
            </a:r>
            <a:r>
              <a:rPr lang="en-US"/>
              <a:t> to divide the rows in a table into groups. You can then use the group functions to return summary information for each group. </a:t>
            </a:r>
          </a:p>
          <a:p>
            <a:pPr lvl="1"/>
            <a:r>
              <a:rPr lang="en-US"/>
              <a:t>In the syntax:</a:t>
            </a:r>
          </a:p>
          <a:p>
            <a:pPr lvl="1"/>
            <a:r>
              <a:rPr lang="en-US"/>
              <a:t>	</a:t>
            </a:r>
            <a:r>
              <a:rPr lang="en-US" i="1">
                <a:latin typeface="Courier New" pitchFamily="49" charset="0"/>
              </a:rPr>
              <a:t>group_by_expression</a:t>
            </a:r>
            <a:r>
              <a:rPr lang="en-US"/>
              <a:t>		specifies columns whose values determine the basis for</a:t>
            </a:r>
            <a:br>
              <a:rPr lang="en-US"/>
            </a:br>
            <a:r>
              <a:rPr lang="en-US"/>
              <a:t>						grouping rows</a:t>
            </a:r>
          </a:p>
          <a:p>
            <a:r>
              <a:rPr lang="en-US"/>
              <a:t>Guidelines</a:t>
            </a:r>
          </a:p>
          <a:p>
            <a:pPr lvl="2"/>
            <a:r>
              <a:rPr lang="en-US"/>
              <a:t>If you include a group function in a </a:t>
            </a:r>
            <a:r>
              <a:rPr lang="en-US">
                <a:latin typeface="Courier New" pitchFamily="49" charset="0"/>
              </a:rPr>
              <a:t>SELECT</a:t>
            </a:r>
            <a:r>
              <a:rPr lang="en-US"/>
              <a:t> clause, you cannot select individual results as well, </a:t>
            </a:r>
            <a:r>
              <a:rPr lang="en-US" i="1"/>
              <a:t>unless</a:t>
            </a:r>
            <a:r>
              <a:rPr lang="en-US"/>
              <a:t> the individual column appears in the </a:t>
            </a:r>
            <a:r>
              <a:rPr lang="en-US">
                <a:latin typeface="Courier New" pitchFamily="49" charset="0"/>
              </a:rPr>
              <a:t>GROUP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BY</a:t>
            </a:r>
            <a:r>
              <a:rPr lang="en-US"/>
              <a:t> clause. You receive an error message if you fail to include the column list in the </a:t>
            </a:r>
            <a:r>
              <a:rPr lang="en-US">
                <a:latin typeface="Courier New" pitchFamily="49" charset="0"/>
              </a:rPr>
              <a:t>GROUP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BY</a:t>
            </a:r>
            <a:r>
              <a:rPr lang="en-US"/>
              <a:t> clause.</a:t>
            </a:r>
          </a:p>
          <a:p>
            <a:pPr lvl="2"/>
            <a:r>
              <a:rPr lang="en-US"/>
              <a:t>Using a </a:t>
            </a:r>
            <a:r>
              <a:rPr lang="en-US">
                <a:latin typeface="Courier New" pitchFamily="49" charset="0"/>
              </a:rPr>
              <a:t>WHERE</a:t>
            </a:r>
            <a:r>
              <a:rPr lang="en-US"/>
              <a:t> clause, you can exclude rows before dividing them into groups.</a:t>
            </a:r>
          </a:p>
          <a:p>
            <a:pPr lvl="2"/>
            <a:r>
              <a:rPr lang="en-US"/>
              <a:t>You must include the </a:t>
            </a:r>
            <a:r>
              <a:rPr lang="en-US" i="1"/>
              <a:t>columns</a:t>
            </a:r>
            <a:r>
              <a:rPr lang="en-US"/>
              <a:t> in the </a:t>
            </a:r>
            <a:r>
              <a:rPr lang="en-US">
                <a:latin typeface="Courier New" pitchFamily="49" charset="0"/>
              </a:rPr>
              <a:t>GROUP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BY</a:t>
            </a:r>
            <a:r>
              <a:rPr lang="en-US"/>
              <a:t> clause. </a:t>
            </a:r>
          </a:p>
          <a:p>
            <a:pPr lvl="2"/>
            <a:r>
              <a:rPr lang="en-US"/>
              <a:t>You cannot use a column alias in the </a:t>
            </a:r>
            <a:r>
              <a:rPr lang="en-US">
                <a:latin typeface="Courier New" pitchFamily="49" charset="0"/>
              </a:rPr>
              <a:t>GROUP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BY</a:t>
            </a:r>
            <a:r>
              <a:rPr lang="en-US"/>
              <a:t> clause.</a:t>
            </a:r>
          </a:p>
          <a:p>
            <a:pPr lvl="2"/>
            <a:r>
              <a:rPr lang="en-US"/>
              <a:t>By default, rows are sorted by ascending order of the columns included in the </a:t>
            </a:r>
            <a:r>
              <a:rPr lang="en-US">
                <a:latin typeface="Courier New" pitchFamily="49" charset="0"/>
              </a:rPr>
              <a:t>GROUP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BY</a:t>
            </a:r>
            <a:r>
              <a:rPr lang="en-US"/>
              <a:t> list. You can override this by using the </a:t>
            </a:r>
            <a:r>
              <a:rPr lang="en-US">
                <a:latin typeface="Courier New" pitchFamily="49" charset="0"/>
              </a:rPr>
              <a:t>ORDER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BY</a:t>
            </a:r>
            <a:r>
              <a:rPr lang="en-US"/>
              <a:t> clause.</a:t>
            </a:r>
          </a:p>
          <a:p>
            <a:pPr lvl="1"/>
            <a:endParaRPr lang="en-US"/>
          </a:p>
          <a:p>
            <a:endParaRPr lang="en-US" b="0">
              <a:latin typeface="Times New Roman" pitchFamily="18" charset="0"/>
            </a:endParaRPr>
          </a:p>
        </p:txBody>
      </p:sp>
      <p:sp>
        <p:nvSpPr>
          <p:cNvPr id="4608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3881438" y="0"/>
            <a:ext cx="2976562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383" tIns="43192" rIns="86383" bIns="43192" anchor="ctr"/>
          <a:lstStyle/>
          <a:p>
            <a:endParaRPr lang="tr-TR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-1588" y="0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383" tIns="43192" rIns="86383" bIns="43192" anchor="ctr"/>
          <a:lstStyle/>
          <a:p>
            <a:endParaRPr lang="tr-TR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/>
            </a:pPr>
            <a:r>
              <a:rPr lang="en-US"/>
              <a:t>   </a:t>
            </a:r>
          </a:p>
        </p:txBody>
      </p:sp>
      <p:sp>
        <p:nvSpPr>
          <p:cNvPr id="5530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458788" y="4754563"/>
            <a:ext cx="6030912" cy="375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147" tIns="45574" rIns="91147" bIns="45574"/>
          <a:lstStyle/>
          <a:p>
            <a:pPr defTabSz="406400">
              <a:spcBef>
                <a:spcPct val="30000"/>
              </a:spcBef>
            </a:pPr>
            <a:r>
              <a:rPr lang="en-US" sz="1100" b="1"/>
              <a:t>Illegal Queries Using Group Functions (continued)</a:t>
            </a:r>
          </a:p>
          <a:p>
            <a:pPr marL="112713" lvl="1" defTabSz="406400">
              <a:spcBef>
                <a:spcPct val="30000"/>
              </a:spcBef>
            </a:pPr>
            <a:r>
              <a:rPr lang="en-US" sz="1100"/>
              <a:t>The </a:t>
            </a:r>
            <a:r>
              <a:rPr lang="en-US" sz="1100">
                <a:latin typeface="Courier New" pitchFamily="49" charset="0"/>
              </a:rPr>
              <a:t>WHERE</a:t>
            </a:r>
            <a:r>
              <a:rPr lang="en-US" sz="1100"/>
              <a:t> clause cannot be used to restrict groups. The </a:t>
            </a:r>
            <a:r>
              <a:rPr lang="en-US" sz="1100">
                <a:latin typeface="Courier New" pitchFamily="49" charset="0"/>
              </a:rPr>
              <a:t>SELECT</a:t>
            </a:r>
            <a:r>
              <a:rPr lang="en-US" sz="1100"/>
              <a:t> statement on the slide results in an error because it uses the </a:t>
            </a:r>
            <a:r>
              <a:rPr lang="en-US" sz="1100">
                <a:latin typeface="Courier New" pitchFamily="49" charset="0"/>
              </a:rPr>
              <a:t>WHERE</a:t>
            </a:r>
            <a:r>
              <a:rPr lang="en-US" sz="1100"/>
              <a:t> clause to restrict the display of average salaries of those departments that have an average salary greater than $8,000.</a:t>
            </a:r>
          </a:p>
          <a:p>
            <a:pPr marL="112713" lvl="1" defTabSz="406400">
              <a:spcBef>
                <a:spcPct val="30000"/>
              </a:spcBef>
            </a:pPr>
            <a:r>
              <a:rPr lang="en-US" sz="1100"/>
              <a:t>You can correct the slide error by using the </a:t>
            </a:r>
            <a:r>
              <a:rPr lang="en-US" sz="1100">
                <a:solidFill>
                  <a:srgbClr val="FC0128"/>
                </a:solidFill>
                <a:latin typeface="Courier New" pitchFamily="49" charset="0"/>
              </a:rPr>
              <a:t>HAVING</a:t>
            </a:r>
            <a:r>
              <a:rPr lang="en-US" sz="1100">
                <a:solidFill>
                  <a:srgbClr val="FC0128"/>
                </a:solidFill>
              </a:rPr>
              <a:t> clause</a:t>
            </a:r>
            <a:r>
              <a:rPr lang="en-US" sz="1100"/>
              <a:t> to restrict groups. </a:t>
            </a:r>
          </a:p>
          <a:p>
            <a:pPr marL="112713" lvl="1" defTabSz="406400"/>
            <a:endParaRPr lang="en-US" sz="500">
              <a:latin typeface="Courier New" pitchFamily="49" charset="0"/>
            </a:endParaRPr>
          </a:p>
          <a:p>
            <a:pPr marL="112713" lvl="1" defTabSz="406400"/>
            <a:r>
              <a:rPr lang="en-US" sz="1100">
                <a:latin typeface="Courier New" pitchFamily="49" charset="0"/>
              </a:rPr>
              <a:t>   SELECT   department_id, AVG(salary)</a:t>
            </a:r>
          </a:p>
          <a:p>
            <a:pPr marL="112713" lvl="1" defTabSz="406400"/>
            <a:r>
              <a:rPr lang="en-US" sz="1100">
                <a:latin typeface="Courier New" pitchFamily="49" charset="0"/>
              </a:rPr>
              <a:t>   FROM     employees</a:t>
            </a:r>
          </a:p>
          <a:p>
            <a:pPr marL="112713" lvl="1" defTabSz="406400"/>
            <a:r>
              <a:rPr lang="en-US" sz="1100">
                <a:latin typeface="Courier New" pitchFamily="49" charset="0"/>
              </a:rPr>
              <a:t>   HAVING   AVG(salary) &gt; 8000</a:t>
            </a:r>
          </a:p>
          <a:p>
            <a:pPr marL="112713" lvl="1" defTabSz="406400"/>
            <a:r>
              <a:rPr lang="en-US" sz="1100">
                <a:latin typeface="Courier New" pitchFamily="49" charset="0"/>
              </a:rPr>
              <a:t>   GROUP BY department_id;</a:t>
            </a:r>
          </a:p>
          <a:p>
            <a:pPr marL="112713" lvl="1" defTabSz="406400"/>
            <a:endParaRPr lang="en-US" sz="500">
              <a:latin typeface="Courier New" pitchFamily="49" charset="0"/>
            </a:endParaRPr>
          </a:p>
          <a:p>
            <a:pPr marL="112713" lvl="1" defTabSz="406400"/>
            <a:r>
              <a:rPr lang="en-US" sz="1100">
                <a:latin typeface="Courier New" pitchFamily="49" charset="0"/>
              </a:rPr>
              <a:t>   </a:t>
            </a:r>
          </a:p>
        </p:txBody>
      </p:sp>
      <p:pic>
        <p:nvPicPr>
          <p:cNvPr id="5530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4388" y="6530975"/>
            <a:ext cx="5414962" cy="11001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5613" y="169863"/>
            <a:ext cx="5938837" cy="4454525"/>
          </a:xfrm>
          <a:ln cap="flat"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4770438"/>
            <a:ext cx="6024563" cy="3803650"/>
          </a:xfrm>
          <a:noFill/>
          <a:ln/>
        </p:spPr>
        <p:txBody>
          <a:bodyPr/>
          <a:lstStyle/>
          <a:p>
            <a:pPr defTabSz="396875">
              <a:tabLst>
                <a:tab pos="439738" algn="l"/>
              </a:tabLst>
            </a:pPr>
            <a:r>
              <a:rPr lang="en-US"/>
              <a:t>Restricting Group Results</a:t>
            </a:r>
          </a:p>
          <a:p>
            <a:pPr lvl="1" defTabSz="396875">
              <a:tabLst>
                <a:tab pos="439738" algn="l"/>
              </a:tabLst>
            </a:pPr>
            <a:r>
              <a:rPr lang="en-US"/>
              <a:t>In the same way that you use the </a:t>
            </a:r>
            <a:r>
              <a:rPr lang="en-US">
                <a:latin typeface="Courier New" pitchFamily="49" charset="0"/>
              </a:rPr>
              <a:t>WHERE</a:t>
            </a:r>
            <a:r>
              <a:rPr lang="en-US"/>
              <a:t> clause to restrict the rows that you select, you use the </a:t>
            </a:r>
            <a:r>
              <a:rPr lang="en-US">
                <a:solidFill>
                  <a:srgbClr val="FC0128"/>
                </a:solidFill>
                <a:latin typeface="Courier New" pitchFamily="49" charset="0"/>
              </a:rPr>
              <a:t>HAVING</a:t>
            </a:r>
            <a:r>
              <a:rPr lang="en-US">
                <a:solidFill>
                  <a:srgbClr val="FC0128"/>
                </a:solidFill>
              </a:rPr>
              <a:t> clause</a:t>
            </a:r>
            <a:r>
              <a:rPr lang="en-US"/>
              <a:t> to restrict groups. To find the maximum salary of each department, but show only the departments that have a maximum salary of more than $10,000, you need to do the following:</a:t>
            </a:r>
          </a:p>
          <a:p>
            <a:pPr marL="433388" lvl="2" indent="-206375" defTabSz="396875">
              <a:buFontTx/>
              <a:buNone/>
              <a:tabLst>
                <a:tab pos="439738" algn="l"/>
              </a:tabLst>
            </a:pPr>
            <a:r>
              <a:rPr lang="en-US"/>
              <a:t>1.	Find the average salary for each department by grouping by department number.</a:t>
            </a:r>
          </a:p>
          <a:p>
            <a:pPr marL="433388" lvl="2" indent="-206375" defTabSz="396875">
              <a:buFontTx/>
              <a:buNone/>
              <a:tabLst>
                <a:tab pos="439738" algn="l"/>
              </a:tabLst>
            </a:pPr>
            <a:r>
              <a:rPr lang="en-US"/>
              <a:t>2.	Restrict the groups to those departments with a maximum salary greater than $10,000. 	</a:t>
            </a:r>
          </a:p>
          <a:p>
            <a:pPr lvl="1" defTabSz="396875">
              <a:tabLst>
                <a:tab pos="439738" algn="l"/>
              </a:tabLst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HAVING</a:t>
            </a:r>
            <a:r>
              <a:rPr lang="en-US"/>
              <a:t> Clause</a:t>
            </a:r>
          </a:p>
          <a:p>
            <a:pPr lvl="1"/>
            <a:r>
              <a:rPr lang="en-US"/>
              <a:t>You use the </a:t>
            </a:r>
            <a:r>
              <a:rPr lang="en-US">
                <a:solidFill>
                  <a:srgbClr val="FC0128"/>
                </a:solidFill>
                <a:latin typeface="Courier New" pitchFamily="49" charset="0"/>
              </a:rPr>
              <a:t>HAVING</a:t>
            </a:r>
            <a:r>
              <a:rPr lang="en-US">
                <a:solidFill>
                  <a:srgbClr val="FC0128"/>
                </a:solidFill>
              </a:rPr>
              <a:t> clause</a:t>
            </a:r>
            <a:r>
              <a:rPr lang="en-US"/>
              <a:t> to specify which groups are to be displayed, and thus, you further restrict the groups on the basis of aggregate information.</a:t>
            </a:r>
          </a:p>
          <a:p>
            <a:pPr lvl="1"/>
            <a:r>
              <a:rPr lang="en-US"/>
              <a:t>In the syntax:</a:t>
            </a:r>
          </a:p>
          <a:p>
            <a:pPr lvl="1"/>
            <a:r>
              <a:rPr lang="en-US"/>
              <a:t>	</a:t>
            </a:r>
            <a:r>
              <a:rPr lang="en-US" i="1">
                <a:latin typeface="Courier New" pitchFamily="49" charset="0"/>
              </a:rPr>
              <a:t>group_condition</a:t>
            </a:r>
            <a:r>
              <a:rPr lang="en-US"/>
              <a:t>	restricts the groups of rows returned to those groups for which </a:t>
            </a:r>
            <a:br>
              <a:rPr lang="en-US"/>
            </a:br>
            <a:r>
              <a:rPr lang="en-US"/>
              <a:t>					the specified condition is true</a:t>
            </a:r>
          </a:p>
          <a:p>
            <a:pPr lvl="1"/>
            <a:r>
              <a:rPr lang="en-US">
                <a:latin typeface="Times" pitchFamily="18" charset="0"/>
              </a:rPr>
              <a:t>The Oracle server performs the following steps when you use the </a:t>
            </a:r>
            <a:r>
              <a:rPr lang="en-US">
                <a:latin typeface="Courier New" pitchFamily="49" charset="0"/>
              </a:rPr>
              <a:t>HAVING</a:t>
            </a:r>
            <a:r>
              <a:rPr lang="en-US">
                <a:latin typeface="Times" pitchFamily="18" charset="0"/>
              </a:rPr>
              <a:t> clause:</a:t>
            </a:r>
            <a:endParaRPr lang="en-US"/>
          </a:p>
          <a:p>
            <a:pPr lvl="2">
              <a:spcBef>
                <a:spcPct val="15000"/>
              </a:spcBef>
              <a:buFontTx/>
              <a:buNone/>
            </a:pPr>
            <a:r>
              <a:rPr lang="en-US"/>
              <a:t>1.	Rows are grouped.</a:t>
            </a:r>
          </a:p>
          <a:p>
            <a:pPr lvl="2">
              <a:spcBef>
                <a:spcPct val="15000"/>
              </a:spcBef>
              <a:buFontTx/>
              <a:buNone/>
            </a:pPr>
            <a:r>
              <a:rPr lang="en-US"/>
              <a:t>2.	The group function is applied to the group.</a:t>
            </a:r>
          </a:p>
          <a:p>
            <a:pPr lvl="2">
              <a:spcBef>
                <a:spcPct val="15000"/>
              </a:spcBef>
              <a:buFontTx/>
              <a:buNone/>
            </a:pPr>
            <a:r>
              <a:rPr lang="en-US"/>
              <a:t>3.	The groups that match the criteria in the </a:t>
            </a:r>
            <a:r>
              <a:rPr lang="en-US">
                <a:latin typeface="Courier New" pitchFamily="49" charset="0"/>
              </a:rPr>
              <a:t>HAVING</a:t>
            </a:r>
            <a:r>
              <a:rPr lang="en-US"/>
              <a:t> clause are displayed.</a:t>
            </a:r>
          </a:p>
          <a:p>
            <a:pPr lvl="1"/>
            <a:r>
              <a:rPr lang="en-US"/>
              <a:t>The </a:t>
            </a:r>
            <a:r>
              <a:rPr lang="en-US">
                <a:latin typeface="Courier New" pitchFamily="49" charset="0"/>
              </a:rPr>
              <a:t>HAVING</a:t>
            </a:r>
            <a:r>
              <a:rPr lang="en-US"/>
              <a:t> clause can precede the </a:t>
            </a:r>
            <a:r>
              <a:rPr lang="en-US">
                <a:latin typeface="Courier New" pitchFamily="49" charset="0"/>
              </a:rPr>
              <a:t>GROUP BY</a:t>
            </a:r>
            <a:r>
              <a:rPr lang="en-US"/>
              <a:t> clause, but it is recommended that you place the </a:t>
            </a:r>
            <a:r>
              <a:rPr lang="en-US">
                <a:latin typeface="Courier New" pitchFamily="49" charset="0"/>
              </a:rPr>
              <a:t>GROUP BY</a:t>
            </a:r>
            <a:r>
              <a:rPr lang="en-US"/>
              <a:t> clause first because that is more logical. Groups are formed and group functions are calculated before the </a:t>
            </a:r>
            <a:r>
              <a:rPr lang="en-US">
                <a:latin typeface="Courier New" pitchFamily="49" charset="0"/>
              </a:rPr>
              <a:t>HAVING</a:t>
            </a:r>
            <a:r>
              <a:rPr lang="en-US"/>
              <a:t> clause is applied to the groups in the </a:t>
            </a:r>
            <a:r>
              <a:rPr lang="en-US">
                <a:latin typeface="Courier New" pitchFamily="49" charset="0"/>
              </a:rPr>
              <a:t>SELECT</a:t>
            </a:r>
            <a:r>
              <a:rPr lang="en-US"/>
              <a:t> list.</a:t>
            </a:r>
          </a:p>
          <a:p>
            <a:r>
              <a:rPr lang="en-US">
                <a:solidFill>
                  <a:srgbClr val="0000FF"/>
                </a:solidFill>
              </a:rPr>
              <a:t>Instructor Note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The Oracle server evaluates the clauses in the following order:</a:t>
            </a:r>
          </a:p>
          <a:p>
            <a:pPr lvl="2">
              <a:spcBef>
                <a:spcPct val="15000"/>
              </a:spcBef>
            </a:pPr>
            <a:r>
              <a:rPr lang="en-US">
                <a:solidFill>
                  <a:srgbClr val="0000FF"/>
                </a:solidFill>
              </a:rPr>
              <a:t>If the statement contains a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WHERE</a:t>
            </a:r>
            <a:r>
              <a:rPr lang="en-US">
                <a:solidFill>
                  <a:srgbClr val="0000FF"/>
                </a:solidFill>
              </a:rPr>
              <a:t> clause, the server establishes the candidate rows.</a:t>
            </a:r>
          </a:p>
          <a:p>
            <a:pPr lvl="2">
              <a:spcBef>
                <a:spcPct val="15000"/>
              </a:spcBef>
            </a:pPr>
            <a:r>
              <a:rPr lang="en-US">
                <a:solidFill>
                  <a:srgbClr val="0000FF"/>
                </a:solidFill>
              </a:rPr>
              <a:t>The server identifies the groups specified in the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GROUP BY</a:t>
            </a:r>
            <a:r>
              <a:rPr lang="en-US">
                <a:solidFill>
                  <a:srgbClr val="0000FF"/>
                </a:solidFill>
              </a:rPr>
              <a:t> clause.</a:t>
            </a:r>
          </a:p>
          <a:p>
            <a:pPr lvl="2">
              <a:spcBef>
                <a:spcPct val="15000"/>
              </a:spcBef>
            </a:pPr>
            <a:r>
              <a:rPr lang="en-US">
                <a:solidFill>
                  <a:srgbClr val="0000FF"/>
                </a:solidFill>
              </a:rPr>
              <a:t>The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HAVING</a:t>
            </a:r>
            <a:r>
              <a:rPr lang="en-US">
                <a:solidFill>
                  <a:srgbClr val="0000FF"/>
                </a:solidFill>
              </a:rPr>
              <a:t> clause further restricts result groups that do not meet the group criteria in the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HAVING</a:t>
            </a:r>
            <a:r>
              <a:rPr lang="en-US">
                <a:solidFill>
                  <a:srgbClr val="0000FF"/>
                </a:solidFill>
              </a:rPr>
              <a:t> clause.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883025" y="0"/>
            <a:ext cx="2974975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383" tIns="43192" rIns="86383" bIns="43192" anchor="ctr"/>
          <a:lstStyle/>
          <a:p>
            <a:endParaRPr lang="tr-TR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-1588" y="0"/>
            <a:ext cx="2970213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383" tIns="43192" rIns="86383" bIns="43192" anchor="ctr"/>
          <a:lstStyle/>
          <a:p>
            <a:endParaRPr lang="tr-TR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06400" y="4770438"/>
            <a:ext cx="6048375" cy="3803650"/>
          </a:xfrm>
          <a:noFill/>
          <a:ln/>
        </p:spPr>
        <p:txBody>
          <a:bodyPr/>
          <a:lstStyle/>
          <a:p>
            <a:pPr defTabSz="468313">
              <a:tabLst>
                <a:tab pos="431800" algn="l"/>
              </a:tabLst>
            </a:pPr>
            <a:r>
              <a:rPr lang="en-US"/>
              <a:t>The </a:t>
            </a:r>
            <a:r>
              <a:rPr lang="en-US">
                <a:latin typeface="Courier New" pitchFamily="49" charset="0"/>
              </a:rPr>
              <a:t>HAVING</a:t>
            </a:r>
            <a:r>
              <a:rPr lang="en-US"/>
              <a:t> Clause (continued)</a:t>
            </a:r>
          </a:p>
          <a:p>
            <a:pPr lvl="1" defTabSz="468313">
              <a:tabLst>
                <a:tab pos="431800" algn="l"/>
              </a:tabLst>
            </a:pPr>
            <a:r>
              <a:rPr lang="en-US"/>
              <a:t>The slide example displays department numbers and maximum salaries for those departments whose maximum salary is greater than $10,000. </a:t>
            </a:r>
          </a:p>
          <a:p>
            <a:pPr lvl="1" defTabSz="468313">
              <a:tabLst>
                <a:tab pos="431800" algn="l"/>
              </a:tabLst>
            </a:pPr>
            <a:r>
              <a:rPr lang="en-US"/>
              <a:t>You can use the </a:t>
            </a:r>
            <a:r>
              <a:rPr lang="en-US">
                <a:latin typeface="Courier New" pitchFamily="49" charset="0"/>
              </a:rPr>
              <a:t>GROUP BY</a:t>
            </a:r>
            <a:r>
              <a:rPr lang="en-US"/>
              <a:t> clause without using a group function in the </a:t>
            </a:r>
            <a:r>
              <a:rPr lang="en-US">
                <a:latin typeface="Courier New" pitchFamily="49" charset="0"/>
              </a:rPr>
              <a:t>SELECT</a:t>
            </a:r>
            <a:r>
              <a:rPr lang="en-US"/>
              <a:t> list. </a:t>
            </a:r>
          </a:p>
          <a:p>
            <a:pPr lvl="1" defTabSz="468313">
              <a:tabLst>
                <a:tab pos="431800" algn="l"/>
              </a:tabLst>
            </a:pPr>
            <a:r>
              <a:rPr lang="en-US"/>
              <a:t>If you restrict rows based on the result of a group function, you must have a </a:t>
            </a:r>
            <a:r>
              <a:rPr lang="en-US">
                <a:latin typeface="Courier New" pitchFamily="49" charset="0"/>
              </a:rPr>
              <a:t>GROUP BY</a:t>
            </a:r>
            <a:r>
              <a:rPr lang="en-US"/>
              <a:t> clause as well as the </a:t>
            </a:r>
            <a:r>
              <a:rPr lang="en-US">
                <a:solidFill>
                  <a:srgbClr val="FC0128"/>
                </a:solidFill>
                <a:latin typeface="Courier New" pitchFamily="49" charset="0"/>
              </a:rPr>
              <a:t>HAVING</a:t>
            </a:r>
            <a:r>
              <a:rPr lang="en-US">
                <a:solidFill>
                  <a:srgbClr val="FC0128"/>
                </a:solidFill>
              </a:rPr>
              <a:t> clause</a:t>
            </a:r>
            <a:r>
              <a:rPr lang="en-US"/>
              <a:t>.</a:t>
            </a:r>
          </a:p>
          <a:p>
            <a:pPr lvl="1" defTabSz="468313">
              <a:tabLst>
                <a:tab pos="431800" algn="l"/>
              </a:tabLst>
            </a:pPr>
            <a:r>
              <a:rPr lang="en-US"/>
              <a:t>The following example displays the department numbers and average salaries for those departments whose maximum salary is greater than $10,000:</a:t>
            </a:r>
          </a:p>
          <a:p>
            <a:pPr lvl="1" defTabSz="468313">
              <a:tabLst>
                <a:tab pos="431800" algn="l"/>
              </a:tabLst>
            </a:pPr>
            <a:endParaRPr lang="en-US" sz="500"/>
          </a:p>
          <a:p>
            <a:pPr lvl="1" defTabSz="468313">
              <a:spcBef>
                <a:spcPct val="0"/>
              </a:spcBef>
              <a:tabLst>
                <a:tab pos="431800" algn="l"/>
              </a:tabLst>
            </a:pPr>
            <a:r>
              <a:rPr lang="en-US">
                <a:latin typeface="Courier New" pitchFamily="49" charset="0"/>
              </a:rPr>
              <a:t>   SELECT   department_id, AVG(salary)</a:t>
            </a:r>
          </a:p>
          <a:p>
            <a:pPr lvl="1" defTabSz="468313">
              <a:spcBef>
                <a:spcPct val="0"/>
              </a:spcBef>
              <a:tabLst>
                <a:tab pos="431800" algn="l"/>
              </a:tabLst>
            </a:pPr>
            <a:r>
              <a:rPr lang="en-US">
                <a:latin typeface="Courier New" pitchFamily="49" charset="0"/>
              </a:rPr>
              <a:t>   FROM     employees</a:t>
            </a:r>
          </a:p>
          <a:p>
            <a:pPr lvl="1" defTabSz="468313">
              <a:spcBef>
                <a:spcPct val="0"/>
              </a:spcBef>
              <a:tabLst>
                <a:tab pos="431800" algn="l"/>
              </a:tabLst>
            </a:pPr>
            <a:r>
              <a:rPr lang="en-US">
                <a:latin typeface="Courier New" pitchFamily="49" charset="0"/>
              </a:rPr>
              <a:t>   GROUP BY department_id</a:t>
            </a:r>
          </a:p>
          <a:p>
            <a:pPr lvl="1" defTabSz="468313">
              <a:spcBef>
                <a:spcPct val="0"/>
              </a:spcBef>
              <a:tabLst>
                <a:tab pos="431800" algn="l"/>
              </a:tabLst>
            </a:pPr>
            <a:r>
              <a:rPr lang="en-US">
                <a:latin typeface="Courier New" pitchFamily="49" charset="0"/>
              </a:rPr>
              <a:t>   HAVING   max(salary)&gt;10000;</a:t>
            </a:r>
          </a:p>
          <a:p>
            <a:pPr lvl="1" defTabSz="468313">
              <a:spcBef>
                <a:spcPct val="0"/>
              </a:spcBef>
              <a:tabLst>
                <a:tab pos="431800" algn="l"/>
              </a:tabLst>
            </a:pPr>
            <a:endParaRPr lang="en-US" sz="500">
              <a:latin typeface="Courier New" pitchFamily="49" charset="0"/>
            </a:endParaRPr>
          </a:p>
          <a:p>
            <a:pPr lvl="1" defTabSz="468313">
              <a:spcBef>
                <a:spcPct val="0"/>
              </a:spcBef>
              <a:tabLst>
                <a:tab pos="431800" algn="l"/>
              </a:tabLst>
            </a:pPr>
            <a:r>
              <a:rPr lang="en-US">
                <a:latin typeface="Courier New" pitchFamily="49" charset="0"/>
              </a:rPr>
              <a:t>   </a:t>
            </a:r>
          </a:p>
        </p:txBody>
      </p:sp>
      <p:sp>
        <p:nvSpPr>
          <p:cNvPr id="5837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5613" y="169863"/>
            <a:ext cx="5938837" cy="4454525"/>
          </a:xfrm>
          <a:ln cap="flat"/>
        </p:spPr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671513" y="6411913"/>
            <a:ext cx="5602287" cy="74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383" tIns="43192" rIns="86383" bIns="43192" anchor="ctr"/>
          <a:lstStyle/>
          <a:p>
            <a:endParaRPr lang="tr-TR"/>
          </a:p>
        </p:txBody>
      </p:sp>
      <p:pic>
        <p:nvPicPr>
          <p:cNvPr id="5837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8988" y="7191375"/>
            <a:ext cx="5405437" cy="11017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225" y="4697413"/>
            <a:ext cx="6029325" cy="3757612"/>
          </a:xfrm>
          <a:noFill/>
          <a:ln/>
        </p:spPr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HAVING</a:t>
            </a:r>
            <a:r>
              <a:rPr lang="en-US"/>
              <a:t> Clause (continued)</a:t>
            </a:r>
          </a:p>
          <a:p>
            <a:pPr lvl="1"/>
            <a:r>
              <a:rPr lang="en-US"/>
              <a:t>The slide example displays the job ID and total monthly salary for each job with a total payroll exceeding $13,000. The example excludes sales representatives and sorts the list by the total monthly salary.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>
                <a:solidFill>
                  <a:srgbClr val="0000FF"/>
                </a:solidFill>
              </a:rPr>
              <a:t>Instructor Note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Demo: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5_job1.sql</a:t>
            </a:r>
            <a:r>
              <a:rPr lang="en-US">
                <a:solidFill>
                  <a:srgbClr val="0000FF"/>
                </a:solidFill>
              </a:rPr>
              <a:t>,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5_job2.sql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Purpose: To illustrate using a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WHERE</a:t>
            </a:r>
            <a:r>
              <a:rPr lang="en-US">
                <a:solidFill>
                  <a:srgbClr val="0000FF"/>
                </a:solidFill>
              </a:rPr>
              <a:t> clause to restrict rows by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JOB_ID</a:t>
            </a:r>
            <a:r>
              <a:rPr lang="en-US">
                <a:solidFill>
                  <a:srgbClr val="0000FF"/>
                </a:solidFill>
              </a:rPr>
              <a:t> and using a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HAVING</a:t>
            </a:r>
            <a:r>
              <a:rPr lang="en-US">
                <a:solidFill>
                  <a:srgbClr val="0000FF"/>
                </a:solidFill>
              </a:rPr>
              <a:t> clause to restrict groups by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SUM(SALARY)</a:t>
            </a:r>
            <a:r>
              <a:rPr lang="en-US">
                <a:solidFill>
                  <a:srgbClr val="0000FF"/>
                </a:solidFill>
              </a:rPr>
              <a:t>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3883025" y="0"/>
            <a:ext cx="2974975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383" tIns="43192" rIns="86383" bIns="43192" anchor="ctr"/>
          <a:lstStyle/>
          <a:p>
            <a:endParaRPr lang="tr-TR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-1588" y="0"/>
            <a:ext cx="2970213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383" tIns="43192" rIns="86383" bIns="43192" anchor="ctr"/>
          <a:lstStyle/>
          <a:p>
            <a:endParaRPr lang="tr-TR"/>
          </a:p>
        </p:txBody>
      </p:sp>
      <p:sp>
        <p:nvSpPr>
          <p:cNvPr id="6042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Nesting Group Functions</a:t>
            </a:r>
          </a:p>
          <a:p>
            <a:pPr lvl="1"/>
            <a:r>
              <a:rPr lang="en-US">
                <a:solidFill>
                  <a:srgbClr val="FC0128"/>
                </a:solidFill>
              </a:rPr>
              <a:t>Group functions can be nested</a:t>
            </a:r>
            <a:r>
              <a:rPr lang="en-US"/>
              <a:t> to a depth of two. The slide example displays the maximum average salary.</a:t>
            </a:r>
          </a:p>
          <a:p>
            <a:pPr lvl="1"/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4697413"/>
            <a:ext cx="6127750" cy="3757612"/>
          </a:xfrm>
          <a:noFill/>
          <a:ln/>
        </p:spPr>
        <p:txBody>
          <a:bodyPr/>
          <a:lstStyle/>
          <a:p>
            <a:r>
              <a:rPr lang="en-US"/>
              <a:t>Summary</a:t>
            </a:r>
          </a:p>
          <a:p>
            <a:pPr lvl="1"/>
            <a:r>
              <a:rPr lang="en-US"/>
              <a:t>Seven group functions are available in SQL:</a:t>
            </a:r>
          </a:p>
          <a:p>
            <a:pPr lvl="2"/>
            <a:r>
              <a:rPr lang="en-US">
                <a:latin typeface="Courier New" pitchFamily="49" charset="0"/>
              </a:rPr>
              <a:t>AVG</a:t>
            </a:r>
          </a:p>
          <a:p>
            <a:pPr lvl="2"/>
            <a:r>
              <a:rPr lang="en-US">
                <a:latin typeface="Courier New" pitchFamily="49" charset="0"/>
              </a:rPr>
              <a:t>COUNT</a:t>
            </a:r>
          </a:p>
          <a:p>
            <a:pPr lvl="2"/>
            <a:r>
              <a:rPr lang="en-US">
                <a:latin typeface="Courier New" pitchFamily="49" charset="0"/>
              </a:rPr>
              <a:t>MAX</a:t>
            </a:r>
          </a:p>
          <a:p>
            <a:pPr lvl="2"/>
            <a:r>
              <a:rPr lang="en-US">
                <a:latin typeface="Courier New" pitchFamily="49" charset="0"/>
              </a:rPr>
              <a:t>MIN</a:t>
            </a:r>
          </a:p>
          <a:p>
            <a:pPr lvl="2"/>
            <a:r>
              <a:rPr lang="en-US">
                <a:latin typeface="Courier New" pitchFamily="49" charset="0"/>
              </a:rPr>
              <a:t>SUM </a:t>
            </a:r>
          </a:p>
          <a:p>
            <a:pPr lvl="2"/>
            <a:r>
              <a:rPr lang="en-US">
                <a:latin typeface="Courier New" pitchFamily="49" charset="0"/>
              </a:rPr>
              <a:t>STDDEV</a:t>
            </a:r>
          </a:p>
          <a:p>
            <a:pPr lvl="2"/>
            <a:r>
              <a:rPr lang="en-US">
                <a:latin typeface="Courier New" pitchFamily="49" charset="0"/>
              </a:rPr>
              <a:t>VARIANCE</a:t>
            </a:r>
          </a:p>
          <a:p>
            <a:pPr lvl="1"/>
            <a:r>
              <a:rPr lang="en-US"/>
              <a:t>You can create subgroups by using the </a:t>
            </a:r>
            <a:r>
              <a:rPr lang="en-US">
                <a:latin typeface="Courier New" pitchFamily="49" charset="0"/>
              </a:rPr>
              <a:t>GROUP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BY</a:t>
            </a:r>
            <a:r>
              <a:rPr lang="en-US"/>
              <a:t> clause. Groups can be excluded using the </a:t>
            </a:r>
            <a:r>
              <a:rPr lang="en-US">
                <a:latin typeface="Courier New" pitchFamily="49" charset="0"/>
              </a:rPr>
              <a:t>HAVING</a:t>
            </a:r>
            <a:r>
              <a:rPr lang="en-US"/>
              <a:t> clause.</a:t>
            </a:r>
          </a:p>
          <a:p>
            <a:pPr lvl="1"/>
            <a:r>
              <a:rPr lang="en-US"/>
              <a:t>Place the </a:t>
            </a:r>
            <a:r>
              <a:rPr lang="en-US">
                <a:latin typeface="Courier New" pitchFamily="49" charset="0"/>
              </a:rPr>
              <a:t>HAVING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GROUP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BY</a:t>
            </a:r>
            <a:r>
              <a:rPr lang="en-US"/>
              <a:t> clauses after the </a:t>
            </a:r>
            <a:r>
              <a:rPr lang="en-US">
                <a:latin typeface="Courier New" pitchFamily="49" charset="0"/>
              </a:rPr>
              <a:t>WHERE</a:t>
            </a:r>
            <a:r>
              <a:rPr lang="en-US"/>
              <a:t> clause in a statement. Place the </a:t>
            </a:r>
            <a:r>
              <a:rPr lang="en-US">
                <a:latin typeface="Courier New" pitchFamily="49" charset="0"/>
              </a:rPr>
              <a:t>ORDER BY</a:t>
            </a:r>
            <a:r>
              <a:rPr lang="en-US"/>
              <a:t> clause last.</a:t>
            </a:r>
          </a:p>
          <a:p>
            <a:pPr lvl="1"/>
            <a:r>
              <a:rPr lang="en-US"/>
              <a:t>The Oracle server evaluates the clauses in the following order:</a:t>
            </a:r>
          </a:p>
          <a:p>
            <a:pPr lvl="2">
              <a:buFontTx/>
              <a:buNone/>
            </a:pPr>
            <a:r>
              <a:rPr lang="en-US"/>
              <a:t>1.	If the statement contains a </a:t>
            </a:r>
            <a:r>
              <a:rPr lang="en-US">
                <a:latin typeface="Courier New" pitchFamily="49" charset="0"/>
              </a:rPr>
              <a:t>WHERE</a:t>
            </a:r>
            <a:r>
              <a:rPr lang="en-US"/>
              <a:t> clause, the server establishes the candidate rows.</a:t>
            </a:r>
          </a:p>
          <a:p>
            <a:pPr lvl="2">
              <a:buFontTx/>
              <a:buNone/>
            </a:pPr>
            <a:r>
              <a:rPr lang="en-US"/>
              <a:t>2.	The server identifies the groups specified in the </a:t>
            </a:r>
            <a:r>
              <a:rPr lang="en-US">
                <a:latin typeface="Courier New" pitchFamily="49" charset="0"/>
              </a:rPr>
              <a:t>GROUP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BY</a:t>
            </a:r>
            <a:r>
              <a:rPr lang="en-US"/>
              <a:t> clause.</a:t>
            </a:r>
          </a:p>
          <a:p>
            <a:pPr lvl="2">
              <a:buFontTx/>
              <a:buNone/>
            </a:pPr>
            <a:r>
              <a:rPr lang="en-US"/>
              <a:t>3.	The </a:t>
            </a:r>
            <a:r>
              <a:rPr lang="en-US">
                <a:latin typeface="Courier New" pitchFamily="49" charset="0"/>
              </a:rPr>
              <a:t>HAVING</a:t>
            </a:r>
            <a:r>
              <a:rPr lang="en-US"/>
              <a:t> clause further restricts result groups that do not meet the group criteria in the </a:t>
            </a:r>
            <a:r>
              <a:rPr lang="en-US">
                <a:latin typeface="Courier New" pitchFamily="49" charset="0"/>
              </a:rPr>
              <a:t>HAVING</a:t>
            </a:r>
            <a:r>
              <a:rPr lang="en-US"/>
              <a:t> clause.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883025" y="0"/>
            <a:ext cx="2974975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383" tIns="43192" rIns="86383" bIns="43192" anchor="ctr"/>
          <a:lstStyle/>
          <a:p>
            <a:endParaRPr lang="tr-TR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-1588" y="0"/>
            <a:ext cx="2970213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383" tIns="43192" rIns="86383" bIns="43192" anchor="ctr"/>
          <a:lstStyle/>
          <a:p>
            <a:endParaRPr lang="tr-TR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8938" y="4799013"/>
            <a:ext cx="5995987" cy="3800475"/>
          </a:xfrm>
          <a:noFill/>
          <a:ln/>
        </p:spPr>
        <p:txBody>
          <a:bodyPr/>
          <a:lstStyle/>
          <a:p>
            <a:pPr defTabSz="468313">
              <a:tabLst>
                <a:tab pos="431800" algn="l"/>
              </a:tabLst>
            </a:pPr>
            <a:r>
              <a:rPr lang="en-US"/>
              <a:t>The </a:t>
            </a:r>
            <a:r>
              <a:rPr lang="en-US">
                <a:latin typeface="Courier New" pitchFamily="49" charset="0"/>
              </a:rPr>
              <a:t>GROUP BY</a:t>
            </a:r>
            <a:r>
              <a:rPr lang="en-US"/>
              <a:t> Clause (continued)</a:t>
            </a:r>
          </a:p>
          <a:p>
            <a:pPr lvl="1" defTabSz="468313">
              <a:tabLst>
                <a:tab pos="431800" algn="l"/>
              </a:tabLst>
            </a:pPr>
            <a:r>
              <a:rPr lang="en-US"/>
              <a:t>When using the </a:t>
            </a:r>
            <a:r>
              <a:rPr lang="en-US">
                <a:solidFill>
                  <a:srgbClr val="FC0128"/>
                </a:solidFill>
                <a:latin typeface="Courier New" pitchFamily="49" charset="0"/>
              </a:rPr>
              <a:t>GROUP</a:t>
            </a:r>
            <a:r>
              <a:rPr lang="en-US">
                <a:solidFill>
                  <a:srgbClr val="FC0128"/>
                </a:solidFill>
              </a:rPr>
              <a:t> </a:t>
            </a:r>
            <a:r>
              <a:rPr lang="en-US">
                <a:solidFill>
                  <a:srgbClr val="FC0128"/>
                </a:solidFill>
                <a:latin typeface="Courier New" pitchFamily="49" charset="0"/>
              </a:rPr>
              <a:t>BY</a:t>
            </a:r>
            <a:r>
              <a:rPr lang="en-US">
                <a:solidFill>
                  <a:srgbClr val="FC0128"/>
                </a:solidFill>
              </a:rPr>
              <a:t> clause</a:t>
            </a:r>
            <a:r>
              <a:rPr lang="en-US"/>
              <a:t>, make sure that all columns in the </a:t>
            </a:r>
            <a:r>
              <a:rPr lang="en-US">
                <a:latin typeface="Courier New" pitchFamily="49" charset="0"/>
              </a:rPr>
              <a:t>SELECT</a:t>
            </a:r>
            <a:r>
              <a:rPr lang="en-US"/>
              <a:t> list that are not group functions are included in the </a:t>
            </a:r>
            <a:r>
              <a:rPr lang="en-US">
                <a:latin typeface="Courier New" pitchFamily="49" charset="0"/>
              </a:rPr>
              <a:t>GROUP BY</a:t>
            </a:r>
            <a:r>
              <a:rPr lang="en-US"/>
              <a:t> clause. The example on the slide displays the department number and the average salary for each department. Here is how this </a:t>
            </a:r>
            <a:r>
              <a:rPr lang="en-US">
                <a:latin typeface="Courier New" pitchFamily="49" charset="0"/>
              </a:rPr>
              <a:t>SELECT</a:t>
            </a:r>
            <a:r>
              <a:rPr lang="en-US"/>
              <a:t> statement, containing a </a:t>
            </a:r>
            <a:r>
              <a:rPr lang="en-US">
                <a:latin typeface="Courier New" pitchFamily="49" charset="0"/>
              </a:rPr>
              <a:t>GROUP BY</a:t>
            </a:r>
            <a:r>
              <a:rPr lang="en-US"/>
              <a:t> clause, is evaluated:</a:t>
            </a:r>
          </a:p>
          <a:p>
            <a:pPr marL="427038" lvl="2" indent="-203200" defTabSz="468313">
              <a:tabLst>
                <a:tab pos="431800" algn="l"/>
              </a:tabLst>
            </a:pPr>
            <a:r>
              <a:rPr lang="en-US"/>
              <a:t>The </a:t>
            </a:r>
            <a:r>
              <a:rPr lang="en-US">
                <a:latin typeface="Courier New" pitchFamily="49" charset="0"/>
              </a:rPr>
              <a:t>SELECT</a:t>
            </a:r>
            <a:r>
              <a:rPr lang="en-US"/>
              <a:t> clause specifies the columns to be retrieved:</a:t>
            </a:r>
          </a:p>
          <a:p>
            <a:pPr marL="779463" lvl="3" indent="-239713" defTabSz="468313">
              <a:tabLst>
                <a:tab pos="431800" algn="l"/>
              </a:tabLst>
            </a:pPr>
            <a:r>
              <a:rPr lang="en-US"/>
              <a:t>Department number column in the </a:t>
            </a:r>
            <a:r>
              <a:rPr lang="en-US">
                <a:latin typeface="Courier New" pitchFamily="49" charset="0"/>
              </a:rPr>
              <a:t>EMPLOYEES</a:t>
            </a:r>
            <a:r>
              <a:rPr lang="en-US"/>
              <a:t> table</a:t>
            </a:r>
          </a:p>
          <a:p>
            <a:pPr marL="779463" lvl="3" indent="-239713" defTabSz="468313">
              <a:tabLst>
                <a:tab pos="431800" algn="l"/>
              </a:tabLst>
            </a:pPr>
            <a:r>
              <a:rPr lang="en-US"/>
              <a:t>The average of all the salaries in the group you specified in the </a:t>
            </a:r>
            <a:r>
              <a:rPr lang="en-US">
                <a:latin typeface="Courier New" pitchFamily="49" charset="0"/>
              </a:rPr>
              <a:t>GROUP BY</a:t>
            </a:r>
            <a:r>
              <a:rPr lang="en-US"/>
              <a:t> clause</a:t>
            </a:r>
          </a:p>
          <a:p>
            <a:pPr marL="427038" lvl="2" indent="-203200" defTabSz="468313">
              <a:tabLst>
                <a:tab pos="431800" algn="l"/>
              </a:tabLst>
            </a:pPr>
            <a:r>
              <a:rPr lang="en-US"/>
              <a:t>The </a:t>
            </a:r>
            <a:r>
              <a:rPr lang="en-US">
                <a:latin typeface="Courier New" pitchFamily="49" charset="0"/>
              </a:rPr>
              <a:t>FROM</a:t>
            </a:r>
            <a:r>
              <a:rPr lang="en-US"/>
              <a:t> clause specifies the tables that the database must access: the </a:t>
            </a:r>
            <a:r>
              <a:rPr lang="en-US">
                <a:latin typeface="Courier New" pitchFamily="49" charset="0"/>
              </a:rPr>
              <a:t>EMPLOYEES</a:t>
            </a:r>
            <a:r>
              <a:rPr lang="en-US"/>
              <a:t> table.</a:t>
            </a:r>
          </a:p>
          <a:p>
            <a:pPr marL="427038" lvl="2" indent="-203200" defTabSz="468313">
              <a:tabLst>
                <a:tab pos="431800" algn="l"/>
              </a:tabLst>
            </a:pPr>
            <a:r>
              <a:rPr lang="en-US"/>
              <a:t>The </a:t>
            </a:r>
            <a:r>
              <a:rPr lang="en-US">
                <a:latin typeface="Courier New" pitchFamily="49" charset="0"/>
              </a:rPr>
              <a:t>WHERE</a:t>
            </a:r>
            <a:r>
              <a:rPr lang="en-US"/>
              <a:t> clause specifies the rows to be retrieved. Since there is no </a:t>
            </a:r>
            <a:r>
              <a:rPr lang="en-US">
                <a:latin typeface="Courier New" pitchFamily="49" charset="0"/>
              </a:rPr>
              <a:t>WHERE</a:t>
            </a:r>
            <a:r>
              <a:rPr lang="en-US"/>
              <a:t> clause, all rows are retrieved by default. </a:t>
            </a:r>
          </a:p>
          <a:p>
            <a:pPr marL="427038" lvl="2" indent="-203200" defTabSz="468313">
              <a:tabLst>
                <a:tab pos="431800" algn="l"/>
              </a:tabLst>
            </a:pPr>
            <a:r>
              <a:rPr lang="en-US"/>
              <a:t>The </a:t>
            </a:r>
            <a:r>
              <a:rPr lang="en-US">
                <a:latin typeface="Courier New" pitchFamily="49" charset="0"/>
              </a:rPr>
              <a:t>GROUP BY</a:t>
            </a:r>
            <a:r>
              <a:rPr lang="en-US"/>
              <a:t> clause specifies how the rows should be grouped. The rows are being grouped by department number, so the </a:t>
            </a:r>
            <a:r>
              <a:rPr lang="en-US">
                <a:latin typeface="Courier New" pitchFamily="49" charset="0"/>
              </a:rPr>
              <a:t>AVG</a:t>
            </a:r>
            <a:r>
              <a:rPr lang="en-US"/>
              <a:t> function that is being applied to the salary column will calculate the </a:t>
            </a:r>
            <a:r>
              <a:rPr lang="en-US" i="1"/>
              <a:t>average salary for each department.</a:t>
            </a:r>
            <a:r>
              <a:rPr lang="en-US" b="1" i="1"/>
              <a:t> </a:t>
            </a:r>
          </a:p>
          <a:p>
            <a:pPr defTabSz="468313">
              <a:tabLst>
                <a:tab pos="431800" algn="l"/>
              </a:tabLst>
            </a:pPr>
            <a:endParaRPr lang="en-US">
              <a:solidFill>
                <a:srgbClr val="0000FF"/>
              </a:solidFill>
            </a:endParaRPr>
          </a:p>
          <a:p>
            <a:pPr defTabSz="468313">
              <a:tabLst>
                <a:tab pos="431800" algn="l"/>
              </a:tabLst>
            </a:pPr>
            <a:r>
              <a:rPr lang="en-US">
                <a:solidFill>
                  <a:srgbClr val="0000FF"/>
                </a:solidFill>
              </a:rPr>
              <a:t>Instructor Note</a:t>
            </a:r>
          </a:p>
          <a:p>
            <a:pPr lvl="1" defTabSz="468313">
              <a:tabLst>
                <a:tab pos="431800" algn="l"/>
              </a:tabLst>
            </a:pPr>
            <a:r>
              <a:rPr lang="en-US">
                <a:solidFill>
                  <a:srgbClr val="0000FF"/>
                </a:solidFill>
              </a:rPr>
              <a:t>Group results are sorted implicitly, on the grouping column. You can use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ORDER BY</a:t>
            </a:r>
            <a:r>
              <a:rPr lang="en-US">
                <a:solidFill>
                  <a:srgbClr val="0000FF"/>
                </a:solidFill>
              </a:rPr>
              <a:t> to specify a different sort order, remembering to use only group functions, or the grouping column.</a:t>
            </a:r>
          </a:p>
        </p:txBody>
      </p:sp>
      <p:sp>
        <p:nvSpPr>
          <p:cNvPr id="4710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5613" y="169863"/>
            <a:ext cx="5938837" cy="4454525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883025" y="0"/>
            <a:ext cx="2974975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383" tIns="43192" rIns="86383" bIns="43192" anchor="ctr"/>
          <a:lstStyle/>
          <a:p>
            <a:endParaRPr lang="tr-T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-1588" y="0"/>
            <a:ext cx="2970213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383" tIns="43192" rIns="86383" bIns="43192" anchor="ctr"/>
          <a:lstStyle/>
          <a:p>
            <a:endParaRPr lang="tr-TR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5925" y="4770438"/>
            <a:ext cx="6013450" cy="3803650"/>
          </a:xfrm>
          <a:noFill/>
          <a:ln/>
        </p:spPr>
        <p:txBody>
          <a:bodyPr/>
          <a:lstStyle/>
          <a:p>
            <a:pPr defTabSz="468313">
              <a:lnSpc>
                <a:spcPct val="90000"/>
              </a:lnSpc>
              <a:tabLst>
                <a:tab pos="431800" algn="l"/>
              </a:tabLst>
            </a:pPr>
            <a:r>
              <a:rPr lang="en-US"/>
              <a:t>The </a:t>
            </a:r>
            <a:r>
              <a:rPr lang="en-US">
                <a:latin typeface="Courier New" pitchFamily="49" charset="0"/>
              </a:rPr>
              <a:t>GROUP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>
                <a:latin typeface="Courier New" pitchFamily="49" charset="0"/>
              </a:rPr>
              <a:t>BY</a:t>
            </a:r>
            <a:r>
              <a:rPr lang="en-US"/>
              <a:t> Clause (continued)</a:t>
            </a:r>
          </a:p>
          <a:p>
            <a:pPr lvl="1" defTabSz="468313">
              <a:lnSpc>
                <a:spcPct val="90000"/>
              </a:lnSpc>
              <a:tabLst>
                <a:tab pos="431800" algn="l"/>
              </a:tabLst>
            </a:pPr>
            <a:r>
              <a:rPr lang="en-US"/>
              <a:t>The </a:t>
            </a:r>
            <a:r>
              <a:rPr lang="en-US">
                <a:solidFill>
                  <a:srgbClr val="FC0128"/>
                </a:solidFill>
                <a:latin typeface="Courier New" pitchFamily="49" charset="0"/>
              </a:rPr>
              <a:t>GROUP</a:t>
            </a:r>
            <a:r>
              <a:rPr lang="en-US">
                <a:solidFill>
                  <a:srgbClr val="FC0128"/>
                </a:solidFill>
              </a:rPr>
              <a:t> </a:t>
            </a:r>
            <a:r>
              <a:rPr lang="en-US">
                <a:solidFill>
                  <a:srgbClr val="FC0128"/>
                </a:solidFill>
                <a:latin typeface="Courier New" pitchFamily="49" charset="0"/>
              </a:rPr>
              <a:t>BY</a:t>
            </a:r>
            <a:r>
              <a:rPr lang="en-US">
                <a:solidFill>
                  <a:srgbClr val="FC0128"/>
                </a:solidFill>
              </a:rPr>
              <a:t> column</a:t>
            </a:r>
            <a:r>
              <a:rPr lang="en-US"/>
              <a:t> does not have to be in the </a:t>
            </a:r>
            <a:r>
              <a:rPr lang="en-US">
                <a:latin typeface="Courier New" pitchFamily="49" charset="0"/>
              </a:rPr>
              <a:t>SELECT</a:t>
            </a:r>
            <a:r>
              <a:rPr lang="en-US"/>
              <a:t> clause. For example, the </a:t>
            </a:r>
            <a:r>
              <a:rPr lang="en-US">
                <a:latin typeface="Courier New" pitchFamily="49" charset="0"/>
              </a:rPr>
              <a:t>SELECT</a:t>
            </a:r>
            <a:r>
              <a:rPr lang="en-US"/>
              <a:t> statement on the slide displays the average salaries for each department without displaying the respective department numbers. Without the department numbers, however, the results do not look meaningful. </a:t>
            </a:r>
          </a:p>
          <a:p>
            <a:pPr lvl="1" defTabSz="468313">
              <a:lnSpc>
                <a:spcPct val="90000"/>
              </a:lnSpc>
              <a:tabLst>
                <a:tab pos="431800" algn="l"/>
              </a:tabLst>
            </a:pPr>
            <a:r>
              <a:rPr lang="en-US"/>
              <a:t>You can use the group function in the </a:t>
            </a:r>
            <a:r>
              <a:rPr lang="en-US">
                <a:latin typeface="Courier New" pitchFamily="49" charset="0"/>
              </a:rPr>
              <a:t>ORDER BY</a:t>
            </a:r>
            <a:r>
              <a:rPr lang="en-US"/>
              <a:t> clause.</a:t>
            </a:r>
          </a:p>
          <a:p>
            <a:pPr lvl="1" defTabSz="468313">
              <a:lnSpc>
                <a:spcPct val="90000"/>
              </a:lnSpc>
              <a:tabLst>
                <a:tab pos="431800" algn="l"/>
              </a:tabLst>
            </a:pPr>
            <a:endParaRPr lang="en-US" sz="500"/>
          </a:p>
          <a:p>
            <a:pPr lvl="1" defTabSz="468313">
              <a:lnSpc>
                <a:spcPct val="90000"/>
              </a:lnSpc>
              <a:spcBef>
                <a:spcPct val="0"/>
              </a:spcBef>
              <a:tabLst>
                <a:tab pos="431800" algn="l"/>
              </a:tabLst>
            </a:pPr>
            <a:r>
              <a:rPr lang="en-US">
                <a:latin typeface="Courier New" pitchFamily="49" charset="0"/>
              </a:rPr>
              <a:t>   SELECT   department_id, AVG(salary)</a:t>
            </a:r>
          </a:p>
          <a:p>
            <a:pPr lvl="1" defTabSz="468313">
              <a:lnSpc>
                <a:spcPct val="90000"/>
              </a:lnSpc>
              <a:spcBef>
                <a:spcPct val="0"/>
              </a:spcBef>
              <a:tabLst>
                <a:tab pos="431800" algn="l"/>
              </a:tabLst>
            </a:pPr>
            <a:r>
              <a:rPr lang="en-US">
                <a:latin typeface="Courier New" pitchFamily="49" charset="0"/>
              </a:rPr>
              <a:t>   FROM     employees</a:t>
            </a:r>
          </a:p>
          <a:p>
            <a:pPr lvl="1" defTabSz="468313">
              <a:lnSpc>
                <a:spcPct val="90000"/>
              </a:lnSpc>
              <a:spcBef>
                <a:spcPct val="0"/>
              </a:spcBef>
              <a:tabLst>
                <a:tab pos="431800" algn="l"/>
              </a:tabLst>
            </a:pPr>
            <a:r>
              <a:rPr lang="en-US">
                <a:latin typeface="Courier New" pitchFamily="49" charset="0"/>
              </a:rPr>
              <a:t>   GROUP BY department_id</a:t>
            </a:r>
          </a:p>
          <a:p>
            <a:pPr lvl="1" defTabSz="468313">
              <a:lnSpc>
                <a:spcPct val="90000"/>
              </a:lnSpc>
              <a:spcBef>
                <a:spcPct val="0"/>
              </a:spcBef>
              <a:tabLst>
                <a:tab pos="431800" algn="l"/>
              </a:tabLst>
            </a:pPr>
            <a:r>
              <a:rPr lang="en-US">
                <a:latin typeface="Courier New" pitchFamily="49" charset="0"/>
              </a:rPr>
              <a:t>   ORDER BY AVG(salary);</a:t>
            </a:r>
          </a:p>
          <a:p>
            <a:pPr lvl="1" defTabSz="468313">
              <a:lnSpc>
                <a:spcPct val="90000"/>
              </a:lnSpc>
              <a:spcBef>
                <a:spcPct val="0"/>
              </a:spcBef>
              <a:tabLst>
                <a:tab pos="431800" algn="l"/>
              </a:tabLst>
            </a:pPr>
            <a:r>
              <a:rPr lang="en-US" sz="500">
                <a:latin typeface="Courier New" pitchFamily="49" charset="0"/>
              </a:rPr>
              <a:t>   </a:t>
            </a:r>
          </a:p>
          <a:p>
            <a:pPr defTabSz="468313">
              <a:lnSpc>
                <a:spcPct val="90000"/>
              </a:lnSpc>
              <a:tabLst>
                <a:tab pos="431800" algn="l"/>
              </a:tabLst>
            </a:pPr>
            <a:endParaRPr lang="en-US">
              <a:solidFill>
                <a:schemeClr val="accent2"/>
              </a:solidFill>
            </a:endParaRPr>
          </a:p>
          <a:p>
            <a:pPr defTabSz="468313">
              <a:lnSpc>
                <a:spcPct val="90000"/>
              </a:lnSpc>
              <a:tabLst>
                <a:tab pos="431800" algn="l"/>
              </a:tabLst>
            </a:pPr>
            <a:endParaRPr lang="en-US">
              <a:solidFill>
                <a:schemeClr val="accent2"/>
              </a:solidFill>
            </a:endParaRPr>
          </a:p>
          <a:p>
            <a:pPr defTabSz="468313">
              <a:lnSpc>
                <a:spcPct val="90000"/>
              </a:lnSpc>
              <a:tabLst>
                <a:tab pos="431800" algn="l"/>
              </a:tabLst>
            </a:pPr>
            <a:endParaRPr lang="en-US">
              <a:solidFill>
                <a:schemeClr val="accent2"/>
              </a:solidFill>
            </a:endParaRPr>
          </a:p>
          <a:p>
            <a:pPr defTabSz="468313">
              <a:lnSpc>
                <a:spcPct val="90000"/>
              </a:lnSpc>
              <a:tabLst>
                <a:tab pos="431800" algn="l"/>
              </a:tabLst>
            </a:pPr>
            <a:endParaRPr lang="en-US">
              <a:solidFill>
                <a:schemeClr val="accent2"/>
              </a:solidFill>
            </a:endParaRPr>
          </a:p>
          <a:p>
            <a:pPr defTabSz="468313">
              <a:lnSpc>
                <a:spcPct val="90000"/>
              </a:lnSpc>
              <a:tabLst>
                <a:tab pos="431800" algn="l"/>
              </a:tabLst>
            </a:pPr>
            <a:endParaRPr lang="en-US">
              <a:solidFill>
                <a:schemeClr val="accent2"/>
              </a:solidFill>
            </a:endParaRPr>
          </a:p>
          <a:p>
            <a:pPr defTabSz="468313">
              <a:lnSpc>
                <a:spcPct val="90000"/>
              </a:lnSpc>
              <a:tabLst>
                <a:tab pos="431800" algn="l"/>
              </a:tabLst>
            </a:pPr>
            <a:endParaRPr lang="en-US">
              <a:solidFill>
                <a:srgbClr val="0000FF"/>
              </a:solidFill>
            </a:endParaRPr>
          </a:p>
          <a:p>
            <a:pPr defTabSz="468313">
              <a:lnSpc>
                <a:spcPct val="95000"/>
              </a:lnSpc>
              <a:tabLst>
                <a:tab pos="431800" algn="l"/>
              </a:tabLst>
            </a:pPr>
            <a:endParaRPr lang="en-US">
              <a:solidFill>
                <a:srgbClr val="0000FF"/>
              </a:solidFill>
            </a:endParaRPr>
          </a:p>
          <a:p>
            <a:pPr defTabSz="468313">
              <a:lnSpc>
                <a:spcPct val="95000"/>
              </a:lnSpc>
              <a:tabLst>
                <a:tab pos="431800" algn="l"/>
              </a:tabLst>
            </a:pPr>
            <a:r>
              <a:rPr lang="en-US">
                <a:solidFill>
                  <a:srgbClr val="0000FF"/>
                </a:solidFill>
              </a:rPr>
              <a:t>Instructor Note</a:t>
            </a:r>
          </a:p>
          <a:p>
            <a:pPr lvl="1" defTabSz="468313">
              <a:lnSpc>
                <a:spcPct val="90000"/>
              </a:lnSpc>
              <a:tabLst>
                <a:tab pos="431800" algn="l"/>
              </a:tabLst>
            </a:pPr>
            <a:r>
              <a:rPr lang="en-US">
                <a:solidFill>
                  <a:srgbClr val="0000FF"/>
                </a:solidFill>
              </a:rPr>
              <a:t>Demonstrate the query with and without the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DEPARTMENT_ID</a:t>
            </a:r>
            <a:r>
              <a:rPr lang="en-US">
                <a:solidFill>
                  <a:srgbClr val="0000FF"/>
                </a:solidFill>
              </a:rPr>
              <a:t> column in the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SELECT</a:t>
            </a:r>
            <a:r>
              <a:rPr lang="en-US">
                <a:solidFill>
                  <a:srgbClr val="0000FF"/>
                </a:solidFill>
              </a:rPr>
              <a:t> statement.</a:t>
            </a:r>
          </a:p>
        </p:txBody>
      </p:sp>
      <p:sp>
        <p:nvSpPr>
          <p:cNvPr id="4813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5613" y="169863"/>
            <a:ext cx="5938837" cy="4454525"/>
          </a:xfrm>
          <a:ln cap="flat"/>
        </p:spPr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641350" y="6800850"/>
            <a:ext cx="5605463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383" tIns="43192" rIns="86383" bIns="43192" anchor="ctr"/>
          <a:lstStyle/>
          <a:p>
            <a:endParaRPr lang="tr-TR"/>
          </a:p>
        </p:txBody>
      </p:sp>
      <p:pic>
        <p:nvPicPr>
          <p:cNvPr id="48135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5488" y="6481763"/>
            <a:ext cx="5422900" cy="909637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48136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" y="7442200"/>
            <a:ext cx="5605463" cy="5969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sp>
        <p:nvSpPr>
          <p:cNvPr id="48137" name="Text Box 12"/>
          <p:cNvSpPr txBox="1">
            <a:spLocks noChangeArrowheads="1"/>
          </p:cNvSpPr>
          <p:nvPr/>
        </p:nvSpPr>
        <p:spPr bwMode="auto">
          <a:xfrm>
            <a:off x="760413" y="7142163"/>
            <a:ext cx="349250" cy="3016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12153" tIns="12153" rIns="12153" bIns="12153">
            <a:spAutoFit/>
          </a:bodyPr>
          <a:lstStyle/>
          <a:p>
            <a:pPr algn="ctr" defTabSz="785813" eaLnBrk="1" hangingPunct="1">
              <a:buClr>
                <a:srgbClr val="000000"/>
              </a:buClr>
            </a:pPr>
            <a:r>
              <a:rPr lang="en-US" b="1"/>
              <a:t>…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5613" y="169863"/>
            <a:ext cx="5938837" cy="4454525"/>
          </a:xfrm>
          <a:ln cap="flat"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925" y="4770438"/>
            <a:ext cx="6049963" cy="3803650"/>
          </a:xfrm>
          <a:noFill/>
          <a:ln/>
        </p:spPr>
        <p:txBody>
          <a:bodyPr/>
          <a:lstStyle/>
          <a:p>
            <a:pPr defTabSz="396875">
              <a:tabLst>
                <a:tab pos="439738" algn="l"/>
              </a:tabLst>
            </a:pPr>
            <a:r>
              <a:rPr lang="en-US"/>
              <a:t>Groups within Groups</a:t>
            </a:r>
          </a:p>
          <a:p>
            <a:pPr lvl="1" defTabSz="396875">
              <a:tabLst>
                <a:tab pos="439738" algn="l"/>
              </a:tabLst>
            </a:pPr>
            <a:r>
              <a:rPr lang="en-US"/>
              <a:t>Sometimes you need to see results for groups within groups. The slide shows a report that displays the total salary being paid to each job title, within each department.</a:t>
            </a:r>
          </a:p>
          <a:p>
            <a:pPr lvl="1" defTabSz="396875">
              <a:tabLst>
                <a:tab pos="439738" algn="l"/>
              </a:tabLst>
            </a:pPr>
            <a:r>
              <a:rPr lang="en-US"/>
              <a:t>The </a:t>
            </a:r>
            <a:r>
              <a:rPr lang="en-US">
                <a:latin typeface="Courier New" pitchFamily="49" charset="0"/>
              </a:rPr>
              <a:t>EMPLOYEES</a:t>
            </a:r>
            <a:r>
              <a:rPr lang="en-US"/>
              <a:t> table is grouped first by department number and, within that grouping, by job title. For example, the four stock clerks in department 50 are grouped together and a single result (total salary) is produced for all stock clerks within the group. </a:t>
            </a:r>
          </a:p>
          <a:p>
            <a:pPr lvl="1" defTabSz="396875">
              <a:tabLst>
                <a:tab pos="439738" algn="l"/>
              </a:tabLst>
            </a:pPr>
            <a:endParaRPr lang="en-US"/>
          </a:p>
          <a:p>
            <a:pPr lvl="1" defTabSz="396875">
              <a:tabLst>
                <a:tab pos="439738" algn="l"/>
              </a:tabLst>
            </a:pPr>
            <a:endParaRPr lang="en-US"/>
          </a:p>
          <a:p>
            <a:pPr lvl="1" defTabSz="396875">
              <a:tabLst>
                <a:tab pos="439738" algn="l"/>
              </a:tabLst>
            </a:pPr>
            <a:endParaRPr lang="en-US"/>
          </a:p>
          <a:p>
            <a:pPr lvl="1" defTabSz="396875">
              <a:tabLst>
                <a:tab pos="439738" algn="l"/>
              </a:tabLst>
            </a:pPr>
            <a:endParaRPr lang="en-US"/>
          </a:p>
          <a:p>
            <a:pPr lvl="1" defTabSz="396875">
              <a:tabLst>
                <a:tab pos="439738" algn="l"/>
              </a:tabLst>
            </a:pPr>
            <a:endParaRPr lang="en-US"/>
          </a:p>
          <a:p>
            <a:pPr lvl="1" defTabSz="396875">
              <a:tabLst>
                <a:tab pos="439738" algn="l"/>
              </a:tabLst>
            </a:pPr>
            <a:endParaRPr lang="en-US"/>
          </a:p>
          <a:p>
            <a:pPr lvl="1" defTabSz="396875">
              <a:tabLst>
                <a:tab pos="439738" algn="l"/>
              </a:tabLst>
            </a:pPr>
            <a:endParaRPr lang="en-US"/>
          </a:p>
          <a:p>
            <a:pPr lvl="1" defTabSz="396875">
              <a:tabLst>
                <a:tab pos="439738" algn="l"/>
              </a:tabLst>
            </a:pPr>
            <a:endParaRPr lang="en-US"/>
          </a:p>
          <a:p>
            <a:pPr defTabSz="396875">
              <a:tabLst>
                <a:tab pos="439738" algn="l"/>
              </a:tabLst>
            </a:pPr>
            <a:r>
              <a:rPr lang="en-US">
                <a:solidFill>
                  <a:srgbClr val="0000FF"/>
                </a:solidFill>
              </a:rPr>
              <a:t>Instructor Note</a:t>
            </a:r>
          </a:p>
          <a:p>
            <a:pPr lvl="1" defTabSz="396875">
              <a:tabLst>
                <a:tab pos="439738" algn="l"/>
              </a:tabLst>
            </a:pPr>
            <a:r>
              <a:rPr lang="en-US">
                <a:solidFill>
                  <a:srgbClr val="0000FF"/>
                </a:solidFill>
              </a:rPr>
              <a:t>Demo: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5_order1.sql</a:t>
            </a:r>
            <a:r>
              <a:rPr lang="en-US">
                <a:solidFill>
                  <a:srgbClr val="0000FF"/>
                </a:solidFill>
              </a:rPr>
              <a:t>,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5_order2.sql</a:t>
            </a:r>
          </a:p>
          <a:p>
            <a:pPr lvl="1" defTabSz="396875">
              <a:tabLst>
                <a:tab pos="439738" algn="l"/>
              </a:tabLst>
            </a:pPr>
            <a:r>
              <a:rPr lang="en-US">
                <a:solidFill>
                  <a:srgbClr val="0000FF"/>
                </a:solidFill>
              </a:rPr>
              <a:t>Purpose: To illustrate ordering columns that are grouped by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DEPARTMENT_ID</a:t>
            </a:r>
            <a:r>
              <a:rPr lang="en-US">
                <a:solidFill>
                  <a:srgbClr val="0000FF"/>
                </a:solidFill>
              </a:rPr>
              <a:t> first and ordering columns that are grouped by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JOB_ID</a:t>
            </a:r>
            <a:r>
              <a:rPr lang="en-US">
                <a:solidFill>
                  <a:srgbClr val="0000FF"/>
                </a:solidFill>
              </a:rPr>
              <a:t> first.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Groups within Groups (continued)</a:t>
            </a:r>
          </a:p>
          <a:p>
            <a:pPr lvl="1"/>
            <a:r>
              <a:rPr lang="en-US"/>
              <a:t>You can return </a:t>
            </a:r>
            <a:r>
              <a:rPr lang="en-US">
                <a:solidFill>
                  <a:srgbClr val="FC0128"/>
                </a:solidFill>
              </a:rPr>
              <a:t>summary results for groups</a:t>
            </a:r>
            <a:r>
              <a:rPr lang="en-US"/>
              <a:t> and subgroups by listing more than one </a:t>
            </a:r>
            <a:r>
              <a:rPr lang="en-US">
                <a:latin typeface="Courier New" pitchFamily="49" charset="0"/>
              </a:rPr>
              <a:t>GROUP BY</a:t>
            </a:r>
            <a:r>
              <a:rPr lang="en-US"/>
              <a:t> column. You can determine the default sort order of the results by the order of the columns in the </a:t>
            </a:r>
            <a:r>
              <a:rPr lang="en-US">
                <a:latin typeface="Courier New" pitchFamily="49" charset="0"/>
              </a:rPr>
              <a:t>GROUP BY</a:t>
            </a:r>
            <a:r>
              <a:rPr lang="en-US"/>
              <a:t> clause. Here is how the </a:t>
            </a:r>
            <a:r>
              <a:rPr lang="en-US">
                <a:latin typeface="Courier New" pitchFamily="49" charset="0"/>
              </a:rPr>
              <a:t>SELECT</a:t>
            </a:r>
            <a:r>
              <a:rPr lang="en-US"/>
              <a:t> statement on the slide, containing a </a:t>
            </a:r>
            <a:r>
              <a:rPr lang="en-US">
                <a:latin typeface="Courier New" pitchFamily="49" charset="0"/>
              </a:rPr>
              <a:t>GROUP BY</a:t>
            </a:r>
            <a:r>
              <a:rPr lang="en-US"/>
              <a:t> clause, is evaluated:</a:t>
            </a:r>
          </a:p>
          <a:p>
            <a:pPr lvl="2"/>
            <a:r>
              <a:rPr lang="en-US"/>
              <a:t>The </a:t>
            </a:r>
            <a:r>
              <a:rPr lang="en-US">
                <a:latin typeface="Courier New" pitchFamily="49" charset="0"/>
              </a:rPr>
              <a:t>SELECT</a:t>
            </a:r>
            <a:r>
              <a:rPr lang="en-US"/>
              <a:t> clause specifies the column to be retrieved:</a:t>
            </a:r>
          </a:p>
          <a:p>
            <a:pPr lvl="3"/>
            <a:r>
              <a:rPr lang="en-US"/>
              <a:t>Department number in the </a:t>
            </a:r>
            <a:r>
              <a:rPr lang="en-US">
                <a:latin typeface="Courier New" pitchFamily="49" charset="0"/>
              </a:rPr>
              <a:t>EMPLOYEES</a:t>
            </a:r>
            <a:r>
              <a:rPr lang="en-US"/>
              <a:t> table</a:t>
            </a:r>
          </a:p>
          <a:p>
            <a:pPr lvl="3"/>
            <a:r>
              <a:rPr lang="en-US"/>
              <a:t>Job ID in the </a:t>
            </a:r>
            <a:r>
              <a:rPr lang="en-US">
                <a:latin typeface="Courier New" pitchFamily="49" charset="0"/>
              </a:rPr>
              <a:t>EMPLOYEES </a:t>
            </a:r>
            <a:r>
              <a:rPr lang="en-US"/>
              <a:t>table</a:t>
            </a:r>
          </a:p>
          <a:p>
            <a:pPr lvl="3"/>
            <a:r>
              <a:rPr lang="en-US"/>
              <a:t>The sum of all the salaries in the group that you specified in the </a:t>
            </a:r>
            <a:r>
              <a:rPr lang="en-US">
                <a:latin typeface="Courier New" pitchFamily="49" charset="0"/>
              </a:rPr>
              <a:t>GROUP BY</a:t>
            </a:r>
            <a:r>
              <a:rPr lang="en-US"/>
              <a:t> clause</a:t>
            </a:r>
          </a:p>
          <a:p>
            <a:pPr lvl="2"/>
            <a:r>
              <a:rPr lang="en-US"/>
              <a:t>The </a:t>
            </a:r>
            <a:r>
              <a:rPr lang="en-US">
                <a:latin typeface="Courier New" pitchFamily="49" charset="0"/>
              </a:rPr>
              <a:t>FROM</a:t>
            </a:r>
            <a:r>
              <a:rPr lang="en-US"/>
              <a:t> clause specifies the tables that the database must access: the </a:t>
            </a:r>
            <a:r>
              <a:rPr lang="en-US">
                <a:latin typeface="Courier New" pitchFamily="49" charset="0"/>
              </a:rPr>
              <a:t>EMPLOYEES</a:t>
            </a:r>
            <a:r>
              <a:rPr lang="en-US"/>
              <a:t> table.</a:t>
            </a:r>
          </a:p>
          <a:p>
            <a:pPr lvl="2"/>
            <a:r>
              <a:rPr lang="en-US"/>
              <a:t>The </a:t>
            </a:r>
            <a:r>
              <a:rPr lang="en-US">
                <a:latin typeface="Courier New" pitchFamily="49" charset="0"/>
              </a:rPr>
              <a:t>GROUP BY</a:t>
            </a:r>
            <a:r>
              <a:rPr lang="en-US"/>
              <a:t> clause specifies how you must group the rows:</a:t>
            </a:r>
          </a:p>
          <a:p>
            <a:pPr lvl="3"/>
            <a:r>
              <a:rPr lang="en-US"/>
              <a:t>First, the rows are grouped by department number. </a:t>
            </a:r>
          </a:p>
          <a:p>
            <a:pPr lvl="3"/>
            <a:r>
              <a:rPr lang="en-US"/>
              <a:t>Second, within the department number groups, the rows are grouped by job ID. </a:t>
            </a:r>
          </a:p>
          <a:p>
            <a:pPr lvl="1"/>
            <a:r>
              <a:rPr lang="en-US"/>
              <a:t>So the </a:t>
            </a:r>
            <a:r>
              <a:rPr lang="en-US">
                <a:latin typeface="Courier New" pitchFamily="49" charset="0"/>
              </a:rPr>
              <a:t>SUM</a:t>
            </a:r>
            <a:r>
              <a:rPr lang="en-US"/>
              <a:t> function is being applied to the salary column for all job IDs within each department number group. </a:t>
            </a:r>
          </a:p>
          <a:p>
            <a:endParaRPr lang="en-US" b="0">
              <a:latin typeface="Times New Roman" pitchFamily="18" charset="0"/>
            </a:endParaRPr>
          </a:p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Groups within Groups (continued)</a:t>
            </a:r>
          </a:p>
          <a:p>
            <a:pPr lvl="1"/>
            <a:r>
              <a:rPr lang="en-US"/>
              <a:t>You can return </a:t>
            </a:r>
            <a:r>
              <a:rPr lang="en-US">
                <a:solidFill>
                  <a:srgbClr val="FC0128"/>
                </a:solidFill>
              </a:rPr>
              <a:t>summary results for groups</a:t>
            </a:r>
            <a:r>
              <a:rPr lang="en-US"/>
              <a:t> and subgroups by listing more than one </a:t>
            </a:r>
            <a:r>
              <a:rPr lang="en-US">
                <a:latin typeface="Courier New" pitchFamily="49" charset="0"/>
              </a:rPr>
              <a:t>GROUP BY</a:t>
            </a:r>
            <a:r>
              <a:rPr lang="en-US"/>
              <a:t> column. You can determine the default sort order of the results by the order of the columns in the </a:t>
            </a:r>
            <a:r>
              <a:rPr lang="en-US">
                <a:latin typeface="Courier New" pitchFamily="49" charset="0"/>
              </a:rPr>
              <a:t>GROUP BY</a:t>
            </a:r>
            <a:r>
              <a:rPr lang="en-US"/>
              <a:t> clause. Here is how the </a:t>
            </a:r>
            <a:r>
              <a:rPr lang="en-US">
                <a:latin typeface="Courier New" pitchFamily="49" charset="0"/>
              </a:rPr>
              <a:t>SELECT</a:t>
            </a:r>
            <a:r>
              <a:rPr lang="en-US"/>
              <a:t> statement on the slide, containing a </a:t>
            </a:r>
            <a:r>
              <a:rPr lang="en-US">
                <a:latin typeface="Courier New" pitchFamily="49" charset="0"/>
              </a:rPr>
              <a:t>GROUP BY</a:t>
            </a:r>
            <a:r>
              <a:rPr lang="en-US"/>
              <a:t> clause, is evaluated:</a:t>
            </a:r>
          </a:p>
          <a:p>
            <a:pPr lvl="2"/>
            <a:r>
              <a:rPr lang="en-US"/>
              <a:t>The </a:t>
            </a:r>
            <a:r>
              <a:rPr lang="en-US">
                <a:latin typeface="Courier New" pitchFamily="49" charset="0"/>
              </a:rPr>
              <a:t>SELECT</a:t>
            </a:r>
            <a:r>
              <a:rPr lang="en-US"/>
              <a:t> clause specifies the column to be retrieved:</a:t>
            </a:r>
          </a:p>
          <a:p>
            <a:pPr lvl="3"/>
            <a:r>
              <a:rPr lang="en-US"/>
              <a:t>Department number in the </a:t>
            </a:r>
            <a:r>
              <a:rPr lang="en-US">
                <a:latin typeface="Courier New" pitchFamily="49" charset="0"/>
              </a:rPr>
              <a:t>EMPLOYEES</a:t>
            </a:r>
            <a:r>
              <a:rPr lang="en-US"/>
              <a:t> table</a:t>
            </a:r>
          </a:p>
          <a:p>
            <a:pPr lvl="3"/>
            <a:r>
              <a:rPr lang="en-US"/>
              <a:t>Job ID in the </a:t>
            </a:r>
            <a:r>
              <a:rPr lang="en-US">
                <a:latin typeface="Courier New" pitchFamily="49" charset="0"/>
              </a:rPr>
              <a:t>EMPLOYEES </a:t>
            </a:r>
            <a:r>
              <a:rPr lang="en-US"/>
              <a:t>table</a:t>
            </a:r>
          </a:p>
          <a:p>
            <a:pPr lvl="3"/>
            <a:r>
              <a:rPr lang="en-US"/>
              <a:t>The sum of all the salaries in the group that you specified in the </a:t>
            </a:r>
            <a:r>
              <a:rPr lang="en-US">
                <a:latin typeface="Courier New" pitchFamily="49" charset="0"/>
              </a:rPr>
              <a:t>GROUP BY</a:t>
            </a:r>
            <a:r>
              <a:rPr lang="en-US"/>
              <a:t> clause</a:t>
            </a:r>
          </a:p>
          <a:p>
            <a:pPr lvl="2"/>
            <a:r>
              <a:rPr lang="en-US"/>
              <a:t>The </a:t>
            </a:r>
            <a:r>
              <a:rPr lang="en-US">
                <a:latin typeface="Courier New" pitchFamily="49" charset="0"/>
              </a:rPr>
              <a:t>FROM</a:t>
            </a:r>
            <a:r>
              <a:rPr lang="en-US"/>
              <a:t> clause specifies the tables that the database must access: the </a:t>
            </a:r>
            <a:r>
              <a:rPr lang="en-US">
                <a:latin typeface="Courier New" pitchFamily="49" charset="0"/>
              </a:rPr>
              <a:t>EMPLOYEES</a:t>
            </a:r>
            <a:r>
              <a:rPr lang="en-US"/>
              <a:t> table.</a:t>
            </a:r>
          </a:p>
          <a:p>
            <a:pPr lvl="2"/>
            <a:r>
              <a:rPr lang="en-US"/>
              <a:t>The </a:t>
            </a:r>
            <a:r>
              <a:rPr lang="en-US">
                <a:latin typeface="Courier New" pitchFamily="49" charset="0"/>
              </a:rPr>
              <a:t>GROUP BY</a:t>
            </a:r>
            <a:r>
              <a:rPr lang="en-US"/>
              <a:t> clause specifies how you must group the rows:</a:t>
            </a:r>
          </a:p>
          <a:p>
            <a:pPr lvl="3"/>
            <a:r>
              <a:rPr lang="en-US"/>
              <a:t>First, the rows are grouped by department number. </a:t>
            </a:r>
          </a:p>
          <a:p>
            <a:pPr lvl="3"/>
            <a:r>
              <a:rPr lang="en-US"/>
              <a:t>Second, within the department number groups, the rows are grouped by job ID. </a:t>
            </a:r>
          </a:p>
          <a:p>
            <a:pPr lvl="1"/>
            <a:r>
              <a:rPr lang="en-US"/>
              <a:t>So the </a:t>
            </a:r>
            <a:r>
              <a:rPr lang="en-US">
                <a:latin typeface="Courier New" pitchFamily="49" charset="0"/>
              </a:rPr>
              <a:t>SUM</a:t>
            </a:r>
            <a:r>
              <a:rPr lang="en-US"/>
              <a:t> function is being applied to the salary column for all job IDs within each department number group. </a:t>
            </a:r>
          </a:p>
          <a:p>
            <a:endParaRPr lang="en-US" b="0">
              <a:latin typeface="Times New Roman" pitchFamily="18" charset="0"/>
            </a:endParaRPr>
          </a:p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/>
            </a:pPr>
            <a:r>
              <a:rPr lang="en-US"/>
              <a:t>Illegal Queries Using Group Functions</a:t>
            </a:r>
          </a:p>
          <a:p>
            <a:pPr lvl="1">
              <a:tabLst/>
            </a:pPr>
            <a:r>
              <a:rPr lang="en-US"/>
              <a:t>Whenever you use a mixture of individual items (</a:t>
            </a:r>
            <a:r>
              <a:rPr lang="en-US">
                <a:latin typeface="Courier New" pitchFamily="49" charset="0"/>
              </a:rPr>
              <a:t>DEPARTMENT_ID</a:t>
            </a:r>
            <a:r>
              <a:rPr lang="en-US"/>
              <a:t>) and group functions (</a:t>
            </a:r>
            <a:r>
              <a:rPr lang="en-US">
                <a:latin typeface="Courier New" pitchFamily="49" charset="0"/>
              </a:rPr>
              <a:t>COUNT</a:t>
            </a:r>
            <a:r>
              <a:rPr lang="en-US"/>
              <a:t>) in the same </a:t>
            </a:r>
            <a:r>
              <a:rPr lang="en-US">
                <a:latin typeface="Courier New" pitchFamily="49" charset="0"/>
              </a:rPr>
              <a:t>SELECT</a:t>
            </a:r>
            <a:r>
              <a:rPr lang="en-US"/>
              <a:t> statement, you must include a </a:t>
            </a:r>
            <a:r>
              <a:rPr lang="en-US">
                <a:latin typeface="Courier New" pitchFamily="49" charset="0"/>
              </a:rPr>
              <a:t>GROUP BY</a:t>
            </a:r>
            <a:r>
              <a:rPr lang="en-US"/>
              <a:t> clause that specifies the individual items (in this case, </a:t>
            </a:r>
            <a:r>
              <a:rPr lang="en-US">
                <a:latin typeface="Courier New" pitchFamily="49" charset="0"/>
              </a:rPr>
              <a:t>DEPARTMENT_ID</a:t>
            </a:r>
            <a:r>
              <a:rPr lang="en-US"/>
              <a:t>). If the </a:t>
            </a:r>
            <a:r>
              <a:rPr lang="en-US">
                <a:latin typeface="Courier New" pitchFamily="49" charset="0"/>
              </a:rPr>
              <a:t>GROUP BY</a:t>
            </a:r>
            <a:r>
              <a:rPr lang="en-US"/>
              <a:t> clause is missing, then the error message “not a single-group group function” appears and an asterisk (*) points to the offending column. You can correct the error on the slide by adding the </a:t>
            </a:r>
            <a:r>
              <a:rPr lang="en-US">
                <a:latin typeface="Courier New" pitchFamily="49" charset="0"/>
              </a:rPr>
              <a:t>GROUP BY</a:t>
            </a:r>
            <a:r>
              <a:rPr lang="en-US"/>
              <a:t> clause. </a:t>
            </a:r>
          </a:p>
          <a:p>
            <a:pPr lvl="1">
              <a:tabLst/>
            </a:pPr>
            <a:endParaRPr lang="en-US" sz="500"/>
          </a:p>
          <a:p>
            <a:pPr lvl="1">
              <a:spcBef>
                <a:spcPct val="0"/>
              </a:spcBef>
              <a:tabLst/>
            </a:pPr>
            <a:r>
              <a:rPr lang="en-US">
                <a:latin typeface="Courier New" pitchFamily="49" charset="0"/>
              </a:rPr>
              <a:t>   SELECT   department_id, count(last_name)</a:t>
            </a:r>
          </a:p>
          <a:p>
            <a:pPr lvl="1">
              <a:spcBef>
                <a:spcPct val="0"/>
              </a:spcBef>
              <a:tabLst/>
            </a:pPr>
            <a:r>
              <a:rPr lang="en-US">
                <a:latin typeface="Courier New" pitchFamily="49" charset="0"/>
              </a:rPr>
              <a:t>   FROM     employees</a:t>
            </a:r>
          </a:p>
          <a:p>
            <a:pPr lvl="1">
              <a:spcBef>
                <a:spcPct val="0"/>
              </a:spcBef>
              <a:tabLst/>
            </a:pPr>
            <a:r>
              <a:rPr lang="en-US">
                <a:latin typeface="Courier New" pitchFamily="49" charset="0"/>
              </a:rPr>
              <a:t>   GROUP BY department_id;</a:t>
            </a:r>
          </a:p>
          <a:p>
            <a:pPr lvl="1">
              <a:spcBef>
                <a:spcPct val="0"/>
              </a:spcBef>
              <a:tabLst/>
            </a:pPr>
            <a:endParaRPr lang="en-US" sz="500">
              <a:latin typeface="Courier New" pitchFamily="49" charset="0"/>
            </a:endParaRPr>
          </a:p>
          <a:p>
            <a:pPr lvl="1">
              <a:tabLst/>
            </a:pPr>
            <a:endParaRPr lang="en-US"/>
          </a:p>
          <a:p>
            <a:pPr lvl="1">
              <a:tabLst/>
            </a:pPr>
            <a:endParaRPr lang="en-US"/>
          </a:p>
          <a:p>
            <a:pPr lvl="1">
              <a:tabLst/>
            </a:pPr>
            <a:endParaRPr lang="en-US"/>
          </a:p>
          <a:p>
            <a:pPr lvl="1">
              <a:tabLst/>
            </a:pPr>
            <a:endParaRPr lang="en-US"/>
          </a:p>
          <a:p>
            <a:pPr lvl="1">
              <a:tabLst/>
            </a:pPr>
            <a:endParaRPr lang="en-US"/>
          </a:p>
          <a:p>
            <a:pPr lvl="1">
              <a:tabLst/>
            </a:pPr>
            <a:r>
              <a:rPr lang="en-US"/>
              <a:t>Any column or expression in the </a:t>
            </a:r>
            <a:r>
              <a:rPr lang="en-US">
                <a:latin typeface="Courier New" pitchFamily="49" charset="0"/>
              </a:rPr>
              <a:t>SELECT</a:t>
            </a:r>
            <a:r>
              <a:rPr lang="en-US"/>
              <a:t> list that is not an aggregate function must be in the </a:t>
            </a:r>
            <a:r>
              <a:rPr lang="en-US">
                <a:latin typeface="Courier New" pitchFamily="49" charset="0"/>
              </a:rPr>
              <a:t>GROUP BY</a:t>
            </a:r>
            <a:r>
              <a:rPr lang="en-US"/>
              <a:t> clause.</a:t>
            </a:r>
          </a:p>
          <a:p>
            <a:pPr>
              <a:tabLst/>
            </a:pPr>
            <a:r>
              <a:rPr lang="en-US">
                <a:solidFill>
                  <a:srgbClr val="0000FF"/>
                </a:solidFill>
              </a:rPr>
              <a:t>Instructor Note</a:t>
            </a:r>
          </a:p>
          <a:p>
            <a:pPr lvl="1">
              <a:spcBef>
                <a:spcPct val="0"/>
              </a:spcBef>
              <a:tabLst/>
            </a:pPr>
            <a:r>
              <a:rPr lang="en-US">
                <a:solidFill>
                  <a:srgbClr val="0000FF"/>
                </a:solidFill>
              </a:rPr>
              <a:t>Demo: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5_error.sql</a:t>
            </a:r>
            <a:endParaRPr lang="en-US">
              <a:solidFill>
                <a:srgbClr val="0000FF"/>
              </a:solidFill>
            </a:endParaRPr>
          </a:p>
          <a:p>
            <a:pPr lvl="1">
              <a:spcBef>
                <a:spcPct val="0"/>
              </a:spcBef>
              <a:tabLst/>
            </a:pPr>
            <a:r>
              <a:rPr lang="en-US">
                <a:solidFill>
                  <a:srgbClr val="0000FF"/>
                </a:solidFill>
              </a:rPr>
              <a:t>Purpose: To illustrate executing a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SELECT</a:t>
            </a:r>
            <a:r>
              <a:rPr lang="en-US">
                <a:solidFill>
                  <a:srgbClr val="0000FF"/>
                </a:solidFill>
              </a:rPr>
              <a:t> statement with no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GROUP BY</a:t>
            </a:r>
            <a:r>
              <a:rPr lang="en-US">
                <a:solidFill>
                  <a:srgbClr val="0000FF"/>
                </a:solidFill>
              </a:rPr>
              <a:t> clause</a:t>
            </a:r>
            <a:r>
              <a:rPr lang="en-US"/>
              <a:t> </a:t>
            </a:r>
          </a:p>
        </p:txBody>
      </p:sp>
      <p:sp>
        <p:nvSpPr>
          <p:cNvPr id="522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641350" y="5892800"/>
            <a:ext cx="56054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383" tIns="43192" rIns="86383" bIns="43192" anchor="ctr"/>
          <a:lstStyle/>
          <a:p>
            <a:endParaRPr lang="tr-TR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641350" y="6611938"/>
            <a:ext cx="5605463" cy="97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383" tIns="43192" rIns="86383" bIns="43192" anchor="ctr"/>
          <a:lstStyle/>
          <a:p>
            <a:endParaRPr lang="tr-TR"/>
          </a:p>
        </p:txBody>
      </p:sp>
      <p:pic>
        <p:nvPicPr>
          <p:cNvPr id="5223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013" y="6494463"/>
            <a:ext cx="5432425" cy="650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52231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6100" y="7180263"/>
            <a:ext cx="5603875" cy="550862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sp>
        <p:nvSpPr>
          <p:cNvPr id="52232" name="Text Box 11"/>
          <p:cNvSpPr txBox="1">
            <a:spLocks noChangeArrowheads="1"/>
          </p:cNvSpPr>
          <p:nvPr/>
        </p:nvSpPr>
        <p:spPr bwMode="auto">
          <a:xfrm>
            <a:off x="749300" y="6888163"/>
            <a:ext cx="349250" cy="3016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12153" tIns="12153" rIns="12153" bIns="12153">
            <a:spAutoFit/>
          </a:bodyPr>
          <a:lstStyle/>
          <a:p>
            <a:pPr algn="ctr" defTabSz="785813" eaLnBrk="1" hangingPunct="1">
              <a:buClr>
                <a:srgbClr val="000000"/>
              </a:buClr>
            </a:pPr>
            <a:r>
              <a:rPr lang="en-US" b="1"/>
              <a:t>…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/>
            </a:pPr>
            <a:r>
              <a:rPr lang="en-US"/>
              <a:t>Illegal Queries Using Group Functions</a:t>
            </a:r>
          </a:p>
          <a:p>
            <a:pPr lvl="1">
              <a:tabLst/>
            </a:pPr>
            <a:r>
              <a:rPr lang="en-US"/>
              <a:t>Whenever you use a mixture of individual items (</a:t>
            </a:r>
            <a:r>
              <a:rPr lang="en-US">
                <a:latin typeface="Courier New" pitchFamily="49" charset="0"/>
              </a:rPr>
              <a:t>DEPARTMENT_ID</a:t>
            </a:r>
            <a:r>
              <a:rPr lang="en-US"/>
              <a:t>) and group functions (</a:t>
            </a:r>
            <a:r>
              <a:rPr lang="en-US">
                <a:latin typeface="Courier New" pitchFamily="49" charset="0"/>
              </a:rPr>
              <a:t>COUNT</a:t>
            </a:r>
            <a:r>
              <a:rPr lang="en-US"/>
              <a:t>) in the same </a:t>
            </a:r>
            <a:r>
              <a:rPr lang="en-US">
                <a:latin typeface="Courier New" pitchFamily="49" charset="0"/>
              </a:rPr>
              <a:t>SELECT</a:t>
            </a:r>
            <a:r>
              <a:rPr lang="en-US"/>
              <a:t> statement, you must include a </a:t>
            </a:r>
            <a:r>
              <a:rPr lang="en-US">
                <a:latin typeface="Courier New" pitchFamily="49" charset="0"/>
              </a:rPr>
              <a:t>GROUP BY</a:t>
            </a:r>
            <a:r>
              <a:rPr lang="en-US"/>
              <a:t> clause that specifies the individual items (in this case, </a:t>
            </a:r>
            <a:r>
              <a:rPr lang="en-US">
                <a:latin typeface="Courier New" pitchFamily="49" charset="0"/>
              </a:rPr>
              <a:t>DEPARTMENT_ID</a:t>
            </a:r>
            <a:r>
              <a:rPr lang="en-US"/>
              <a:t>). If the </a:t>
            </a:r>
            <a:r>
              <a:rPr lang="en-US">
                <a:latin typeface="Courier New" pitchFamily="49" charset="0"/>
              </a:rPr>
              <a:t>GROUP BY</a:t>
            </a:r>
            <a:r>
              <a:rPr lang="en-US"/>
              <a:t> clause is missing, then the error message “not a single-group group function” appears and an asterisk (*) points to the offending column. You can correct the error on the slide by adding the </a:t>
            </a:r>
            <a:r>
              <a:rPr lang="en-US">
                <a:latin typeface="Courier New" pitchFamily="49" charset="0"/>
              </a:rPr>
              <a:t>GROUP BY</a:t>
            </a:r>
            <a:r>
              <a:rPr lang="en-US"/>
              <a:t> clause. </a:t>
            </a:r>
          </a:p>
          <a:p>
            <a:pPr lvl="1">
              <a:tabLst/>
            </a:pPr>
            <a:endParaRPr lang="en-US" sz="500"/>
          </a:p>
          <a:p>
            <a:pPr lvl="1">
              <a:spcBef>
                <a:spcPct val="0"/>
              </a:spcBef>
              <a:tabLst/>
            </a:pPr>
            <a:r>
              <a:rPr lang="en-US">
                <a:latin typeface="Courier New" pitchFamily="49" charset="0"/>
              </a:rPr>
              <a:t>   SELECT   department_id, count(last_name)</a:t>
            </a:r>
          </a:p>
          <a:p>
            <a:pPr lvl="1">
              <a:spcBef>
                <a:spcPct val="0"/>
              </a:spcBef>
              <a:tabLst/>
            </a:pPr>
            <a:r>
              <a:rPr lang="en-US">
                <a:latin typeface="Courier New" pitchFamily="49" charset="0"/>
              </a:rPr>
              <a:t>   FROM     employees</a:t>
            </a:r>
          </a:p>
          <a:p>
            <a:pPr lvl="1">
              <a:spcBef>
                <a:spcPct val="0"/>
              </a:spcBef>
              <a:tabLst/>
            </a:pPr>
            <a:r>
              <a:rPr lang="en-US">
                <a:latin typeface="Courier New" pitchFamily="49" charset="0"/>
              </a:rPr>
              <a:t>   GROUP BY department_id;</a:t>
            </a:r>
          </a:p>
          <a:p>
            <a:pPr lvl="1">
              <a:spcBef>
                <a:spcPct val="0"/>
              </a:spcBef>
              <a:tabLst/>
            </a:pPr>
            <a:endParaRPr lang="en-US" sz="500">
              <a:latin typeface="Courier New" pitchFamily="49" charset="0"/>
            </a:endParaRPr>
          </a:p>
          <a:p>
            <a:pPr lvl="1">
              <a:tabLst/>
            </a:pPr>
            <a:endParaRPr lang="en-US"/>
          </a:p>
          <a:p>
            <a:pPr lvl="1">
              <a:tabLst/>
            </a:pPr>
            <a:endParaRPr lang="en-US"/>
          </a:p>
          <a:p>
            <a:pPr lvl="1">
              <a:tabLst/>
            </a:pPr>
            <a:endParaRPr lang="en-US"/>
          </a:p>
          <a:p>
            <a:pPr lvl="1">
              <a:tabLst/>
            </a:pPr>
            <a:endParaRPr lang="en-US"/>
          </a:p>
          <a:p>
            <a:pPr lvl="1">
              <a:tabLst/>
            </a:pPr>
            <a:endParaRPr lang="en-US"/>
          </a:p>
          <a:p>
            <a:pPr lvl="1">
              <a:tabLst/>
            </a:pPr>
            <a:r>
              <a:rPr lang="en-US"/>
              <a:t>Any column or expression in the </a:t>
            </a:r>
            <a:r>
              <a:rPr lang="en-US">
                <a:latin typeface="Courier New" pitchFamily="49" charset="0"/>
              </a:rPr>
              <a:t>SELECT</a:t>
            </a:r>
            <a:r>
              <a:rPr lang="en-US"/>
              <a:t> list that is not an aggregate function must be in the </a:t>
            </a:r>
            <a:r>
              <a:rPr lang="en-US">
                <a:latin typeface="Courier New" pitchFamily="49" charset="0"/>
              </a:rPr>
              <a:t>GROUP BY</a:t>
            </a:r>
            <a:r>
              <a:rPr lang="en-US"/>
              <a:t> clause.</a:t>
            </a:r>
          </a:p>
          <a:p>
            <a:pPr>
              <a:tabLst/>
            </a:pPr>
            <a:r>
              <a:rPr lang="en-US">
                <a:solidFill>
                  <a:srgbClr val="0000FF"/>
                </a:solidFill>
              </a:rPr>
              <a:t>Instructor Note</a:t>
            </a:r>
          </a:p>
          <a:p>
            <a:pPr lvl="1">
              <a:spcBef>
                <a:spcPct val="0"/>
              </a:spcBef>
              <a:tabLst/>
            </a:pPr>
            <a:r>
              <a:rPr lang="en-US">
                <a:solidFill>
                  <a:srgbClr val="0000FF"/>
                </a:solidFill>
              </a:rPr>
              <a:t>Demo: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5_error.sql</a:t>
            </a:r>
            <a:endParaRPr lang="en-US">
              <a:solidFill>
                <a:srgbClr val="0000FF"/>
              </a:solidFill>
            </a:endParaRPr>
          </a:p>
          <a:p>
            <a:pPr lvl="1">
              <a:spcBef>
                <a:spcPct val="0"/>
              </a:spcBef>
              <a:tabLst/>
            </a:pPr>
            <a:r>
              <a:rPr lang="en-US">
                <a:solidFill>
                  <a:srgbClr val="0000FF"/>
                </a:solidFill>
              </a:rPr>
              <a:t>Purpose: To illustrate executing a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SELECT</a:t>
            </a:r>
            <a:r>
              <a:rPr lang="en-US">
                <a:solidFill>
                  <a:srgbClr val="0000FF"/>
                </a:solidFill>
              </a:rPr>
              <a:t> statement with no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GROUP BY</a:t>
            </a:r>
            <a:r>
              <a:rPr lang="en-US">
                <a:solidFill>
                  <a:srgbClr val="0000FF"/>
                </a:solidFill>
              </a:rPr>
              <a:t> clause</a:t>
            </a:r>
            <a:r>
              <a:rPr lang="en-US"/>
              <a:t> </a:t>
            </a:r>
          </a:p>
        </p:txBody>
      </p:sp>
      <p:sp>
        <p:nvSpPr>
          <p:cNvPr id="532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641350" y="5892800"/>
            <a:ext cx="56054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383" tIns="43192" rIns="86383" bIns="43192" anchor="ctr"/>
          <a:lstStyle/>
          <a:p>
            <a:endParaRPr lang="tr-TR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641350" y="6611938"/>
            <a:ext cx="5605463" cy="97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383" tIns="43192" rIns="86383" bIns="43192" anchor="ctr"/>
          <a:lstStyle/>
          <a:p>
            <a:endParaRPr lang="tr-TR"/>
          </a:p>
        </p:txBody>
      </p:sp>
      <p:pic>
        <p:nvPicPr>
          <p:cNvPr id="53254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013" y="6494463"/>
            <a:ext cx="5432425" cy="650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53255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6100" y="7180263"/>
            <a:ext cx="5603875" cy="550862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sp>
        <p:nvSpPr>
          <p:cNvPr id="53256" name="Text Box 11"/>
          <p:cNvSpPr txBox="1">
            <a:spLocks noChangeArrowheads="1"/>
          </p:cNvSpPr>
          <p:nvPr/>
        </p:nvSpPr>
        <p:spPr bwMode="auto">
          <a:xfrm>
            <a:off x="749300" y="6888163"/>
            <a:ext cx="349250" cy="3016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12153" tIns="12153" rIns="12153" bIns="12153">
            <a:spAutoFit/>
          </a:bodyPr>
          <a:lstStyle/>
          <a:p>
            <a:pPr algn="ctr" defTabSz="785813" eaLnBrk="1" hangingPunct="1">
              <a:buClr>
                <a:srgbClr val="000000"/>
              </a:buClr>
            </a:pPr>
            <a:r>
              <a:rPr lang="en-US" b="1"/>
              <a:t>…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881438" y="0"/>
            <a:ext cx="2976562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383" tIns="43192" rIns="86383" bIns="43192" anchor="ctr"/>
          <a:lstStyle/>
          <a:p>
            <a:endParaRPr lang="tr-TR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-1588" y="0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383" tIns="43192" rIns="86383" bIns="43192" anchor="ctr"/>
          <a:lstStyle/>
          <a:p>
            <a:endParaRPr lang="tr-T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/>
            </a:pPr>
            <a:r>
              <a:rPr lang="en-US"/>
              <a:t>   </a:t>
            </a:r>
          </a:p>
        </p:txBody>
      </p:sp>
      <p:sp>
        <p:nvSpPr>
          <p:cNvPr id="5427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458788" y="4754563"/>
            <a:ext cx="6030912" cy="375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147" tIns="45574" rIns="91147" bIns="45574"/>
          <a:lstStyle/>
          <a:p>
            <a:pPr defTabSz="406400">
              <a:spcBef>
                <a:spcPct val="30000"/>
              </a:spcBef>
            </a:pPr>
            <a:r>
              <a:rPr lang="en-US" sz="1100" b="1"/>
              <a:t>Illegal Queries Using Group Functions (continued)</a:t>
            </a:r>
          </a:p>
          <a:p>
            <a:pPr marL="112713" lvl="1" defTabSz="406400">
              <a:spcBef>
                <a:spcPct val="30000"/>
              </a:spcBef>
            </a:pPr>
            <a:r>
              <a:rPr lang="en-US" sz="1100"/>
              <a:t>The </a:t>
            </a:r>
            <a:r>
              <a:rPr lang="en-US" sz="1100">
                <a:latin typeface="Courier New" pitchFamily="49" charset="0"/>
              </a:rPr>
              <a:t>WHERE</a:t>
            </a:r>
            <a:r>
              <a:rPr lang="en-US" sz="1100"/>
              <a:t> clause cannot be used to restrict groups. The </a:t>
            </a:r>
            <a:r>
              <a:rPr lang="en-US" sz="1100">
                <a:latin typeface="Courier New" pitchFamily="49" charset="0"/>
              </a:rPr>
              <a:t>SELECT</a:t>
            </a:r>
            <a:r>
              <a:rPr lang="en-US" sz="1100"/>
              <a:t> statement on the slide results in an error because it uses the </a:t>
            </a:r>
            <a:r>
              <a:rPr lang="en-US" sz="1100">
                <a:latin typeface="Courier New" pitchFamily="49" charset="0"/>
              </a:rPr>
              <a:t>WHERE</a:t>
            </a:r>
            <a:r>
              <a:rPr lang="en-US" sz="1100"/>
              <a:t> clause to restrict the display of average salaries of those departments that have an average salary greater than $8,000.</a:t>
            </a:r>
          </a:p>
          <a:p>
            <a:pPr marL="112713" lvl="1" defTabSz="406400">
              <a:spcBef>
                <a:spcPct val="30000"/>
              </a:spcBef>
            </a:pPr>
            <a:r>
              <a:rPr lang="en-US" sz="1100"/>
              <a:t>You can correct the slide error by using the </a:t>
            </a:r>
            <a:r>
              <a:rPr lang="en-US" sz="1100">
                <a:solidFill>
                  <a:srgbClr val="FC0128"/>
                </a:solidFill>
                <a:latin typeface="Courier New" pitchFamily="49" charset="0"/>
              </a:rPr>
              <a:t>HAVING</a:t>
            </a:r>
            <a:r>
              <a:rPr lang="en-US" sz="1100">
                <a:solidFill>
                  <a:srgbClr val="FC0128"/>
                </a:solidFill>
              </a:rPr>
              <a:t> clause</a:t>
            </a:r>
            <a:r>
              <a:rPr lang="en-US" sz="1100"/>
              <a:t> to restrict groups. </a:t>
            </a:r>
          </a:p>
          <a:p>
            <a:pPr marL="112713" lvl="1" defTabSz="406400"/>
            <a:endParaRPr lang="en-US" sz="500">
              <a:latin typeface="Courier New" pitchFamily="49" charset="0"/>
            </a:endParaRPr>
          </a:p>
          <a:p>
            <a:pPr marL="112713" lvl="1" defTabSz="406400"/>
            <a:r>
              <a:rPr lang="en-US" sz="1100">
                <a:latin typeface="Courier New" pitchFamily="49" charset="0"/>
              </a:rPr>
              <a:t>   SELECT   department_id, AVG(salary)</a:t>
            </a:r>
          </a:p>
          <a:p>
            <a:pPr marL="112713" lvl="1" defTabSz="406400"/>
            <a:r>
              <a:rPr lang="en-US" sz="1100">
                <a:latin typeface="Courier New" pitchFamily="49" charset="0"/>
              </a:rPr>
              <a:t>   FROM     employees</a:t>
            </a:r>
          </a:p>
          <a:p>
            <a:pPr marL="112713" lvl="1" defTabSz="406400"/>
            <a:r>
              <a:rPr lang="en-US" sz="1100">
                <a:latin typeface="Courier New" pitchFamily="49" charset="0"/>
              </a:rPr>
              <a:t>   HAVING   AVG(salary) &gt; 8000</a:t>
            </a:r>
          </a:p>
          <a:p>
            <a:pPr marL="112713" lvl="1" defTabSz="406400"/>
            <a:r>
              <a:rPr lang="en-US" sz="1100">
                <a:latin typeface="Courier New" pitchFamily="49" charset="0"/>
              </a:rPr>
              <a:t>   GROUP BY department_id;</a:t>
            </a:r>
          </a:p>
          <a:p>
            <a:pPr marL="112713" lvl="1" defTabSz="406400"/>
            <a:endParaRPr lang="en-US" sz="500">
              <a:latin typeface="Courier New" pitchFamily="49" charset="0"/>
            </a:endParaRPr>
          </a:p>
          <a:p>
            <a:pPr marL="112713" lvl="1" defTabSz="406400"/>
            <a:r>
              <a:rPr lang="en-US" sz="1100">
                <a:latin typeface="Courier New" pitchFamily="49" charset="0"/>
              </a:rPr>
              <a:t>   </a:t>
            </a:r>
          </a:p>
        </p:txBody>
      </p:sp>
      <p:pic>
        <p:nvPicPr>
          <p:cNvPr id="5427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4388" y="6530975"/>
            <a:ext cx="5414962" cy="11001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558800" y="952500"/>
            <a:ext cx="8026400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822325">
              <a:spcBef>
                <a:spcPct val="50000"/>
              </a:spcBef>
              <a:defRPr/>
            </a:pPr>
            <a:r>
              <a:rPr lang="en-US" sz="27700" b="1">
                <a:solidFill>
                  <a:schemeClr val="accent2"/>
                </a:solidFill>
                <a:latin typeface="Times" pitchFamily="18" charset="0"/>
              </a:rPr>
              <a:t>8</a:t>
            </a:r>
          </a:p>
        </p:txBody>
      </p:sp>
      <p:pic>
        <p:nvPicPr>
          <p:cNvPr id="5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86500"/>
            <a:ext cx="9271000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6"/>
          <p:cNvSpPr>
            <a:spLocks noChangeArrowheads="1"/>
          </p:cNvSpPr>
          <p:nvPr/>
        </p:nvSpPr>
        <p:spPr bwMode="black">
          <a:xfrm>
            <a:off x="2538413" y="6565900"/>
            <a:ext cx="41005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822325">
              <a:defRPr/>
            </a:pPr>
            <a:r>
              <a:rPr lang="en-US" sz="1200"/>
              <a:t>Copyright © Oracle Corporation, 2001. All rights reserved.</a:t>
            </a:r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27100" y="2667000"/>
            <a:ext cx="7302500" cy="11811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0" y="3886200"/>
            <a:ext cx="7327900" cy="409575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21438" y="530225"/>
            <a:ext cx="1851025" cy="321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3600" y="530225"/>
            <a:ext cx="5405438" cy="321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4713" y="1814513"/>
            <a:ext cx="3616325" cy="193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814513"/>
            <a:ext cx="3616325" cy="193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286500"/>
            <a:ext cx="9271000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63600" y="530225"/>
            <a:ext cx="7408863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4713" y="1814513"/>
            <a:ext cx="7385050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black">
          <a:xfrm>
            <a:off x="460375" y="6577013"/>
            <a:ext cx="9620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822325">
              <a:spcBef>
                <a:spcPct val="50000"/>
              </a:spcBef>
              <a:defRPr/>
            </a:pPr>
            <a:r>
              <a:rPr lang="en-US" sz="1200" b="1">
                <a:solidFill>
                  <a:schemeClr val="folHlink"/>
                </a:solidFill>
              </a:rPr>
              <a:t>8-</a:t>
            </a:r>
            <a:fld id="{7D5CB46A-714E-4738-BCC7-60B725A68E73}" type="slidenum">
              <a:rPr lang="en-US" sz="1200" b="1">
                <a:solidFill>
                  <a:schemeClr val="folHlink"/>
                </a:solidFill>
              </a:rPr>
              <a:pPr defTabSz="822325">
                <a:spcBef>
                  <a:spcPct val="50000"/>
                </a:spcBef>
                <a:defRPr/>
              </a:pPr>
              <a:t>‹#›</a:t>
            </a:fld>
            <a:endParaRPr lang="en-US" sz="1200" b="1">
              <a:solidFill>
                <a:schemeClr val="folHlink"/>
              </a:solidFill>
            </a:endParaRPr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black">
          <a:xfrm>
            <a:off x="2538413" y="6565900"/>
            <a:ext cx="41005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822325">
              <a:defRPr/>
            </a:pPr>
            <a:r>
              <a:rPr lang="en-US" sz="1200"/>
              <a:t>Copyright © Oracle Corporation, 2001.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404813" indent="-404813" algn="l" defTabSz="346075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hlink"/>
        </a:buClr>
        <a:buSzPct val="125000"/>
        <a:buFont typeface="Arial" charset="0"/>
        <a:buChar char="•"/>
        <a:tabLst>
          <a:tab pos="571500" algn="l"/>
        </a:tabLst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919163" indent="-400050" algn="l" defTabSz="346075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hlink"/>
        </a:buClr>
        <a:buChar char="–"/>
        <a:tabLst>
          <a:tab pos="571500" algn="l"/>
        </a:tabLst>
        <a:defRPr sz="2000" b="1">
          <a:solidFill>
            <a:schemeClr val="tx1"/>
          </a:solidFill>
          <a:latin typeface="+mn-lt"/>
        </a:defRPr>
      </a:lvl2pPr>
      <a:lvl3pPr marL="1319213" indent="-285750" algn="l" defTabSz="346075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hlink"/>
        </a:buClr>
        <a:buSzPct val="90000"/>
        <a:buChar char="–"/>
        <a:tabLst>
          <a:tab pos="571500" algn="l"/>
        </a:tabLst>
        <a:defRPr sz="2000" b="1">
          <a:solidFill>
            <a:schemeClr val="tx1"/>
          </a:solidFill>
          <a:latin typeface="+mn-lt"/>
        </a:defRPr>
      </a:lvl3pPr>
      <a:lvl4pPr marL="1662113" indent="-228600" algn="l" defTabSz="346075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Char char="–"/>
        <a:tabLst>
          <a:tab pos="571500" algn="l"/>
        </a:tabLst>
        <a:defRPr sz="2000" b="1">
          <a:solidFill>
            <a:schemeClr val="tx1"/>
          </a:solidFill>
          <a:latin typeface="+mn-lt"/>
        </a:defRPr>
      </a:lvl4pPr>
      <a:lvl5pPr marL="2005013" indent="-228600" algn="l" defTabSz="346075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Char char="–"/>
        <a:tabLst>
          <a:tab pos="571500" algn="l"/>
        </a:tabLst>
        <a:defRPr sz="2000" b="1">
          <a:solidFill>
            <a:schemeClr val="tx1"/>
          </a:solidFill>
          <a:latin typeface="+mn-lt"/>
        </a:defRPr>
      </a:lvl5pPr>
      <a:lvl6pPr marL="2462213" indent="-228600" algn="l" defTabSz="346075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Char char="–"/>
        <a:tabLst>
          <a:tab pos="571500" algn="l"/>
        </a:tabLst>
        <a:defRPr sz="2000" b="1">
          <a:solidFill>
            <a:schemeClr val="tx1"/>
          </a:solidFill>
          <a:latin typeface="+mn-lt"/>
        </a:defRPr>
      </a:lvl6pPr>
      <a:lvl7pPr marL="2919413" indent="-228600" algn="l" defTabSz="346075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Char char="–"/>
        <a:tabLst>
          <a:tab pos="571500" algn="l"/>
        </a:tabLst>
        <a:defRPr sz="2000" b="1">
          <a:solidFill>
            <a:schemeClr val="tx1"/>
          </a:solidFill>
          <a:latin typeface="+mn-lt"/>
        </a:defRPr>
      </a:lvl7pPr>
      <a:lvl8pPr marL="3376613" indent="-228600" algn="l" defTabSz="346075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Char char="–"/>
        <a:tabLst>
          <a:tab pos="571500" algn="l"/>
        </a:tabLst>
        <a:defRPr sz="2000" b="1">
          <a:solidFill>
            <a:schemeClr val="tx1"/>
          </a:solidFill>
          <a:latin typeface="+mn-lt"/>
        </a:defRPr>
      </a:lvl8pPr>
      <a:lvl9pPr marL="3833813" indent="-228600" algn="l" defTabSz="346075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Char char="–"/>
        <a:tabLst>
          <a:tab pos="571500" algn="l"/>
        </a:tabLst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933450" y="1717675"/>
            <a:ext cx="7408863" cy="1322388"/>
          </a:xfrm>
        </p:spPr>
        <p:txBody>
          <a:bodyPr/>
          <a:lstStyle/>
          <a:p>
            <a:r>
              <a:rPr lang="tr-TR" sz="4000"/>
              <a:t>AGGREGATING DATA USING GROUP BY CLAUSE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 flipH="1">
            <a:off x="210620" y="4561726"/>
            <a:ext cx="8933380" cy="559941"/>
          </a:xfrm>
        </p:spPr>
        <p:txBody>
          <a:bodyPr/>
          <a:lstStyle/>
          <a:p>
            <a:pPr algn="ctr">
              <a:buFont typeface="Arial" charset="0"/>
              <a:buNone/>
            </a:pP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Illegal Queries </a:t>
            </a:r>
            <a:br>
              <a:rPr lang="en-US"/>
            </a:br>
            <a:r>
              <a:rPr lang="en-US"/>
              <a:t>Using Group Functions</a:t>
            </a:r>
          </a:p>
        </p:txBody>
      </p:sp>
      <p:sp>
        <p:nvSpPr>
          <p:cNvPr id="25603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874713" y="1517650"/>
            <a:ext cx="7813675" cy="1295400"/>
          </a:xfrm>
          <a:noFill/>
        </p:spPr>
        <p:txBody>
          <a:bodyPr/>
          <a:lstStyle/>
          <a:p>
            <a:r>
              <a:rPr lang="en-US"/>
              <a:t>You cannot use the </a:t>
            </a:r>
            <a:r>
              <a:rPr lang="en-US">
                <a:latin typeface="Courier New" pitchFamily="49" charset="0"/>
              </a:rPr>
              <a:t>WHERE</a:t>
            </a:r>
            <a:r>
              <a:rPr lang="en-US"/>
              <a:t> clause to restrict groups.</a:t>
            </a:r>
          </a:p>
          <a:p>
            <a:r>
              <a:rPr lang="en-US"/>
              <a:t>You use the </a:t>
            </a:r>
            <a:r>
              <a:rPr lang="en-US">
                <a:solidFill>
                  <a:srgbClr val="FF0000"/>
                </a:solidFill>
                <a:latin typeface="Courier New" pitchFamily="49" charset="0"/>
              </a:rPr>
              <a:t>HAVING</a:t>
            </a:r>
            <a:r>
              <a:rPr lang="en-US">
                <a:solidFill>
                  <a:srgbClr val="FF0000"/>
                </a:solidFill>
              </a:rPr>
              <a:t> clause to restrict groups</a:t>
            </a:r>
            <a:r>
              <a:rPr lang="en-US"/>
              <a:t>.</a:t>
            </a:r>
          </a:p>
          <a:p>
            <a:r>
              <a:rPr lang="en-US"/>
              <a:t>You cannot use group functions in the </a:t>
            </a:r>
            <a:r>
              <a:rPr lang="en-US">
                <a:latin typeface="Courier New" pitchFamily="49" charset="0"/>
              </a:rPr>
              <a:t>WHERE</a:t>
            </a:r>
            <a:r>
              <a:rPr lang="en-US"/>
              <a:t> clause.</a:t>
            </a:r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blackWhite">
          <a:xfrm>
            <a:off x="936625" y="3127375"/>
            <a:ext cx="7385050" cy="11684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682625" algn="l"/>
                <a:tab pos="1833563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SELECT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department_id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 AVG(salary)</a:t>
            </a:r>
          </a:p>
          <a:p>
            <a:pPr>
              <a:tabLst>
                <a:tab pos="682625" algn="l"/>
                <a:tab pos="1833563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FROM     employees</a:t>
            </a:r>
          </a:p>
          <a:p>
            <a:pPr>
              <a:tabLst>
                <a:tab pos="682625" algn="l"/>
                <a:tab pos="1833563" algn="l"/>
              </a:tabLst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WHERE    AVG(salary) &gt; 8000</a:t>
            </a:r>
          </a:p>
          <a:p>
            <a:pPr>
              <a:tabLst>
                <a:tab pos="682625" algn="l"/>
                <a:tab pos="1833563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GROUP BY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department_id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blackWhite">
          <a:xfrm>
            <a:off x="936625" y="4402138"/>
            <a:ext cx="7385050" cy="11874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682625" algn="l"/>
                <a:tab pos="1833563" algn="l"/>
              </a:tabLst>
              <a:defRPr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WHERE  AVG(salary) &gt; 8000</a:t>
            </a:r>
          </a:p>
          <a:p>
            <a:pPr>
              <a:tabLst>
                <a:tab pos="682625" algn="l"/>
                <a:tab pos="1833563" algn="l"/>
              </a:tabLst>
              <a:defRPr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      *</a:t>
            </a:r>
          </a:p>
          <a:p>
            <a:pPr>
              <a:tabLst>
                <a:tab pos="682625" algn="l"/>
                <a:tab pos="1833563" algn="l"/>
              </a:tabLst>
              <a:defRPr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ERROR at line 3:</a:t>
            </a:r>
          </a:p>
          <a:p>
            <a:pPr>
              <a:tabLst>
                <a:tab pos="682625" algn="l"/>
                <a:tab pos="1833563" algn="l"/>
              </a:tabLst>
              <a:defRPr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ORA-00934: group function is not allowed here</a:t>
            </a:r>
          </a:p>
        </p:txBody>
      </p:sp>
      <p:sp>
        <p:nvSpPr>
          <p:cNvPr id="25606" name="Rectangle 20"/>
          <p:cNvSpPr>
            <a:spLocks noChangeArrowheads="1"/>
          </p:cNvSpPr>
          <p:nvPr/>
        </p:nvSpPr>
        <p:spPr bwMode="auto">
          <a:xfrm rot="-22562">
            <a:off x="1050925" y="5645150"/>
            <a:ext cx="71707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400" b="1">
                <a:solidFill>
                  <a:srgbClr val="FF3300"/>
                </a:solidFill>
              </a:rPr>
              <a:t>Cannot use the </a:t>
            </a:r>
            <a:r>
              <a:rPr lang="en-US" sz="2400" b="1">
                <a:solidFill>
                  <a:srgbClr val="FF3300"/>
                </a:solidFill>
                <a:latin typeface="Courier New" pitchFamily="49" charset="0"/>
              </a:rPr>
              <a:t>WHERE</a:t>
            </a:r>
            <a:r>
              <a:rPr lang="en-US" sz="2400" b="1">
                <a:solidFill>
                  <a:srgbClr val="FF3300"/>
                </a:solidFill>
              </a:rPr>
              <a:t> clause to restrict groups</a:t>
            </a:r>
          </a:p>
        </p:txBody>
      </p:sp>
      <p:pic>
        <p:nvPicPr>
          <p:cNvPr id="25607" name="Picture 7" descr="C:\Users\Damla\AppData\Local\Microsoft\Windows\Temporary Internet Files\Content.IE5\4DT3ZVHE\MC900439584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3" y="3692525"/>
            <a:ext cx="696912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tr-TR">
                <a:solidFill>
                  <a:srgbClr val="FF0000"/>
                </a:solidFill>
              </a:rPr>
              <a:t>CORRECTION!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662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874713" y="1517650"/>
            <a:ext cx="7813675" cy="1298575"/>
          </a:xfrm>
          <a:noFill/>
        </p:spPr>
        <p:txBody>
          <a:bodyPr/>
          <a:lstStyle/>
          <a:p>
            <a:r>
              <a:rPr lang="en-US"/>
              <a:t>You cannot use the </a:t>
            </a:r>
            <a:r>
              <a:rPr lang="en-US">
                <a:latin typeface="Courier New" pitchFamily="49" charset="0"/>
              </a:rPr>
              <a:t>WHERE</a:t>
            </a:r>
            <a:r>
              <a:rPr lang="en-US"/>
              <a:t> clause to restrict groups.</a:t>
            </a:r>
          </a:p>
          <a:p>
            <a:r>
              <a:rPr lang="en-US"/>
              <a:t>You use the </a:t>
            </a:r>
            <a:r>
              <a:rPr lang="en-US">
                <a:solidFill>
                  <a:srgbClr val="FF0000"/>
                </a:solidFill>
                <a:latin typeface="Courier New" pitchFamily="49" charset="0"/>
              </a:rPr>
              <a:t>HAVING</a:t>
            </a:r>
            <a:r>
              <a:rPr lang="en-US"/>
              <a:t> clause to restrict groups.</a:t>
            </a:r>
          </a:p>
          <a:p>
            <a:r>
              <a:rPr lang="en-US"/>
              <a:t>You cannot use group functions in the </a:t>
            </a:r>
            <a:r>
              <a:rPr lang="en-US">
                <a:latin typeface="Courier New" pitchFamily="49" charset="0"/>
              </a:rPr>
              <a:t>WHERE</a:t>
            </a:r>
            <a:r>
              <a:rPr lang="en-US"/>
              <a:t> clause.</a:t>
            </a:r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blackWhite">
          <a:xfrm>
            <a:off x="936625" y="3413125"/>
            <a:ext cx="7385050" cy="11684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682625" algn="l"/>
                <a:tab pos="1833563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SELECT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department_id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 AVG(salary)</a:t>
            </a:r>
          </a:p>
          <a:p>
            <a:pPr>
              <a:tabLst>
                <a:tab pos="682625" algn="l"/>
                <a:tab pos="1833563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FROM     employees</a:t>
            </a:r>
          </a:p>
          <a:p>
            <a:pPr>
              <a:tabLst>
                <a:tab pos="682625" algn="l"/>
                <a:tab pos="1833563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GROUP BY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department_id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tr-TR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682625" algn="l"/>
                <a:tab pos="1833563" algn="l"/>
              </a:tabLst>
              <a:defRPr/>
            </a:pPr>
            <a:r>
              <a:rPr lang="tr-TR" b="1" dirty="0">
                <a:solidFill>
                  <a:srgbClr val="FF0000"/>
                </a:solidFill>
                <a:latin typeface="Courier New" pitchFamily="49" charset="0"/>
              </a:rPr>
              <a:t>HAVING</a:t>
            </a:r>
            <a:r>
              <a:rPr lang="tr-TR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AVG(salary) &gt; 8000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8263" y="5686425"/>
            <a:ext cx="2560637" cy="2190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sp>
        <p:nvSpPr>
          <p:cNvPr id="27651" name="Rectangle 1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Excluding Group Results</a:t>
            </a:r>
          </a:p>
        </p:txBody>
      </p:sp>
      <p:sp>
        <p:nvSpPr>
          <p:cNvPr id="27652" name="Rectangle 20"/>
          <p:cNvSpPr>
            <a:spLocks noChangeArrowheads="1"/>
          </p:cNvSpPr>
          <p:nvPr/>
        </p:nvSpPr>
        <p:spPr bwMode="auto">
          <a:xfrm>
            <a:off x="4002088" y="3070225"/>
            <a:ext cx="18478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b="1">
                <a:solidFill>
                  <a:srgbClr val="FFFFCC"/>
                </a:solidFill>
              </a:rPr>
              <a:t>The maximum</a:t>
            </a:r>
            <a:br>
              <a:rPr lang="en-US" b="1">
                <a:solidFill>
                  <a:srgbClr val="FFFFCC"/>
                </a:solidFill>
              </a:rPr>
            </a:br>
            <a:r>
              <a:rPr lang="en-US" b="1">
                <a:solidFill>
                  <a:srgbClr val="FFFFCC"/>
                </a:solidFill>
              </a:rPr>
              <a:t>salary</a:t>
            </a:r>
            <a:br>
              <a:rPr lang="en-US" b="1">
                <a:solidFill>
                  <a:srgbClr val="FFFFCC"/>
                </a:solidFill>
              </a:rPr>
            </a:br>
            <a:r>
              <a:rPr lang="en-US" b="1">
                <a:solidFill>
                  <a:srgbClr val="FFFFCC"/>
                </a:solidFill>
              </a:rPr>
              <a:t>per department</a:t>
            </a:r>
          </a:p>
          <a:p>
            <a:pPr algn="ctr"/>
            <a:r>
              <a:rPr lang="en-US" b="1">
                <a:solidFill>
                  <a:srgbClr val="FFFFCC"/>
                </a:solidFill>
              </a:rPr>
              <a:t>when it is</a:t>
            </a:r>
          </a:p>
          <a:p>
            <a:pPr algn="ctr"/>
            <a:r>
              <a:rPr lang="en-US" b="1">
                <a:solidFill>
                  <a:srgbClr val="FFFFCC"/>
                </a:solidFill>
              </a:rPr>
              <a:t>greater than</a:t>
            </a:r>
            <a:br>
              <a:rPr lang="en-US" b="1">
                <a:solidFill>
                  <a:srgbClr val="FFFFCC"/>
                </a:solidFill>
              </a:rPr>
            </a:br>
            <a:r>
              <a:rPr lang="en-US" b="1">
                <a:solidFill>
                  <a:srgbClr val="FFFFCC"/>
                </a:solidFill>
              </a:rPr>
              <a:t>$10,000</a:t>
            </a:r>
          </a:p>
        </p:txBody>
      </p:sp>
      <p:sp>
        <p:nvSpPr>
          <p:cNvPr id="27653" name="Rectangle 21"/>
          <p:cNvSpPr>
            <a:spLocks noChangeArrowheads="1"/>
          </p:cNvSpPr>
          <p:nvPr/>
        </p:nvSpPr>
        <p:spPr bwMode="auto">
          <a:xfrm>
            <a:off x="722313" y="1258888"/>
            <a:ext cx="1412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latin typeface="Courier New" pitchFamily="49" charset="0"/>
              </a:rPr>
              <a:t>EMPLOYEES</a:t>
            </a:r>
          </a:p>
        </p:txBody>
      </p:sp>
      <p:pic>
        <p:nvPicPr>
          <p:cNvPr id="27654" name="Picture 2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8263" y="1624013"/>
            <a:ext cx="2533650" cy="31623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27655" name="Picture 2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8263" y="5014913"/>
            <a:ext cx="2533650" cy="6762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sp>
        <p:nvSpPr>
          <p:cNvPr id="27656" name="Freeform 24"/>
          <p:cNvSpPr>
            <a:spLocks/>
          </p:cNvSpPr>
          <p:nvPr/>
        </p:nvSpPr>
        <p:spPr bwMode="auto">
          <a:xfrm>
            <a:off x="3862388" y="1624013"/>
            <a:ext cx="2249487" cy="4321175"/>
          </a:xfrm>
          <a:custGeom>
            <a:avLst/>
            <a:gdLst>
              <a:gd name="T0" fmla="*/ 0 w 1687"/>
              <a:gd name="T1" fmla="*/ 2147483647 h 2722"/>
              <a:gd name="T2" fmla="*/ 0 w 1687"/>
              <a:gd name="T3" fmla="*/ 0 h 2722"/>
              <a:gd name="T4" fmla="*/ 2147483647 w 1687"/>
              <a:gd name="T5" fmla="*/ 2147483647 h 2722"/>
              <a:gd name="T6" fmla="*/ 2147483647 w 1687"/>
              <a:gd name="T7" fmla="*/ 2147483647 h 2722"/>
              <a:gd name="T8" fmla="*/ 0 w 1687"/>
              <a:gd name="T9" fmla="*/ 2147483647 h 27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7"/>
              <a:gd name="T16" fmla="*/ 0 h 2722"/>
              <a:gd name="T17" fmla="*/ 1687 w 1687"/>
              <a:gd name="T18" fmla="*/ 2722 h 27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7" h="2722">
                <a:moveTo>
                  <a:pt x="0" y="2721"/>
                </a:moveTo>
                <a:lnTo>
                  <a:pt x="0" y="0"/>
                </a:lnTo>
                <a:lnTo>
                  <a:pt x="1686" y="1016"/>
                </a:lnTo>
                <a:lnTo>
                  <a:pt x="1686" y="1705"/>
                </a:lnTo>
                <a:lnTo>
                  <a:pt x="0" y="2721"/>
                </a:lnTo>
              </a:path>
            </a:pathLst>
          </a:custGeom>
          <a:solidFill>
            <a:srgbClr val="FFCC99">
              <a:alpha val="50195"/>
            </a:srgbClr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pic>
        <p:nvPicPr>
          <p:cNvPr id="27657" name="Picture 2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050" y="3217863"/>
            <a:ext cx="2543175" cy="11334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sp>
        <p:nvSpPr>
          <p:cNvPr id="27658" name="Text Box 26"/>
          <p:cNvSpPr txBox="1">
            <a:spLocks noChangeArrowheads="1"/>
          </p:cNvSpPr>
          <p:nvPr/>
        </p:nvSpPr>
        <p:spPr bwMode="auto">
          <a:xfrm>
            <a:off x="1298575" y="4618038"/>
            <a:ext cx="366713" cy="3905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12700" tIns="12700" rIns="12700" bIns="12700">
            <a:spAutoFit/>
          </a:bodyPr>
          <a:lstStyle/>
          <a:p>
            <a:pPr algn="ctr" defTabSz="822325" eaLnBrk="1" hangingPunct="1">
              <a:buClr>
                <a:srgbClr val="000000"/>
              </a:buClr>
              <a:buFont typeface="Arial" charset="0"/>
              <a:buNone/>
            </a:pPr>
            <a:r>
              <a:rPr lang="en-US" b="1"/>
              <a:t>…</a:t>
            </a:r>
          </a:p>
        </p:txBody>
      </p:sp>
      <p:sp>
        <p:nvSpPr>
          <p:cNvPr id="27659" name="Rectangle 27"/>
          <p:cNvSpPr>
            <a:spLocks noChangeArrowheads="1"/>
          </p:cNvSpPr>
          <p:nvPr/>
        </p:nvSpPr>
        <p:spPr bwMode="ltGray">
          <a:xfrm>
            <a:off x="1412875" y="1917700"/>
            <a:ext cx="2427288" cy="576263"/>
          </a:xfrm>
          <a:prstGeom prst="rect">
            <a:avLst/>
          </a:prstGeom>
          <a:noFill/>
          <a:ln w="25400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7660" name="Rectangle 28"/>
          <p:cNvSpPr>
            <a:spLocks noChangeArrowheads="1"/>
          </p:cNvSpPr>
          <p:nvPr/>
        </p:nvSpPr>
        <p:spPr bwMode="ltGray">
          <a:xfrm>
            <a:off x="3014663" y="1931988"/>
            <a:ext cx="765175" cy="147637"/>
          </a:xfrm>
          <a:prstGeom prst="rect">
            <a:avLst/>
          </a:prstGeom>
          <a:noFill/>
          <a:ln w="25400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7661" name="Rectangle 29"/>
          <p:cNvSpPr>
            <a:spLocks noChangeArrowheads="1"/>
          </p:cNvSpPr>
          <p:nvPr/>
        </p:nvSpPr>
        <p:spPr bwMode="ltGray">
          <a:xfrm>
            <a:off x="1412875" y="2544763"/>
            <a:ext cx="2427288" cy="576262"/>
          </a:xfrm>
          <a:prstGeom prst="rect">
            <a:avLst/>
          </a:prstGeom>
          <a:noFill/>
          <a:ln w="25400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7662" name="Rectangle 30"/>
          <p:cNvSpPr>
            <a:spLocks noChangeArrowheads="1"/>
          </p:cNvSpPr>
          <p:nvPr/>
        </p:nvSpPr>
        <p:spPr bwMode="ltGray">
          <a:xfrm>
            <a:off x="3049588" y="4435475"/>
            <a:ext cx="730250" cy="136525"/>
          </a:xfrm>
          <a:prstGeom prst="rect">
            <a:avLst/>
          </a:prstGeom>
          <a:noFill/>
          <a:ln w="25400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7663" name="Rectangle 31"/>
          <p:cNvSpPr>
            <a:spLocks noChangeArrowheads="1"/>
          </p:cNvSpPr>
          <p:nvPr/>
        </p:nvSpPr>
        <p:spPr bwMode="ltGray">
          <a:xfrm>
            <a:off x="1412875" y="3184525"/>
            <a:ext cx="2427288" cy="968375"/>
          </a:xfrm>
          <a:prstGeom prst="rect">
            <a:avLst/>
          </a:prstGeom>
          <a:noFill/>
          <a:ln w="25400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7664" name="Rectangle 32"/>
          <p:cNvSpPr>
            <a:spLocks noChangeArrowheads="1"/>
          </p:cNvSpPr>
          <p:nvPr/>
        </p:nvSpPr>
        <p:spPr bwMode="ltGray">
          <a:xfrm>
            <a:off x="1412875" y="4205288"/>
            <a:ext cx="2427288" cy="576262"/>
          </a:xfrm>
          <a:prstGeom prst="rect">
            <a:avLst/>
          </a:prstGeom>
          <a:noFill/>
          <a:ln w="25400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7665" name="Rectangle 33"/>
          <p:cNvSpPr>
            <a:spLocks noChangeArrowheads="1"/>
          </p:cNvSpPr>
          <p:nvPr/>
        </p:nvSpPr>
        <p:spPr bwMode="ltGray">
          <a:xfrm>
            <a:off x="1412875" y="5226050"/>
            <a:ext cx="2427288" cy="411163"/>
          </a:xfrm>
          <a:prstGeom prst="rect">
            <a:avLst/>
          </a:prstGeom>
          <a:noFill/>
          <a:ln w="25400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7666" name="Rectangle 34"/>
          <p:cNvSpPr>
            <a:spLocks noChangeArrowheads="1"/>
          </p:cNvSpPr>
          <p:nvPr/>
        </p:nvSpPr>
        <p:spPr bwMode="ltGray">
          <a:xfrm>
            <a:off x="3049588" y="5265738"/>
            <a:ext cx="730250" cy="136525"/>
          </a:xfrm>
          <a:prstGeom prst="rect">
            <a:avLst/>
          </a:prstGeom>
          <a:noFill/>
          <a:ln w="25400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7667" name="Rectangle 18"/>
          <p:cNvSpPr>
            <a:spLocks noChangeArrowheads="1"/>
          </p:cNvSpPr>
          <p:nvPr/>
        </p:nvSpPr>
        <p:spPr bwMode="auto">
          <a:xfrm>
            <a:off x="4340225" y="1190625"/>
            <a:ext cx="4572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find the maximum salary of each department, but show only the departments that have a maximum salary of more than $10,000</a:t>
            </a:r>
            <a:endParaRPr lang="tr-TR" b="1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44" name="Rectangle 16"/>
          <p:cNvSpPr>
            <a:spLocks noChangeArrowheads="1"/>
          </p:cNvSpPr>
          <p:nvPr/>
        </p:nvSpPr>
        <p:spPr bwMode="blackWhite">
          <a:xfrm>
            <a:off x="968375" y="3957638"/>
            <a:ext cx="7213600" cy="17399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682625" algn="l"/>
                <a:tab pos="1833563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682625" algn="l"/>
                <a:tab pos="1833563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8675" name="Rectangle 17"/>
          <p:cNvSpPr>
            <a:spLocks noChangeArrowheads="1"/>
          </p:cNvSpPr>
          <p:nvPr/>
        </p:nvSpPr>
        <p:spPr bwMode="blackWhite">
          <a:xfrm>
            <a:off x="955675" y="3944938"/>
            <a:ext cx="7239000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tabLst>
                <a:tab pos="682625" algn="l"/>
                <a:tab pos="1833563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SELECT	</a:t>
            </a:r>
            <a:r>
              <a:rPr lang="en-US" b="1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b="1" i="1">
                <a:solidFill>
                  <a:srgbClr val="000000"/>
                </a:solidFill>
                <a:latin typeface="Courier New" pitchFamily="49" charset="0"/>
              </a:rPr>
              <a:t>group_function</a:t>
            </a: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682625" algn="l"/>
                <a:tab pos="1833563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FROM		</a:t>
            </a:r>
            <a:r>
              <a:rPr lang="en-US" b="1" i="1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682625" algn="l"/>
                <a:tab pos="1833563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[WHERE	</a:t>
            </a:r>
            <a:r>
              <a:rPr lang="en-US" b="1" i="1">
                <a:solidFill>
                  <a:srgbClr val="000000"/>
                </a:solidFill>
                <a:latin typeface="Courier New" pitchFamily="49" charset="0"/>
              </a:rPr>
              <a:t>condition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>
              <a:tabLst>
                <a:tab pos="682625" algn="l"/>
                <a:tab pos="1833563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[GROUP BY	</a:t>
            </a:r>
            <a:r>
              <a:rPr lang="en-US" b="1" i="1">
                <a:solidFill>
                  <a:srgbClr val="000000"/>
                </a:solidFill>
                <a:latin typeface="Courier New" pitchFamily="49" charset="0"/>
              </a:rPr>
              <a:t>group_by_expression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]</a:t>
            </a:r>
            <a:endParaRPr lang="en-US" b="1" i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682625" algn="l"/>
                <a:tab pos="1833563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[HAVING	</a:t>
            </a:r>
            <a:r>
              <a:rPr lang="en-US" b="1" i="1">
                <a:solidFill>
                  <a:srgbClr val="000000"/>
                </a:solidFill>
                <a:latin typeface="Courier New" pitchFamily="49" charset="0"/>
              </a:rPr>
              <a:t>group_condition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>
              <a:tabLst>
                <a:tab pos="682625" algn="l"/>
                <a:tab pos="1833563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[ORDER BY	</a:t>
            </a:r>
            <a:r>
              <a:rPr lang="en-US" b="1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  <p:sp>
        <p:nvSpPr>
          <p:cNvPr id="28676" name="Rectangle 1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Excluding Group Results: The </a:t>
            </a:r>
            <a:r>
              <a:rPr lang="en-US">
                <a:latin typeface="Courier New" pitchFamily="49" charset="0"/>
              </a:rPr>
              <a:t>HAVING</a:t>
            </a:r>
            <a:r>
              <a:rPr lang="en-US"/>
              <a:t> Clause</a:t>
            </a:r>
          </a:p>
        </p:txBody>
      </p:sp>
      <p:sp>
        <p:nvSpPr>
          <p:cNvPr id="28677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385763" y="1693863"/>
            <a:ext cx="8229600" cy="1908175"/>
          </a:xfrm>
          <a:noFill/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/>
              <a:t>Use the </a:t>
            </a:r>
            <a:r>
              <a:rPr lang="en-US">
                <a:latin typeface="Courier New" pitchFamily="49" charset="0"/>
              </a:rPr>
              <a:t>HAVING</a:t>
            </a:r>
            <a:r>
              <a:rPr lang="en-US"/>
              <a:t> clause to restrict groups:</a:t>
            </a:r>
          </a:p>
          <a:p>
            <a:pPr>
              <a:buFont typeface="Wingdings 3" pitchFamily="18" charset="2"/>
              <a:buNone/>
            </a:pPr>
            <a:r>
              <a:rPr lang="en-US"/>
              <a:t>1.	Rows are grouped.</a:t>
            </a:r>
          </a:p>
          <a:p>
            <a:pPr>
              <a:buFont typeface="Wingdings 3" pitchFamily="18" charset="2"/>
              <a:buNone/>
            </a:pPr>
            <a:r>
              <a:rPr lang="en-US"/>
              <a:t>2.	The group function is applied.</a:t>
            </a:r>
          </a:p>
          <a:p>
            <a:pPr>
              <a:buFont typeface="Wingdings 3" pitchFamily="18" charset="2"/>
              <a:buNone/>
            </a:pPr>
            <a:r>
              <a:rPr lang="en-US"/>
              <a:t>3.	Groups matching the </a:t>
            </a:r>
            <a:r>
              <a:rPr lang="en-US">
                <a:latin typeface="Courier New" pitchFamily="49" charset="0"/>
              </a:rPr>
              <a:t>HAVING</a:t>
            </a:r>
            <a:r>
              <a:rPr lang="en-US"/>
              <a:t> clause are displayed.</a:t>
            </a:r>
          </a:p>
        </p:txBody>
      </p:sp>
      <p:sp>
        <p:nvSpPr>
          <p:cNvPr id="28678" name="Rectangle 20"/>
          <p:cNvSpPr>
            <a:spLocks noChangeArrowheads="1"/>
          </p:cNvSpPr>
          <p:nvPr/>
        </p:nvSpPr>
        <p:spPr bwMode="ltGray">
          <a:xfrm>
            <a:off x="1046163" y="5114925"/>
            <a:ext cx="4138612" cy="266700"/>
          </a:xfrm>
          <a:prstGeom prst="rect">
            <a:avLst/>
          </a:prstGeom>
          <a:noFill/>
          <a:ln w="25400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2" name="Rectangle 16"/>
          <p:cNvSpPr>
            <a:spLocks noChangeArrowheads="1"/>
          </p:cNvSpPr>
          <p:nvPr/>
        </p:nvSpPr>
        <p:spPr bwMode="blackWhite">
          <a:xfrm>
            <a:off x="919163" y="2487613"/>
            <a:ext cx="7297737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682625" algn="l"/>
                <a:tab pos="1833563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682625" algn="l"/>
                <a:tab pos="1833563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9699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Using the </a:t>
            </a:r>
            <a:r>
              <a:rPr lang="en-US">
                <a:latin typeface="Courier New" pitchFamily="49" charset="0"/>
              </a:rPr>
              <a:t>HAVING</a:t>
            </a:r>
            <a:r>
              <a:rPr lang="en-US"/>
              <a:t> Clause</a:t>
            </a:r>
          </a:p>
        </p:txBody>
      </p:sp>
      <p:sp>
        <p:nvSpPr>
          <p:cNvPr id="29700" name="Rectangle 18"/>
          <p:cNvSpPr>
            <a:spLocks noChangeArrowheads="1"/>
          </p:cNvSpPr>
          <p:nvPr/>
        </p:nvSpPr>
        <p:spPr bwMode="blackWhite">
          <a:xfrm>
            <a:off x="960438" y="2462213"/>
            <a:ext cx="4986337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tabLst>
                <a:tab pos="682625" algn="l"/>
                <a:tab pos="1833563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SELECT   department_id, MAX(salary)</a:t>
            </a:r>
          </a:p>
          <a:p>
            <a:pPr>
              <a:tabLst>
                <a:tab pos="682625" algn="l"/>
                <a:tab pos="1833563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FROM     employees</a:t>
            </a:r>
          </a:p>
          <a:p>
            <a:pPr>
              <a:tabLst>
                <a:tab pos="682625" algn="l"/>
                <a:tab pos="1833563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GROUP BY department_id</a:t>
            </a:r>
          </a:p>
          <a:p>
            <a:pPr>
              <a:tabLst>
                <a:tab pos="682625" algn="l"/>
                <a:tab pos="1833563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HAVING   MAX(salary)&gt;10000 ;</a:t>
            </a:r>
          </a:p>
        </p:txBody>
      </p:sp>
      <p:sp>
        <p:nvSpPr>
          <p:cNvPr id="29701" name="Rectangle 19"/>
          <p:cNvSpPr>
            <a:spLocks noChangeArrowheads="1"/>
          </p:cNvSpPr>
          <p:nvPr/>
        </p:nvSpPr>
        <p:spPr bwMode="ltGray">
          <a:xfrm>
            <a:off x="996950" y="2822575"/>
            <a:ext cx="3686175" cy="266700"/>
          </a:xfrm>
          <a:prstGeom prst="rect">
            <a:avLst/>
          </a:prstGeom>
          <a:noFill/>
          <a:ln w="25400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pic>
        <p:nvPicPr>
          <p:cNvPr id="29702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0425" y="3903663"/>
            <a:ext cx="7305675" cy="11525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2381250" y="1058863"/>
            <a:ext cx="4572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b="1"/>
              <a:t>F</a:t>
            </a:r>
            <a:r>
              <a:rPr lang="en-US" b="1"/>
              <a:t>ind the maximum salary of each department, but show only the departments that have a maximum salary of more than $10,000</a:t>
            </a:r>
            <a:endParaRPr lang="tr-TR" b="1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9" name="Rectangle 15"/>
          <p:cNvSpPr>
            <a:spLocks noChangeArrowheads="1"/>
          </p:cNvSpPr>
          <p:nvPr/>
        </p:nvSpPr>
        <p:spPr bwMode="blackWhite">
          <a:xfrm>
            <a:off x="919163" y="1916113"/>
            <a:ext cx="7246937" cy="191293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682625" algn="l"/>
                <a:tab pos="1833563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682625" algn="l"/>
                <a:tab pos="1833563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0723" name="Rectangle 16"/>
          <p:cNvSpPr>
            <a:spLocks noChangeArrowheads="1"/>
          </p:cNvSpPr>
          <p:nvPr/>
        </p:nvSpPr>
        <p:spPr bwMode="blackWhite">
          <a:xfrm>
            <a:off x="1004888" y="2312988"/>
            <a:ext cx="6424612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tabLst>
                <a:tab pos="682625" algn="l"/>
                <a:tab pos="1833563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SELECT   job_id, SUM(salary) PAYROLL</a:t>
            </a:r>
          </a:p>
          <a:p>
            <a:pPr>
              <a:tabLst>
                <a:tab pos="682625" algn="l"/>
                <a:tab pos="1833563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FROM     employees</a:t>
            </a:r>
          </a:p>
          <a:p>
            <a:pPr>
              <a:tabLst>
                <a:tab pos="682625" algn="l"/>
                <a:tab pos="1833563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WHERE    job_id NOT LIKE '%REP%'</a:t>
            </a:r>
          </a:p>
          <a:p>
            <a:pPr>
              <a:tabLst>
                <a:tab pos="682625" algn="l"/>
                <a:tab pos="1833563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GROUP BY job_id</a:t>
            </a:r>
          </a:p>
          <a:p>
            <a:pPr>
              <a:tabLst>
                <a:tab pos="682625" algn="l"/>
                <a:tab pos="1833563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HAVING   SUM(salary) &gt; 13000</a:t>
            </a:r>
          </a:p>
          <a:p>
            <a:pPr>
              <a:tabLst>
                <a:tab pos="682625" algn="l"/>
                <a:tab pos="1833563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ORDER BY SUM(salary);</a:t>
            </a:r>
          </a:p>
        </p:txBody>
      </p:sp>
      <p:sp>
        <p:nvSpPr>
          <p:cNvPr id="3072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Using the </a:t>
            </a:r>
            <a:r>
              <a:rPr lang="en-US">
                <a:latin typeface="Courier New" pitchFamily="49" charset="0"/>
              </a:rPr>
              <a:t>HAVING</a:t>
            </a:r>
            <a:r>
              <a:rPr lang="en-US"/>
              <a:t> Clause</a:t>
            </a:r>
          </a:p>
        </p:txBody>
      </p:sp>
      <p:sp>
        <p:nvSpPr>
          <p:cNvPr id="30725" name="Rectangle 18"/>
          <p:cNvSpPr>
            <a:spLocks noChangeArrowheads="1"/>
          </p:cNvSpPr>
          <p:nvPr/>
        </p:nvSpPr>
        <p:spPr bwMode="ltGray">
          <a:xfrm>
            <a:off x="1009650" y="3190875"/>
            <a:ext cx="3971925" cy="266700"/>
          </a:xfrm>
          <a:prstGeom prst="rect">
            <a:avLst/>
          </a:prstGeom>
          <a:noFill/>
          <a:ln w="25400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pic>
        <p:nvPicPr>
          <p:cNvPr id="30726" name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9163" y="4021138"/>
            <a:ext cx="7305675" cy="9334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9" name="Rectangle 17"/>
          <p:cNvSpPr>
            <a:spLocks noChangeArrowheads="1"/>
          </p:cNvSpPr>
          <p:nvPr/>
        </p:nvSpPr>
        <p:spPr bwMode="blackWhite">
          <a:xfrm>
            <a:off x="936625" y="2374900"/>
            <a:ext cx="7269163" cy="9271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682625" algn="l"/>
                <a:tab pos="1833563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682625" algn="l"/>
                <a:tab pos="1833563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1747" name="Rectangle 1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Nesting Group Functions</a:t>
            </a:r>
          </a:p>
        </p:txBody>
      </p:sp>
      <p:sp>
        <p:nvSpPr>
          <p:cNvPr id="31748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88950"/>
          </a:xfrm>
          <a:noFill/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/>
              <a:t>Display the maximum average salary. </a:t>
            </a:r>
          </a:p>
        </p:txBody>
      </p:sp>
      <p:sp>
        <p:nvSpPr>
          <p:cNvPr id="31749" name="Rectangle 20"/>
          <p:cNvSpPr>
            <a:spLocks noChangeArrowheads="1"/>
          </p:cNvSpPr>
          <p:nvPr/>
        </p:nvSpPr>
        <p:spPr bwMode="blackWhite">
          <a:xfrm>
            <a:off x="962025" y="2355850"/>
            <a:ext cx="4459288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tabLst>
                <a:tab pos="682625" algn="l"/>
                <a:tab pos="1833563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SELECT   MAX(AVG(salary))</a:t>
            </a:r>
          </a:p>
          <a:p>
            <a:pPr>
              <a:tabLst>
                <a:tab pos="682625" algn="l"/>
                <a:tab pos="1833563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FROM     employees</a:t>
            </a:r>
          </a:p>
          <a:p>
            <a:pPr>
              <a:tabLst>
                <a:tab pos="682625" algn="l"/>
                <a:tab pos="1833563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GROUP BY department_id;</a:t>
            </a:r>
          </a:p>
        </p:txBody>
      </p:sp>
      <p:sp>
        <p:nvSpPr>
          <p:cNvPr id="31750" name="Rectangle 21"/>
          <p:cNvSpPr>
            <a:spLocks noChangeArrowheads="1"/>
          </p:cNvSpPr>
          <p:nvPr/>
        </p:nvSpPr>
        <p:spPr bwMode="ltGray">
          <a:xfrm>
            <a:off x="2181225" y="2454275"/>
            <a:ext cx="2273300" cy="266700"/>
          </a:xfrm>
          <a:prstGeom prst="rect">
            <a:avLst/>
          </a:prstGeom>
          <a:noFill/>
          <a:ln w="25400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pic>
        <p:nvPicPr>
          <p:cNvPr id="31751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6625" y="3671888"/>
            <a:ext cx="7305675" cy="5143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36" name="Rectangle 16"/>
          <p:cNvSpPr>
            <a:spLocks noChangeArrowheads="1"/>
          </p:cNvSpPr>
          <p:nvPr/>
        </p:nvSpPr>
        <p:spPr bwMode="blackWhite">
          <a:xfrm>
            <a:off x="973138" y="3771900"/>
            <a:ext cx="7261225" cy="17399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682625" algn="l"/>
                <a:tab pos="1833563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682625" algn="l"/>
                <a:tab pos="1833563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2771" name="Rectangle 17"/>
          <p:cNvSpPr>
            <a:spLocks noChangeArrowheads="1"/>
          </p:cNvSpPr>
          <p:nvPr/>
        </p:nvSpPr>
        <p:spPr bwMode="blackWhite">
          <a:xfrm>
            <a:off x="941388" y="3759200"/>
            <a:ext cx="7286625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tabLst>
                <a:tab pos="682625" algn="l"/>
                <a:tab pos="1833563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SELECT	</a:t>
            </a:r>
            <a:r>
              <a:rPr lang="en-US" b="1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b="1" i="1">
                <a:solidFill>
                  <a:srgbClr val="000000"/>
                </a:solidFill>
                <a:latin typeface="Courier New" pitchFamily="49" charset="0"/>
              </a:rPr>
              <a:t>group_function(column)</a:t>
            </a: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682625" algn="l"/>
                <a:tab pos="1833563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FROM		</a:t>
            </a:r>
            <a:r>
              <a:rPr lang="en-US" b="1" i="1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682625" algn="l"/>
                <a:tab pos="1833563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[WHERE	</a:t>
            </a:r>
            <a:r>
              <a:rPr lang="en-US" b="1" i="1">
                <a:solidFill>
                  <a:srgbClr val="000000"/>
                </a:solidFill>
                <a:latin typeface="Courier New" pitchFamily="49" charset="0"/>
              </a:rPr>
              <a:t>condition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>
              <a:tabLst>
                <a:tab pos="682625" algn="l"/>
                <a:tab pos="1833563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[GROUP BY	</a:t>
            </a:r>
            <a:r>
              <a:rPr lang="en-US" b="1" i="1">
                <a:solidFill>
                  <a:srgbClr val="000000"/>
                </a:solidFill>
                <a:latin typeface="Courier New" pitchFamily="49" charset="0"/>
              </a:rPr>
              <a:t>group_by_expression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]</a:t>
            </a:r>
            <a:endParaRPr lang="en-US" b="1" i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682625" algn="l"/>
                <a:tab pos="1833563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[HAVING	</a:t>
            </a:r>
            <a:r>
              <a:rPr lang="en-US" b="1" i="1">
                <a:solidFill>
                  <a:srgbClr val="000000"/>
                </a:solidFill>
                <a:latin typeface="Courier New" pitchFamily="49" charset="0"/>
              </a:rPr>
              <a:t>group_condition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>
              <a:tabLst>
                <a:tab pos="682625" algn="l"/>
                <a:tab pos="1833563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[ORDER BY	</a:t>
            </a:r>
            <a:r>
              <a:rPr lang="en-US" b="1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  <p:sp>
        <p:nvSpPr>
          <p:cNvPr id="32772" name="Rectangle 1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2773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911225" y="1906588"/>
            <a:ext cx="7699375" cy="1908175"/>
          </a:xfrm>
          <a:noFill/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/>
              <a:t>In this lesson, you should have learned how to: </a:t>
            </a:r>
          </a:p>
          <a:p>
            <a:r>
              <a:rPr lang="en-US"/>
              <a:t>Use the group functions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>
                <a:latin typeface="Courier New" pitchFamily="49" charset="0"/>
              </a:rPr>
              <a:t>COUNT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MAX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MIN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AVG</a:t>
            </a:r>
          </a:p>
          <a:p>
            <a:r>
              <a:rPr lang="en-US"/>
              <a:t>Write queries that use the </a:t>
            </a:r>
            <a:r>
              <a:rPr lang="en-US">
                <a:latin typeface="Courier New" pitchFamily="49" charset="0"/>
              </a:rPr>
              <a:t>GROUP BY</a:t>
            </a:r>
            <a:r>
              <a:rPr lang="en-US"/>
              <a:t> clause</a:t>
            </a:r>
          </a:p>
          <a:p>
            <a:r>
              <a:rPr lang="en-US"/>
              <a:t>Write queries that use the </a:t>
            </a:r>
            <a:r>
              <a:rPr lang="en-US">
                <a:latin typeface="Courier New" pitchFamily="49" charset="0"/>
              </a:rPr>
              <a:t>HAVING</a:t>
            </a:r>
            <a:r>
              <a:rPr lang="en-US"/>
              <a:t> clause </a:t>
            </a:r>
          </a:p>
        </p:txBody>
      </p:sp>
      <p:sp>
        <p:nvSpPr>
          <p:cNvPr id="32774" name="Rectangle 20"/>
          <p:cNvSpPr>
            <a:spLocks noChangeArrowheads="1"/>
          </p:cNvSpPr>
          <p:nvPr/>
        </p:nvSpPr>
        <p:spPr bwMode="ltGray">
          <a:xfrm>
            <a:off x="1046163" y="4627563"/>
            <a:ext cx="4565650" cy="587375"/>
          </a:xfrm>
          <a:prstGeom prst="rect">
            <a:avLst/>
          </a:prstGeom>
          <a:noFill/>
          <a:ln w="25400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0" name="Rectangle 16"/>
          <p:cNvSpPr>
            <a:spLocks noChangeArrowheads="1"/>
          </p:cNvSpPr>
          <p:nvPr/>
        </p:nvSpPr>
        <p:spPr bwMode="blackWhite">
          <a:xfrm>
            <a:off x="962025" y="2379663"/>
            <a:ext cx="7169150" cy="1465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682625" algn="l"/>
                <a:tab pos="1833563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682625" algn="l"/>
                <a:tab pos="1833563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682625" algn="l"/>
                <a:tab pos="1833563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411" name="Rectangle 17"/>
          <p:cNvSpPr>
            <a:spLocks noChangeArrowheads="1"/>
          </p:cNvSpPr>
          <p:nvPr/>
        </p:nvSpPr>
        <p:spPr bwMode="blackWhite">
          <a:xfrm>
            <a:off x="936625" y="2366963"/>
            <a:ext cx="7194550" cy="149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tabLst>
                <a:tab pos="682625" algn="l"/>
                <a:tab pos="1833563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SELECT	</a:t>
            </a:r>
            <a:r>
              <a:rPr lang="en-US" b="1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b="1" i="1">
                <a:solidFill>
                  <a:srgbClr val="000000"/>
                </a:solidFill>
                <a:latin typeface="Courier New" pitchFamily="49" charset="0"/>
              </a:rPr>
              <a:t>group_function(column)</a:t>
            </a: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682625" algn="l"/>
                <a:tab pos="1833563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FROM		</a:t>
            </a:r>
            <a:r>
              <a:rPr lang="en-US" b="1" i="1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682625" algn="l"/>
                <a:tab pos="1833563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[WHERE	</a:t>
            </a:r>
            <a:r>
              <a:rPr lang="en-US" b="1" i="1">
                <a:solidFill>
                  <a:srgbClr val="000000"/>
                </a:solidFill>
                <a:latin typeface="Courier New" pitchFamily="49" charset="0"/>
              </a:rPr>
              <a:t>condition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>
              <a:tabLst>
                <a:tab pos="682625" algn="l"/>
                <a:tab pos="1833563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[GROUP BY	</a:t>
            </a:r>
            <a:r>
              <a:rPr lang="en-US" b="1" i="1">
                <a:solidFill>
                  <a:srgbClr val="000000"/>
                </a:solidFill>
                <a:latin typeface="Courier New" pitchFamily="49" charset="0"/>
              </a:rPr>
              <a:t>group_by_expression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]</a:t>
            </a:r>
            <a:endParaRPr lang="en-US" b="1" i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682625" algn="l"/>
                <a:tab pos="1833563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[ORDER BY	</a:t>
            </a:r>
            <a:r>
              <a:rPr lang="en-US" b="1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  <p:sp>
        <p:nvSpPr>
          <p:cNvPr id="17412" name="Rectangle 18"/>
          <p:cNvSpPr>
            <a:spLocks noGrp="1" noChangeArrowheads="1"/>
          </p:cNvSpPr>
          <p:nvPr>
            <p:ph type="title"/>
          </p:nvPr>
        </p:nvSpPr>
        <p:spPr>
          <a:xfrm>
            <a:off x="574675" y="544513"/>
            <a:ext cx="8016875" cy="881062"/>
          </a:xfrm>
          <a:noFill/>
        </p:spPr>
        <p:txBody>
          <a:bodyPr/>
          <a:lstStyle/>
          <a:p>
            <a:r>
              <a:rPr lang="en-US"/>
              <a:t>Creating Groups of Data: </a:t>
            </a:r>
            <a:br>
              <a:rPr lang="en-US"/>
            </a:br>
            <a:r>
              <a:rPr lang="en-US"/>
              <a:t>The </a:t>
            </a:r>
            <a:r>
              <a:rPr lang="en-US">
                <a:latin typeface="Courier New" pitchFamily="49" charset="0"/>
              </a:rPr>
              <a:t>GROUP BY</a:t>
            </a:r>
            <a:r>
              <a:rPr lang="en-US"/>
              <a:t> Clause Syntax</a:t>
            </a:r>
          </a:p>
        </p:txBody>
      </p:sp>
      <p:sp>
        <p:nvSpPr>
          <p:cNvPr id="17413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838200" y="4127500"/>
            <a:ext cx="7577138" cy="685800"/>
          </a:xfrm>
          <a:noFill/>
        </p:spPr>
        <p:txBody>
          <a:bodyPr/>
          <a:lstStyle/>
          <a:p>
            <a:pPr>
              <a:lnSpc>
                <a:spcPct val="65000"/>
              </a:lnSpc>
              <a:buFont typeface="Wingdings 3" pitchFamily="18" charset="2"/>
              <a:buNone/>
            </a:pPr>
            <a:r>
              <a:rPr lang="en-US"/>
              <a:t>Divide rows in a table into smaller groups by using the </a:t>
            </a:r>
          </a:p>
          <a:p>
            <a:pPr>
              <a:lnSpc>
                <a:spcPct val="65000"/>
              </a:lnSpc>
              <a:buFont typeface="Wingdings 3" pitchFamily="18" charset="2"/>
              <a:buNone/>
            </a:pPr>
            <a:r>
              <a:rPr lang="en-US">
                <a:latin typeface="Courier New" pitchFamily="49" charset="0"/>
              </a:rPr>
              <a:t>GROUP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BY</a:t>
            </a:r>
            <a:r>
              <a:rPr lang="en-US"/>
              <a:t> clause.</a:t>
            </a:r>
          </a:p>
        </p:txBody>
      </p:sp>
      <p:sp>
        <p:nvSpPr>
          <p:cNvPr id="17414" name="Rectangle 20"/>
          <p:cNvSpPr>
            <a:spLocks noChangeArrowheads="1"/>
          </p:cNvSpPr>
          <p:nvPr/>
        </p:nvSpPr>
        <p:spPr bwMode="ltGray">
          <a:xfrm>
            <a:off x="1046163" y="3254375"/>
            <a:ext cx="4575175" cy="301625"/>
          </a:xfrm>
          <a:prstGeom prst="rect">
            <a:avLst/>
          </a:prstGeom>
          <a:noFill/>
          <a:ln w="25400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0" name="Rectangle 18"/>
          <p:cNvSpPr>
            <a:spLocks noChangeArrowheads="1"/>
          </p:cNvSpPr>
          <p:nvPr/>
        </p:nvSpPr>
        <p:spPr bwMode="blackWhite">
          <a:xfrm>
            <a:off x="889000" y="3130550"/>
            <a:ext cx="7170738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682625" algn="l"/>
                <a:tab pos="1833563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682625" algn="l"/>
                <a:tab pos="1833563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435" name="Rectangle 19"/>
          <p:cNvSpPr>
            <a:spLocks noChangeArrowheads="1"/>
          </p:cNvSpPr>
          <p:nvPr/>
        </p:nvSpPr>
        <p:spPr bwMode="blackWhite">
          <a:xfrm>
            <a:off x="889000" y="3046413"/>
            <a:ext cx="7315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tabLst>
                <a:tab pos="682625" algn="l"/>
                <a:tab pos="1833563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SELECT   department_id, AVG(salary)</a:t>
            </a:r>
          </a:p>
          <a:p>
            <a:pPr>
              <a:tabLst>
                <a:tab pos="682625" algn="l"/>
                <a:tab pos="1833563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FROM     employees</a:t>
            </a:r>
          </a:p>
          <a:p>
            <a:pPr>
              <a:tabLst>
                <a:tab pos="682625" algn="l"/>
                <a:tab pos="1833563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GROUP BY department_id ;</a:t>
            </a:r>
          </a:p>
        </p:txBody>
      </p:sp>
      <p:sp>
        <p:nvSpPr>
          <p:cNvPr id="18436" name="Rectangle 2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Using the </a:t>
            </a:r>
            <a:r>
              <a:rPr lang="en-US">
                <a:latin typeface="Courier New" pitchFamily="49" charset="0"/>
              </a:rPr>
              <a:t>GROUP BY</a:t>
            </a:r>
            <a:r>
              <a:rPr lang="en-US"/>
              <a:t> Clause </a:t>
            </a:r>
          </a:p>
        </p:txBody>
      </p:sp>
      <p:sp>
        <p:nvSpPr>
          <p:cNvPr id="18437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1701800"/>
          </a:xfrm>
          <a:noFill/>
        </p:spPr>
        <p:txBody>
          <a:bodyPr/>
          <a:lstStyle/>
          <a:p>
            <a:pPr>
              <a:spcBef>
                <a:spcPct val="0"/>
              </a:spcBef>
              <a:buFont typeface="Wingdings 3" pitchFamily="18" charset="2"/>
              <a:buNone/>
            </a:pPr>
            <a:r>
              <a:rPr lang="en-US"/>
              <a:t>All columns in the </a:t>
            </a:r>
            <a:r>
              <a:rPr lang="en-US">
                <a:latin typeface="Courier New" pitchFamily="49" charset="0"/>
              </a:rPr>
              <a:t>SELECT</a:t>
            </a:r>
            <a:r>
              <a:rPr lang="en-US"/>
              <a:t> list that are not in group </a:t>
            </a:r>
          </a:p>
          <a:p>
            <a:pPr>
              <a:spcBef>
                <a:spcPct val="0"/>
              </a:spcBef>
              <a:buFont typeface="Wingdings 3" pitchFamily="18" charset="2"/>
              <a:buNone/>
            </a:pPr>
            <a:r>
              <a:rPr lang="en-US"/>
              <a:t>functions must be in the </a:t>
            </a:r>
            <a:r>
              <a:rPr lang="en-US">
                <a:latin typeface="Courier New" pitchFamily="49" charset="0"/>
              </a:rPr>
              <a:t>GROUP BY</a:t>
            </a:r>
            <a:r>
              <a:rPr lang="en-US"/>
              <a:t> clause.</a:t>
            </a:r>
            <a:endParaRPr lang="tr-TR"/>
          </a:p>
          <a:p>
            <a:pPr>
              <a:spcBef>
                <a:spcPct val="0"/>
              </a:spcBef>
              <a:buFont typeface="Wingdings 3" pitchFamily="18" charset="2"/>
              <a:buNone/>
            </a:pPr>
            <a:r>
              <a:rPr lang="en-US"/>
              <a:t>The </a:t>
            </a:r>
            <a:r>
              <a:rPr lang="en-US">
                <a:latin typeface="Courier New" pitchFamily="49" charset="0"/>
              </a:rPr>
              <a:t>GROUP BY</a:t>
            </a:r>
            <a:r>
              <a:rPr lang="en-US"/>
              <a:t> clause specifies how the rows should be</a:t>
            </a:r>
            <a:endParaRPr lang="tr-TR"/>
          </a:p>
          <a:p>
            <a:pPr>
              <a:spcBef>
                <a:spcPct val="0"/>
              </a:spcBef>
              <a:buFont typeface="Wingdings 3" pitchFamily="18" charset="2"/>
              <a:buNone/>
            </a:pPr>
            <a:r>
              <a:rPr lang="en-US"/>
              <a:t>grouped. The rows are being grouped by department</a:t>
            </a:r>
            <a:endParaRPr lang="tr-TR"/>
          </a:p>
          <a:p>
            <a:pPr>
              <a:spcBef>
                <a:spcPct val="0"/>
              </a:spcBef>
              <a:buFont typeface="Wingdings 3" pitchFamily="18" charset="2"/>
              <a:buNone/>
            </a:pPr>
            <a:r>
              <a:rPr lang="en-US"/>
              <a:t>number</a:t>
            </a:r>
          </a:p>
        </p:txBody>
      </p:sp>
      <p:pic>
        <p:nvPicPr>
          <p:cNvPr id="18438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6625" y="4162425"/>
            <a:ext cx="7229475" cy="19653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8439" name="Picture 2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2663" y="5710238"/>
            <a:ext cx="7219950" cy="1968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sp>
        <p:nvSpPr>
          <p:cNvPr id="18440" name="Rectangle 24"/>
          <p:cNvSpPr>
            <a:spLocks noChangeArrowheads="1"/>
          </p:cNvSpPr>
          <p:nvPr/>
        </p:nvSpPr>
        <p:spPr bwMode="ltGray">
          <a:xfrm>
            <a:off x="987425" y="3681413"/>
            <a:ext cx="3030538" cy="301625"/>
          </a:xfrm>
          <a:prstGeom prst="rect">
            <a:avLst/>
          </a:prstGeom>
          <a:noFill/>
          <a:ln w="25400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8441" name="Rectangle 25"/>
          <p:cNvSpPr>
            <a:spLocks noChangeArrowheads="1"/>
          </p:cNvSpPr>
          <p:nvPr/>
        </p:nvSpPr>
        <p:spPr bwMode="ltGray">
          <a:xfrm>
            <a:off x="4175125" y="3122613"/>
            <a:ext cx="1546225" cy="301625"/>
          </a:xfrm>
          <a:prstGeom prst="rect">
            <a:avLst/>
          </a:prstGeom>
          <a:noFill/>
          <a:ln w="25400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7" name="Rectangle 17"/>
          <p:cNvSpPr>
            <a:spLocks noChangeArrowheads="1"/>
          </p:cNvSpPr>
          <p:nvPr/>
        </p:nvSpPr>
        <p:spPr bwMode="blackWhite">
          <a:xfrm>
            <a:off x="927100" y="2371725"/>
            <a:ext cx="71628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682625" algn="l"/>
                <a:tab pos="1833563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682625" algn="l"/>
                <a:tab pos="1833563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459" name="Rectangle 1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Using the </a:t>
            </a:r>
            <a:r>
              <a:rPr lang="en-US">
                <a:latin typeface="Courier New" pitchFamily="49" charset="0"/>
              </a:rPr>
              <a:t>GROUP BY</a:t>
            </a:r>
            <a:r>
              <a:rPr lang="en-US"/>
              <a:t> Clause </a:t>
            </a:r>
          </a:p>
        </p:txBody>
      </p:sp>
      <p:sp>
        <p:nvSpPr>
          <p:cNvPr id="19460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885825"/>
          </a:xfrm>
          <a:noFill/>
        </p:spPr>
        <p:txBody>
          <a:bodyPr/>
          <a:lstStyle/>
          <a:p>
            <a:pPr>
              <a:spcBef>
                <a:spcPct val="0"/>
              </a:spcBef>
              <a:buFont typeface="Wingdings 3" pitchFamily="18" charset="2"/>
              <a:buNone/>
            </a:pPr>
            <a:r>
              <a:rPr lang="en-US"/>
              <a:t>The </a:t>
            </a:r>
            <a:r>
              <a:rPr lang="en-US">
                <a:latin typeface="Courier New" pitchFamily="49" charset="0"/>
              </a:rPr>
              <a:t>GROUP BY</a:t>
            </a:r>
            <a:r>
              <a:rPr lang="en-US"/>
              <a:t> column does not have to be in the </a:t>
            </a:r>
          </a:p>
          <a:p>
            <a:pPr>
              <a:spcBef>
                <a:spcPct val="0"/>
              </a:spcBef>
              <a:buFont typeface="Wingdings 3" pitchFamily="18" charset="2"/>
              <a:buNone/>
            </a:pPr>
            <a:r>
              <a:rPr lang="en-US">
                <a:latin typeface="Courier New" pitchFamily="49" charset="0"/>
              </a:rPr>
              <a:t>SELECT</a:t>
            </a:r>
            <a:r>
              <a:rPr lang="en-US"/>
              <a:t> list.</a:t>
            </a:r>
          </a:p>
        </p:txBody>
      </p:sp>
      <p:sp>
        <p:nvSpPr>
          <p:cNvPr id="19461" name="Rectangle 20"/>
          <p:cNvSpPr>
            <a:spLocks noChangeArrowheads="1"/>
          </p:cNvSpPr>
          <p:nvPr/>
        </p:nvSpPr>
        <p:spPr bwMode="blackWhite">
          <a:xfrm>
            <a:off x="1079500" y="2335213"/>
            <a:ext cx="605155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tabLst>
                <a:tab pos="682625" algn="l"/>
                <a:tab pos="1833563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SELECT   AVG(salary)</a:t>
            </a:r>
          </a:p>
          <a:p>
            <a:pPr>
              <a:tabLst>
                <a:tab pos="682625" algn="l"/>
                <a:tab pos="1833563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FROM     employees</a:t>
            </a:r>
          </a:p>
          <a:p>
            <a:pPr>
              <a:tabLst>
                <a:tab pos="682625" algn="l"/>
                <a:tab pos="1833563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GROUP BY department_id ;</a:t>
            </a:r>
          </a:p>
        </p:txBody>
      </p:sp>
      <p:pic>
        <p:nvPicPr>
          <p:cNvPr id="19462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2025" y="3794125"/>
            <a:ext cx="7219950" cy="20002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sp>
        <p:nvSpPr>
          <p:cNvPr id="19463" name="Rectangle 22"/>
          <p:cNvSpPr>
            <a:spLocks noChangeArrowheads="1"/>
          </p:cNvSpPr>
          <p:nvPr/>
        </p:nvSpPr>
        <p:spPr bwMode="ltGray">
          <a:xfrm>
            <a:off x="1154113" y="2922588"/>
            <a:ext cx="3065462" cy="301625"/>
          </a:xfrm>
          <a:prstGeom prst="rect">
            <a:avLst/>
          </a:prstGeom>
          <a:noFill/>
          <a:ln w="25400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Grouping by More Than One Column</a:t>
            </a:r>
          </a:p>
        </p:txBody>
      </p:sp>
      <p:sp>
        <p:nvSpPr>
          <p:cNvPr id="20483" name="Rectangle 31"/>
          <p:cNvSpPr>
            <a:spLocks noChangeArrowheads="1"/>
          </p:cNvSpPr>
          <p:nvPr/>
        </p:nvSpPr>
        <p:spPr bwMode="auto">
          <a:xfrm>
            <a:off x="379413" y="1422400"/>
            <a:ext cx="1419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latin typeface="Courier New" pitchFamily="49" charset="0"/>
              </a:rPr>
              <a:t>EMPLOYEES</a:t>
            </a:r>
          </a:p>
        </p:txBody>
      </p:sp>
      <p:sp>
        <p:nvSpPr>
          <p:cNvPr id="20484" name="Freeform 32"/>
          <p:cNvSpPr>
            <a:spLocks/>
          </p:cNvSpPr>
          <p:nvPr/>
        </p:nvSpPr>
        <p:spPr bwMode="auto">
          <a:xfrm>
            <a:off x="3719513" y="1801813"/>
            <a:ext cx="1730375" cy="4368800"/>
          </a:xfrm>
          <a:custGeom>
            <a:avLst/>
            <a:gdLst>
              <a:gd name="T0" fmla="*/ 0 w 1090"/>
              <a:gd name="T1" fmla="*/ 2147483647 h 2752"/>
              <a:gd name="T2" fmla="*/ 0 w 1090"/>
              <a:gd name="T3" fmla="*/ 0 h 2752"/>
              <a:gd name="T4" fmla="*/ 2147483647 w 1090"/>
              <a:gd name="T5" fmla="*/ 1020662522 h 2752"/>
              <a:gd name="T6" fmla="*/ 2147483647 w 1090"/>
              <a:gd name="T7" fmla="*/ 2147483647 h 2752"/>
              <a:gd name="T8" fmla="*/ 0 w 1090"/>
              <a:gd name="T9" fmla="*/ 2147483647 h 27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0"/>
              <a:gd name="T16" fmla="*/ 0 h 2752"/>
              <a:gd name="T17" fmla="*/ 1090 w 1090"/>
              <a:gd name="T18" fmla="*/ 2752 h 27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0" h="2752">
                <a:moveTo>
                  <a:pt x="0" y="2751"/>
                </a:moveTo>
                <a:lnTo>
                  <a:pt x="0" y="0"/>
                </a:lnTo>
                <a:lnTo>
                  <a:pt x="1089" y="405"/>
                </a:lnTo>
                <a:lnTo>
                  <a:pt x="1089" y="2362"/>
                </a:lnTo>
                <a:lnTo>
                  <a:pt x="0" y="2751"/>
                </a:lnTo>
              </a:path>
            </a:pathLst>
          </a:custGeom>
          <a:solidFill>
            <a:srgbClr val="FFCC99">
              <a:alpha val="50195"/>
            </a:srgbClr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20485" name="Rectangle 33"/>
          <p:cNvSpPr>
            <a:spLocks noChangeArrowheads="1"/>
          </p:cNvSpPr>
          <p:nvPr/>
        </p:nvSpPr>
        <p:spPr bwMode="auto">
          <a:xfrm>
            <a:off x="3798888" y="3165475"/>
            <a:ext cx="1643062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1600" b="1"/>
              <a:t>“Add up the </a:t>
            </a:r>
          </a:p>
          <a:p>
            <a:pPr algn="ctr"/>
            <a:r>
              <a:rPr lang="en-US" sz="1600" b="1"/>
              <a:t>salaries in </a:t>
            </a:r>
          </a:p>
          <a:p>
            <a:pPr algn="ctr"/>
            <a:r>
              <a:rPr lang="en-US" sz="1600" b="1"/>
              <a:t>the </a:t>
            </a:r>
            <a:r>
              <a:rPr lang="en-US" sz="1600" b="1">
                <a:latin typeface="Courier New" pitchFamily="49" charset="0"/>
              </a:rPr>
              <a:t>EMPLOYEES</a:t>
            </a:r>
            <a:endParaRPr lang="en-US" sz="1600" b="1"/>
          </a:p>
          <a:p>
            <a:pPr algn="ctr"/>
            <a:r>
              <a:rPr lang="en-US" sz="1600" b="1"/>
              <a:t> table</a:t>
            </a:r>
            <a:br>
              <a:rPr lang="en-US" sz="1600" b="1"/>
            </a:br>
            <a:r>
              <a:rPr lang="en-US" sz="1600" b="1"/>
              <a:t>for each job, </a:t>
            </a:r>
          </a:p>
          <a:p>
            <a:pPr algn="ctr"/>
            <a:r>
              <a:rPr lang="en-US" sz="1600" b="1"/>
              <a:t>grouped by </a:t>
            </a:r>
          </a:p>
          <a:p>
            <a:pPr algn="ctr"/>
            <a:r>
              <a:rPr lang="en-US" sz="1600" b="1"/>
              <a:t>department</a:t>
            </a:r>
            <a:r>
              <a:rPr lang="en-US" sz="1600" b="1">
                <a:solidFill>
                  <a:srgbClr val="FFFFCC"/>
                </a:solidFill>
              </a:rPr>
              <a:t>.</a:t>
            </a:r>
          </a:p>
        </p:txBody>
      </p:sp>
      <p:pic>
        <p:nvPicPr>
          <p:cNvPr id="20486" name="Picture 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1863" y="1809750"/>
            <a:ext cx="2790825" cy="3190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20487" name="Picture 3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1863" y="5241925"/>
            <a:ext cx="2790825" cy="6667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20488" name="Picture 3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2975" y="5907088"/>
            <a:ext cx="2773363" cy="242887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20489" name="Picture 3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35600" y="2398713"/>
            <a:ext cx="2971800" cy="30384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20490" name="Picture 3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35600" y="5399088"/>
            <a:ext cx="2989263" cy="2159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sp>
        <p:nvSpPr>
          <p:cNvPr id="20491" name="Rectangle 39"/>
          <p:cNvSpPr>
            <a:spLocks noChangeArrowheads="1"/>
          </p:cNvSpPr>
          <p:nvPr/>
        </p:nvSpPr>
        <p:spPr bwMode="ltGray">
          <a:xfrm>
            <a:off x="965200" y="2071688"/>
            <a:ext cx="2689225" cy="184150"/>
          </a:xfrm>
          <a:prstGeom prst="rect">
            <a:avLst/>
          </a:prstGeom>
          <a:noFill/>
          <a:ln w="25400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0492" name="Text Box 40"/>
          <p:cNvSpPr txBox="1">
            <a:spLocks noChangeArrowheads="1"/>
          </p:cNvSpPr>
          <p:nvPr/>
        </p:nvSpPr>
        <p:spPr bwMode="auto">
          <a:xfrm>
            <a:off x="898525" y="4840288"/>
            <a:ext cx="366713" cy="3905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12700" tIns="12700" rIns="12700" bIns="12700">
            <a:spAutoFit/>
          </a:bodyPr>
          <a:lstStyle/>
          <a:p>
            <a:pPr algn="ctr" defTabSz="822325" eaLnBrk="1" hangingPunct="1">
              <a:buClr>
                <a:srgbClr val="000000"/>
              </a:buClr>
              <a:buFont typeface="Arial" charset="0"/>
              <a:buNone/>
            </a:pPr>
            <a:r>
              <a:rPr lang="en-US" b="1"/>
              <a:t>…</a:t>
            </a:r>
          </a:p>
        </p:txBody>
      </p:sp>
      <p:sp>
        <p:nvSpPr>
          <p:cNvPr id="20493" name="Rectangle 41"/>
          <p:cNvSpPr>
            <a:spLocks noChangeArrowheads="1"/>
          </p:cNvSpPr>
          <p:nvPr/>
        </p:nvSpPr>
        <p:spPr bwMode="ltGray">
          <a:xfrm>
            <a:off x="965200" y="2306638"/>
            <a:ext cx="2689225" cy="374650"/>
          </a:xfrm>
          <a:prstGeom prst="rect">
            <a:avLst/>
          </a:prstGeom>
          <a:noFill/>
          <a:ln w="25400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0494" name="Rectangle 42"/>
          <p:cNvSpPr>
            <a:spLocks noChangeArrowheads="1"/>
          </p:cNvSpPr>
          <p:nvPr/>
        </p:nvSpPr>
        <p:spPr bwMode="ltGray">
          <a:xfrm>
            <a:off x="965200" y="2732088"/>
            <a:ext cx="2689225" cy="541337"/>
          </a:xfrm>
          <a:prstGeom prst="rect">
            <a:avLst/>
          </a:prstGeom>
          <a:noFill/>
          <a:ln w="25400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0495" name="Rectangle 43"/>
          <p:cNvSpPr>
            <a:spLocks noChangeArrowheads="1"/>
          </p:cNvSpPr>
          <p:nvPr/>
        </p:nvSpPr>
        <p:spPr bwMode="ltGray">
          <a:xfrm>
            <a:off x="965200" y="3560763"/>
            <a:ext cx="2689225" cy="803275"/>
          </a:xfrm>
          <a:prstGeom prst="rect">
            <a:avLst/>
          </a:prstGeom>
          <a:noFill/>
          <a:ln w="25400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0496" name="Rectangle 44"/>
          <p:cNvSpPr>
            <a:spLocks noChangeArrowheads="1"/>
          </p:cNvSpPr>
          <p:nvPr/>
        </p:nvSpPr>
        <p:spPr bwMode="ltGray">
          <a:xfrm>
            <a:off x="965200" y="3328988"/>
            <a:ext cx="2689225" cy="184150"/>
          </a:xfrm>
          <a:prstGeom prst="rect">
            <a:avLst/>
          </a:prstGeom>
          <a:noFill/>
          <a:ln w="25400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0497" name="Rectangle 45"/>
          <p:cNvSpPr>
            <a:spLocks noChangeArrowheads="1"/>
          </p:cNvSpPr>
          <p:nvPr/>
        </p:nvSpPr>
        <p:spPr bwMode="ltGray">
          <a:xfrm>
            <a:off x="965200" y="4402138"/>
            <a:ext cx="2689225" cy="184150"/>
          </a:xfrm>
          <a:prstGeom prst="rect">
            <a:avLst/>
          </a:prstGeom>
          <a:noFill/>
          <a:ln w="25400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0" name="Rectangle 24"/>
          <p:cNvSpPr>
            <a:spLocks noChangeArrowheads="1"/>
          </p:cNvSpPr>
          <p:nvPr/>
        </p:nvSpPr>
        <p:spPr bwMode="blackWhite">
          <a:xfrm>
            <a:off x="936625" y="1957388"/>
            <a:ext cx="732155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682625" algn="l"/>
                <a:tab pos="1833563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682625" algn="l"/>
                <a:tab pos="1833563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507" name="Rectangle 25"/>
          <p:cNvSpPr>
            <a:spLocks noChangeArrowheads="1"/>
          </p:cNvSpPr>
          <p:nvPr/>
        </p:nvSpPr>
        <p:spPr bwMode="blackWhite">
          <a:xfrm>
            <a:off x="936625" y="1944688"/>
            <a:ext cx="7315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tabLst>
                <a:tab pos="682625" algn="l"/>
                <a:tab pos="1833563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SELECT   department_id dept_id, job_id, SUM(salary)</a:t>
            </a:r>
          </a:p>
          <a:p>
            <a:pPr>
              <a:tabLst>
                <a:tab pos="682625" algn="l"/>
                <a:tab pos="1833563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FROM     employees</a:t>
            </a:r>
          </a:p>
          <a:p>
            <a:pPr>
              <a:tabLst>
                <a:tab pos="682625" algn="l"/>
                <a:tab pos="1833563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GROUP BY department_id, job_id ;</a:t>
            </a:r>
          </a:p>
        </p:txBody>
      </p:sp>
      <p:sp>
        <p:nvSpPr>
          <p:cNvPr id="21508" name="Rectangle 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Using the </a:t>
            </a:r>
            <a:r>
              <a:rPr lang="en-US">
                <a:latin typeface="Courier New" pitchFamily="49" charset="0"/>
              </a:rPr>
              <a:t>GROUP BY</a:t>
            </a:r>
            <a:r>
              <a:rPr lang="en-US"/>
              <a:t> Clause </a:t>
            </a:r>
            <a:br>
              <a:rPr lang="en-US"/>
            </a:br>
            <a:r>
              <a:rPr lang="en-US"/>
              <a:t>on Multiple Columns</a:t>
            </a:r>
          </a:p>
        </p:txBody>
      </p:sp>
      <p:sp>
        <p:nvSpPr>
          <p:cNvPr id="21509" name="Rectangle 27"/>
          <p:cNvSpPr>
            <a:spLocks noChangeArrowheads="1"/>
          </p:cNvSpPr>
          <p:nvPr/>
        </p:nvSpPr>
        <p:spPr bwMode="ltGray">
          <a:xfrm>
            <a:off x="1033463" y="2573338"/>
            <a:ext cx="4138612" cy="266700"/>
          </a:xfrm>
          <a:prstGeom prst="rect">
            <a:avLst/>
          </a:prstGeom>
          <a:noFill/>
          <a:ln w="25400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pic>
        <p:nvPicPr>
          <p:cNvPr id="21510" name="Picture 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6625" y="5999163"/>
            <a:ext cx="7343775" cy="2095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896938" y="3248025"/>
            <a:ext cx="7700962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/>
            <a:r>
              <a:rPr lang="en-US"/>
              <a:t>The </a:t>
            </a:r>
            <a:r>
              <a:rPr lang="en-US">
                <a:latin typeface="Courier New" pitchFamily="49" charset="0"/>
              </a:rPr>
              <a:t>GROUP BY</a:t>
            </a:r>
            <a:r>
              <a:rPr lang="en-US"/>
              <a:t> clause specifies how you must group the rows:</a:t>
            </a:r>
            <a:endParaRPr lang="tr-TR"/>
          </a:p>
          <a:p>
            <a:pPr lvl="2"/>
            <a:endParaRPr lang="en-US"/>
          </a:p>
          <a:p>
            <a:pPr lvl="3">
              <a:buFont typeface="Arial" charset="0"/>
              <a:buChar char="•"/>
            </a:pPr>
            <a:r>
              <a:rPr lang="en-US"/>
              <a:t>First, the rows are grouped by department number. </a:t>
            </a:r>
            <a:endParaRPr lang="tr-TR"/>
          </a:p>
          <a:p>
            <a:pPr lvl="3">
              <a:buFont typeface="Arial" charset="0"/>
              <a:buChar char="•"/>
            </a:pPr>
            <a:endParaRPr lang="tr-TR"/>
          </a:p>
          <a:p>
            <a:pPr lvl="3">
              <a:buFont typeface="Arial" charset="0"/>
              <a:buChar char="•"/>
            </a:pPr>
            <a:r>
              <a:rPr lang="en-US"/>
              <a:t>Second, within the department number groups, the rows are grouped by job ID. </a:t>
            </a:r>
            <a:endParaRPr lang="tr-TR"/>
          </a:p>
          <a:p>
            <a:pPr lvl="3">
              <a:buFont typeface="Arial" charset="0"/>
              <a:buChar char="•"/>
            </a:pPr>
            <a:endParaRPr lang="tr-TR"/>
          </a:p>
          <a:p>
            <a:pPr lvl="3">
              <a:buFont typeface="Arial" charset="0"/>
              <a:buChar char="•"/>
            </a:pPr>
            <a:r>
              <a:rPr lang="tr-TR"/>
              <a:t>T</a:t>
            </a:r>
            <a:r>
              <a:rPr lang="en-US"/>
              <a:t>he </a:t>
            </a:r>
            <a:r>
              <a:rPr lang="en-US">
                <a:latin typeface="Courier New" pitchFamily="49" charset="0"/>
              </a:rPr>
              <a:t>SUM</a:t>
            </a:r>
            <a:r>
              <a:rPr lang="en-US"/>
              <a:t> function is being applied to the salary column for all job IDs within each department number group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0" name="Rectangle 24"/>
          <p:cNvSpPr>
            <a:spLocks noChangeArrowheads="1"/>
          </p:cNvSpPr>
          <p:nvPr/>
        </p:nvSpPr>
        <p:spPr bwMode="blackWhite">
          <a:xfrm>
            <a:off x="936625" y="1957388"/>
            <a:ext cx="732155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682625" algn="l"/>
                <a:tab pos="1833563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682625" algn="l"/>
                <a:tab pos="1833563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2531" name="Rectangle 25"/>
          <p:cNvSpPr>
            <a:spLocks noChangeArrowheads="1"/>
          </p:cNvSpPr>
          <p:nvPr/>
        </p:nvSpPr>
        <p:spPr bwMode="blackWhite">
          <a:xfrm>
            <a:off x="936625" y="1944688"/>
            <a:ext cx="7315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tabLst>
                <a:tab pos="682625" algn="l"/>
                <a:tab pos="1833563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SELECT   department_id dept_id, job_id, SUM(salary)</a:t>
            </a:r>
          </a:p>
          <a:p>
            <a:pPr>
              <a:tabLst>
                <a:tab pos="682625" algn="l"/>
                <a:tab pos="1833563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FROM     employees</a:t>
            </a:r>
          </a:p>
          <a:p>
            <a:pPr>
              <a:tabLst>
                <a:tab pos="682625" algn="l"/>
                <a:tab pos="1833563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GROUP BY department_id, job_id ;</a:t>
            </a:r>
          </a:p>
        </p:txBody>
      </p:sp>
      <p:sp>
        <p:nvSpPr>
          <p:cNvPr id="22532" name="Rectangle 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Using the </a:t>
            </a:r>
            <a:r>
              <a:rPr lang="en-US">
                <a:latin typeface="Courier New" pitchFamily="49" charset="0"/>
              </a:rPr>
              <a:t>GROUP BY</a:t>
            </a:r>
            <a:r>
              <a:rPr lang="en-US"/>
              <a:t> Clause </a:t>
            </a:r>
            <a:br>
              <a:rPr lang="en-US"/>
            </a:br>
            <a:r>
              <a:rPr lang="en-US"/>
              <a:t>on Multiple Columns</a:t>
            </a:r>
          </a:p>
        </p:txBody>
      </p:sp>
      <p:sp>
        <p:nvSpPr>
          <p:cNvPr id="22533" name="Rectangle 27"/>
          <p:cNvSpPr>
            <a:spLocks noChangeArrowheads="1"/>
          </p:cNvSpPr>
          <p:nvPr/>
        </p:nvSpPr>
        <p:spPr bwMode="ltGray">
          <a:xfrm>
            <a:off x="1033463" y="2573338"/>
            <a:ext cx="4138612" cy="266700"/>
          </a:xfrm>
          <a:prstGeom prst="rect">
            <a:avLst/>
          </a:prstGeom>
          <a:noFill/>
          <a:ln w="25400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pic>
        <p:nvPicPr>
          <p:cNvPr id="22534" name="Picture 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6625" y="2968625"/>
            <a:ext cx="7315200" cy="30384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22535" name="Picture 2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6625" y="5999163"/>
            <a:ext cx="7343775" cy="2095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Illegal Queries </a:t>
            </a:r>
            <a:br>
              <a:rPr lang="en-US"/>
            </a:br>
            <a:r>
              <a:rPr lang="en-US"/>
              <a:t>Using Group Functions</a:t>
            </a:r>
          </a:p>
        </p:txBody>
      </p:sp>
      <p:sp>
        <p:nvSpPr>
          <p:cNvPr id="23555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8229600" cy="1282700"/>
          </a:xfrm>
          <a:noFill/>
        </p:spPr>
        <p:txBody>
          <a:bodyPr/>
          <a:lstStyle/>
          <a:p>
            <a:pPr>
              <a:spcBef>
                <a:spcPct val="0"/>
              </a:spcBef>
              <a:buFont typeface="Wingdings 3" pitchFamily="18" charset="2"/>
              <a:buNone/>
            </a:pPr>
            <a:r>
              <a:rPr lang="en-US"/>
              <a:t>Any column or expression in the </a:t>
            </a:r>
            <a:r>
              <a:rPr lang="en-US">
                <a:latin typeface="Courier New" pitchFamily="49" charset="0"/>
              </a:rPr>
              <a:t>SELECT</a:t>
            </a:r>
            <a:r>
              <a:rPr lang="en-US"/>
              <a:t> list that is </a:t>
            </a:r>
          </a:p>
          <a:p>
            <a:pPr>
              <a:spcBef>
                <a:spcPct val="0"/>
              </a:spcBef>
              <a:buFont typeface="Wingdings 3" pitchFamily="18" charset="2"/>
              <a:buNone/>
            </a:pPr>
            <a:r>
              <a:rPr lang="en-US"/>
              <a:t>not an aggregate function must be in the </a:t>
            </a:r>
            <a:r>
              <a:rPr lang="en-US">
                <a:latin typeface="Courier New" pitchFamily="49" charset="0"/>
              </a:rPr>
              <a:t>GROUP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BY</a:t>
            </a:r>
            <a:r>
              <a:rPr lang="en-US"/>
              <a:t> </a:t>
            </a:r>
          </a:p>
          <a:p>
            <a:pPr>
              <a:spcBef>
                <a:spcPct val="0"/>
              </a:spcBef>
              <a:buFont typeface="Wingdings 3" pitchFamily="18" charset="2"/>
              <a:buNone/>
            </a:pPr>
            <a:r>
              <a:rPr lang="en-US"/>
              <a:t>clause.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blackWhite">
          <a:xfrm>
            <a:off x="984250" y="3198813"/>
            <a:ext cx="7137400" cy="8032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682625" algn="l"/>
                <a:tab pos="1833563" algn="l"/>
              </a:tabLst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SELECT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department_id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, COUNT(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last_name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>
              <a:tabLst>
                <a:tab pos="682625" algn="l"/>
                <a:tab pos="1833563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FROM   employees;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blackWhite">
          <a:xfrm>
            <a:off x="1003300" y="4275138"/>
            <a:ext cx="7137400" cy="13462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682625" algn="l"/>
                <a:tab pos="1833563" algn="l"/>
              </a:tabLst>
              <a:defRPr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SELECT department_id, COUNT(last_name)</a:t>
            </a:r>
          </a:p>
          <a:p>
            <a:pPr>
              <a:tabLst>
                <a:tab pos="682625" algn="l"/>
                <a:tab pos="1833563" algn="l"/>
              </a:tabLst>
              <a:defRPr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      *</a:t>
            </a:r>
          </a:p>
          <a:p>
            <a:pPr>
              <a:tabLst>
                <a:tab pos="682625" algn="l"/>
                <a:tab pos="1833563" algn="l"/>
              </a:tabLst>
              <a:defRPr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ERROR at line 1:</a:t>
            </a:r>
          </a:p>
          <a:p>
            <a:pPr>
              <a:tabLst>
                <a:tab pos="682625" algn="l"/>
                <a:tab pos="1833563" algn="l"/>
              </a:tabLst>
              <a:defRPr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ORA-00937: not a single-group group function</a:t>
            </a:r>
          </a:p>
        </p:txBody>
      </p:sp>
      <p:sp>
        <p:nvSpPr>
          <p:cNvPr id="23558" name="Rectangle 20"/>
          <p:cNvSpPr>
            <a:spLocks noChangeArrowheads="1"/>
          </p:cNvSpPr>
          <p:nvPr/>
        </p:nvSpPr>
        <p:spPr bwMode="auto">
          <a:xfrm rot="-2900">
            <a:off x="1333500" y="5761038"/>
            <a:ext cx="6615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Column missing in the </a:t>
            </a:r>
            <a:r>
              <a:rPr lang="en-US">
                <a:solidFill>
                  <a:srgbClr val="FF3300"/>
                </a:solidFill>
                <a:latin typeface="Courier New" pitchFamily="49" charset="0"/>
              </a:rPr>
              <a:t>GROUP BY</a:t>
            </a:r>
            <a:r>
              <a:rPr lang="en-US">
                <a:solidFill>
                  <a:srgbClr val="FF3300"/>
                </a:solidFill>
              </a:rPr>
              <a:t> clause</a:t>
            </a:r>
          </a:p>
        </p:txBody>
      </p:sp>
      <p:pic>
        <p:nvPicPr>
          <p:cNvPr id="23559" name="Picture 7" descr="C:\Users\Damla\AppData\Local\Microsoft\Windows\Temporary Internet Files\Content.IE5\4DT3ZVHE\MC900439584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463" y="3289300"/>
            <a:ext cx="6985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tr-TR">
                <a:solidFill>
                  <a:srgbClr val="FF0000"/>
                </a:solidFill>
              </a:rPr>
              <a:t>CORRECTION!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4579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8229600" cy="2987675"/>
          </a:xfrm>
          <a:noFill/>
        </p:spPr>
        <p:txBody>
          <a:bodyPr/>
          <a:lstStyle/>
          <a:p>
            <a:pPr>
              <a:spcBef>
                <a:spcPct val="0"/>
              </a:spcBef>
              <a:buFont typeface="Wingdings 3" pitchFamily="18" charset="2"/>
              <a:buNone/>
            </a:pPr>
            <a:r>
              <a:rPr lang="en-US"/>
              <a:t>Any column or expression in the </a:t>
            </a:r>
            <a:r>
              <a:rPr lang="en-US">
                <a:latin typeface="Courier New" pitchFamily="49" charset="0"/>
              </a:rPr>
              <a:t>SELECT</a:t>
            </a:r>
            <a:r>
              <a:rPr lang="en-US"/>
              <a:t> list that is </a:t>
            </a:r>
          </a:p>
          <a:p>
            <a:pPr>
              <a:spcBef>
                <a:spcPct val="0"/>
              </a:spcBef>
              <a:buFont typeface="Wingdings 3" pitchFamily="18" charset="2"/>
              <a:buNone/>
            </a:pPr>
            <a:r>
              <a:rPr lang="en-US"/>
              <a:t>not an aggregate function must be in the </a:t>
            </a:r>
            <a:r>
              <a:rPr lang="en-US">
                <a:latin typeface="Courier New" pitchFamily="49" charset="0"/>
              </a:rPr>
              <a:t>GROUP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BY</a:t>
            </a:r>
            <a:r>
              <a:rPr lang="en-US"/>
              <a:t> </a:t>
            </a:r>
          </a:p>
          <a:p>
            <a:pPr>
              <a:spcBef>
                <a:spcPct val="0"/>
              </a:spcBef>
              <a:buFont typeface="Wingdings 3" pitchFamily="18" charset="2"/>
              <a:buNone/>
            </a:pPr>
            <a:r>
              <a:rPr lang="en-US"/>
              <a:t>clause.</a:t>
            </a:r>
            <a:endParaRPr lang="tr-TR"/>
          </a:p>
          <a:p>
            <a:pPr>
              <a:spcBef>
                <a:spcPct val="0"/>
              </a:spcBef>
              <a:buFont typeface="Wingdings 3" pitchFamily="18" charset="2"/>
              <a:buNone/>
            </a:pPr>
            <a:endParaRPr lang="tr-TR"/>
          </a:p>
          <a:p>
            <a:pPr>
              <a:spcBef>
                <a:spcPct val="0"/>
              </a:spcBef>
              <a:buFont typeface="Wingdings 3" pitchFamily="18" charset="2"/>
              <a:buNone/>
            </a:pPr>
            <a:r>
              <a:rPr lang="en-US"/>
              <a:t>Whenever you use a mixture of individual items (</a:t>
            </a:r>
            <a:r>
              <a:rPr lang="en-US">
                <a:latin typeface="Courier New" pitchFamily="49" charset="0"/>
              </a:rPr>
              <a:t>DEPARTMENT_ID</a:t>
            </a:r>
            <a:r>
              <a:rPr lang="en-US"/>
              <a:t>) and group functions (</a:t>
            </a:r>
            <a:r>
              <a:rPr lang="en-US">
                <a:latin typeface="Courier New" pitchFamily="49" charset="0"/>
              </a:rPr>
              <a:t>COUNT</a:t>
            </a:r>
            <a:r>
              <a:rPr lang="en-US"/>
              <a:t>) in the same </a:t>
            </a:r>
            <a:r>
              <a:rPr lang="en-US">
                <a:latin typeface="Courier New" pitchFamily="49" charset="0"/>
              </a:rPr>
              <a:t>SELECT</a:t>
            </a:r>
            <a:r>
              <a:rPr lang="en-US"/>
              <a:t> statement, you must include a </a:t>
            </a:r>
            <a:r>
              <a:rPr lang="en-US">
                <a:latin typeface="Courier New" pitchFamily="49" charset="0"/>
              </a:rPr>
              <a:t>GROUP BY</a:t>
            </a:r>
            <a:r>
              <a:rPr lang="en-US"/>
              <a:t> clause that specifies the individual items (in this case, </a:t>
            </a:r>
            <a:r>
              <a:rPr lang="en-US">
                <a:latin typeface="Courier New" pitchFamily="49" charset="0"/>
              </a:rPr>
              <a:t>DEPARTMENT_ID</a:t>
            </a:r>
            <a:r>
              <a:rPr lang="en-US"/>
              <a:t>).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blackWhite">
          <a:xfrm>
            <a:off x="877888" y="4611688"/>
            <a:ext cx="7137400" cy="11604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682625" algn="l"/>
                <a:tab pos="1833563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SELECT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department_id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 COUNT(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last_name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>
              <a:tabLst>
                <a:tab pos="682625" algn="l"/>
                <a:tab pos="1833563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FROM   employees</a:t>
            </a:r>
            <a:endParaRPr lang="tr-TR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682625" algn="l"/>
                <a:tab pos="1833563" algn="l"/>
              </a:tabLst>
              <a:defRPr/>
            </a:pPr>
            <a:r>
              <a:rPr lang="tr-TR" b="1" dirty="0">
                <a:solidFill>
                  <a:srgbClr val="000000"/>
                </a:solidFill>
                <a:latin typeface="Courier New" pitchFamily="49" charset="0"/>
              </a:rPr>
              <a:t>GROUP BY </a:t>
            </a:r>
            <a:r>
              <a:rPr lang="tr-TR" b="1" dirty="0">
                <a:solidFill>
                  <a:srgbClr val="FF0000"/>
                </a:solidFill>
                <a:latin typeface="Courier New" pitchFamily="49" charset="0"/>
              </a:rPr>
              <a:t>department_id</a:t>
            </a:r>
            <a:endParaRPr lang="en-US" b="1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iplatform_1.0">
  <a:themeElements>
    <a:clrScheme name="iplatform_1.0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DDDDD"/>
      </a:accent1>
      <a:accent2>
        <a:srgbClr val="969696"/>
      </a:accent2>
      <a:accent3>
        <a:srgbClr val="AAAAAA"/>
      </a:accent3>
      <a:accent4>
        <a:srgbClr val="DADADA"/>
      </a:accent4>
      <a:accent5>
        <a:srgbClr val="EBEBEB"/>
      </a:accent5>
      <a:accent6>
        <a:srgbClr val="878787"/>
      </a:accent6>
      <a:hlink>
        <a:srgbClr val="FF3300"/>
      </a:hlink>
      <a:folHlink>
        <a:srgbClr val="969696"/>
      </a:folHlink>
    </a:clrScheme>
    <a:fontScheme name="iplatform_1.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>
          <a:outerShdw dist="53882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>
          <a:outerShdw dist="53882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platform_1.0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DDDDDD"/>
        </a:accent1>
        <a:accent2>
          <a:srgbClr val="969696"/>
        </a:accent2>
        <a:accent3>
          <a:srgbClr val="AAAAAA"/>
        </a:accent3>
        <a:accent4>
          <a:srgbClr val="DADADA"/>
        </a:accent4>
        <a:accent5>
          <a:srgbClr val="EBEBEB"/>
        </a:accent5>
        <a:accent6>
          <a:srgbClr val="878787"/>
        </a:accent6>
        <a:hlink>
          <a:srgbClr val="FF33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latform_1.0 2">
        <a:dk1>
          <a:srgbClr val="000000"/>
        </a:dk1>
        <a:lt1>
          <a:srgbClr val="FFFFFF"/>
        </a:lt1>
        <a:dk2>
          <a:srgbClr val="FF0033"/>
        </a:dk2>
        <a:lt2>
          <a:srgbClr val="000000"/>
        </a:lt2>
        <a:accent1>
          <a:srgbClr val="DDDDDD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55555"/>
        </a:accent6>
        <a:hlink>
          <a:srgbClr val="FFCC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latform_1.0 3">
        <a:dk1>
          <a:srgbClr val="000066"/>
        </a:dk1>
        <a:lt1>
          <a:srgbClr val="FFFFFF"/>
        </a:lt1>
        <a:dk2>
          <a:srgbClr val="3366FF"/>
        </a:dk2>
        <a:lt2>
          <a:srgbClr val="66FFFF"/>
        </a:lt2>
        <a:accent1>
          <a:srgbClr val="DDDDDD"/>
        </a:accent1>
        <a:accent2>
          <a:srgbClr val="FFCC66"/>
        </a:accent2>
        <a:accent3>
          <a:srgbClr val="ADB8FF"/>
        </a:accent3>
        <a:accent4>
          <a:srgbClr val="DADADA"/>
        </a:accent4>
        <a:accent5>
          <a:srgbClr val="EBEBEB"/>
        </a:accent5>
        <a:accent6>
          <a:srgbClr val="E7B95C"/>
        </a:accent6>
        <a:hlink>
          <a:srgbClr val="FF0033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latform_1.0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latform_1.0 5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latform_1.0 6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latform_1.0 7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latform_1.0 8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latform_1.0 9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latform_1.0 10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8315</TotalTime>
  <Words>2360</Words>
  <Application>Microsoft Office PowerPoint</Application>
  <PresentationFormat>Ekran Gösterisi (4:3)</PresentationFormat>
  <Paragraphs>332</Paragraphs>
  <Slides>17</Slides>
  <Notes>16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3" baseType="lpstr">
      <vt:lpstr>Arial</vt:lpstr>
      <vt:lpstr>Courier New</vt:lpstr>
      <vt:lpstr>Times</vt:lpstr>
      <vt:lpstr>Times New Roman</vt:lpstr>
      <vt:lpstr>Wingdings 3</vt:lpstr>
      <vt:lpstr>iplatform_1.0</vt:lpstr>
      <vt:lpstr>AGGREGATING DATA USING GROUP BY CLAUSE</vt:lpstr>
      <vt:lpstr>Creating Groups of Data:  The GROUP BY Clause Syntax</vt:lpstr>
      <vt:lpstr>Using the GROUP BY Clause </vt:lpstr>
      <vt:lpstr>Using the GROUP BY Clause </vt:lpstr>
      <vt:lpstr>Grouping by More Than One Column</vt:lpstr>
      <vt:lpstr>Using the GROUP BY Clause  on Multiple Columns</vt:lpstr>
      <vt:lpstr>Using the GROUP BY Clause  on Multiple Columns</vt:lpstr>
      <vt:lpstr>Illegal Queries  Using Group Functions</vt:lpstr>
      <vt:lpstr>CORRECTION!</vt:lpstr>
      <vt:lpstr>Illegal Queries  Using Group Functions</vt:lpstr>
      <vt:lpstr>CORRECTION!</vt:lpstr>
      <vt:lpstr>Excluding Group Results</vt:lpstr>
      <vt:lpstr>Excluding Group Results: The HAVING Clause</vt:lpstr>
      <vt:lpstr>Using the HAVING Clause</vt:lpstr>
      <vt:lpstr>Using the HAVING Clause</vt:lpstr>
      <vt:lpstr>Nesting Group Functions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&lt;Lesson Title&gt;</dc:title>
  <dc:creator>Julie Rose</dc:creator>
  <cp:lastModifiedBy>NS</cp:lastModifiedBy>
  <cp:revision>549</cp:revision>
  <cp:lastPrinted>2001-11-12T21:03:18Z</cp:lastPrinted>
  <dcterms:created xsi:type="dcterms:W3CDTF">1995-06-17T23:31:02Z</dcterms:created>
  <dcterms:modified xsi:type="dcterms:W3CDTF">2024-01-22T08:39:42Z</dcterms:modified>
</cp:coreProperties>
</file>