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embeddedFontLst>
    <p:embeddedFont>
      <p:font typeface="Oswald Medium" panose="020B0604020202020204" charset="0"/>
      <p:regular r:id="rId17"/>
      <p:bold r:id="rId18"/>
    </p:embeddedFont>
    <p:embeddedFont>
      <p:font typeface="Oswald" panose="020B0604020202020204" charset="0"/>
      <p:regular r:id="rId19"/>
      <p:bold r:id="rId20"/>
    </p:embeddedFon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Inter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gL2QYFnGXocId9Ilf6AqcH6bCt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78140E-3F69-4961-A835-F43DF909513B}">
  <a:tblStyle styleId="{1E78140E-3F69-4961-A835-F43DF909513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3944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987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870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122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131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634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60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82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453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542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847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928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852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053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62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000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35"/>
          <p:cNvGrpSpPr/>
          <p:nvPr/>
        </p:nvGrpSpPr>
        <p:grpSpPr>
          <a:xfrm>
            <a:off x="2543350" y="670600"/>
            <a:ext cx="6627150" cy="4501753"/>
            <a:chOff x="2543350" y="670600"/>
            <a:chExt cx="6627150" cy="4501753"/>
          </a:xfrm>
        </p:grpSpPr>
        <p:pic>
          <p:nvPicPr>
            <p:cNvPr id="10" name="Google Shape;10;p35"/>
            <p:cNvPicPr preferRelativeResize="0"/>
            <p:nvPr/>
          </p:nvPicPr>
          <p:blipFill rotWithShape="1">
            <a:blip r:embed="rId2">
              <a:alphaModFix amt="57000"/>
            </a:blip>
            <a:srcRect l="26778" t="66358" r="38000" b="4793"/>
            <a:stretch/>
          </p:blipFill>
          <p:spPr>
            <a:xfrm rot="10800000">
              <a:off x="2543350" y="4053262"/>
              <a:ext cx="1190800" cy="10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35"/>
            <p:cNvPicPr preferRelativeResize="0"/>
            <p:nvPr/>
          </p:nvPicPr>
          <p:blipFill rotWithShape="1">
            <a:blip r:embed="rId3">
              <a:alphaModFix amt="85000"/>
            </a:blip>
            <a:srcRect t="31246" r="82869"/>
            <a:stretch/>
          </p:blipFill>
          <p:spPr>
            <a:xfrm>
              <a:off x="7803125" y="670600"/>
              <a:ext cx="1367375" cy="31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35"/>
            <p:cNvPicPr preferRelativeResize="0"/>
            <p:nvPr/>
          </p:nvPicPr>
          <p:blipFill rotWithShape="1">
            <a:blip r:embed="rId2">
              <a:alphaModFix amt="75000"/>
            </a:blip>
            <a:srcRect l="25451" t="25484" b="30445"/>
            <a:stretch/>
          </p:blipFill>
          <p:spPr>
            <a:xfrm rot="10800000">
              <a:off x="5868100" y="2967225"/>
              <a:ext cx="3302400" cy="2186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35"/>
            <p:cNvPicPr preferRelativeResize="0"/>
            <p:nvPr/>
          </p:nvPicPr>
          <p:blipFill rotWithShape="1">
            <a:blip r:embed="rId2">
              <a:alphaModFix amt="57000"/>
            </a:blip>
            <a:srcRect l="26778" t="72903" r="38000" b="4793"/>
            <a:stretch/>
          </p:blipFill>
          <p:spPr>
            <a:xfrm rot="10800000" flipH="1">
              <a:off x="4453500" y="4327853"/>
              <a:ext cx="1190800" cy="844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35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 flipH="1">
              <a:off x="7973563" y="3919889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35"/>
          <p:cNvSpPr txBox="1">
            <a:spLocks noGrp="1"/>
          </p:cNvSpPr>
          <p:nvPr>
            <p:ph type="ctrTitle"/>
          </p:nvPr>
        </p:nvSpPr>
        <p:spPr>
          <a:xfrm>
            <a:off x="3730752" y="539496"/>
            <a:ext cx="4700100" cy="1143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ubTitle" idx="1"/>
          </p:nvPr>
        </p:nvSpPr>
        <p:spPr>
          <a:xfrm>
            <a:off x="4415575" y="1700775"/>
            <a:ext cx="4015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46"/>
          <p:cNvPicPr preferRelativeResize="0"/>
          <p:nvPr/>
        </p:nvPicPr>
        <p:blipFill rotWithShape="1">
          <a:blip r:embed="rId2">
            <a:alphaModFix/>
          </a:blip>
          <a:srcRect t="22148" b="-2424"/>
          <a:stretch/>
        </p:blipFill>
        <p:spPr>
          <a:xfrm rot="10800000">
            <a:off x="713224" y="3907948"/>
            <a:ext cx="3314701" cy="17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46"/>
          <p:cNvPicPr preferRelativeResize="0"/>
          <p:nvPr/>
        </p:nvPicPr>
        <p:blipFill rotWithShape="1">
          <a:blip r:embed="rId3">
            <a:alphaModFix/>
          </a:blip>
          <a:srcRect t="-4972" b="11505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46"/>
          <p:cNvPicPr preferRelativeResize="0"/>
          <p:nvPr/>
        </p:nvPicPr>
        <p:blipFill rotWithShape="1">
          <a:blip r:embed="rId4">
            <a:alphaModFix/>
          </a:blip>
          <a:srcRect l="219" r="208"/>
          <a:stretch/>
        </p:blipFill>
        <p:spPr>
          <a:xfrm rot="10800000">
            <a:off x="8129025" y="4297675"/>
            <a:ext cx="603504" cy="60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47"/>
          <p:cNvPicPr preferRelativeResize="0"/>
          <p:nvPr/>
        </p:nvPicPr>
        <p:blipFill rotWithShape="1">
          <a:blip r:embed="rId2">
            <a:alphaModFix amt="88000"/>
          </a:blip>
          <a:srcRect l="17416" t="30127"/>
          <a:stretch/>
        </p:blipFill>
        <p:spPr>
          <a:xfrm rot="10800000" flipH="1">
            <a:off x="0" y="3495574"/>
            <a:ext cx="3098849" cy="16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7"/>
          <p:cNvPicPr preferRelativeResize="0"/>
          <p:nvPr/>
        </p:nvPicPr>
        <p:blipFill rotWithShape="1">
          <a:blip r:embed="rId3">
            <a:alphaModFix/>
          </a:blip>
          <a:srcRect t="16777"/>
          <a:stretch/>
        </p:blipFill>
        <p:spPr>
          <a:xfrm flipH="1">
            <a:off x="6945648" y="-48928"/>
            <a:ext cx="1828801" cy="170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47"/>
          <p:cNvPicPr preferRelativeResize="0"/>
          <p:nvPr/>
        </p:nvPicPr>
        <p:blipFill rotWithShape="1">
          <a:blip r:embed="rId4">
            <a:alphaModFix amt="85000"/>
          </a:blip>
          <a:srcRect r="78523"/>
          <a:stretch/>
        </p:blipFill>
        <p:spPr>
          <a:xfrm rot="-5400000">
            <a:off x="6570650" y="-861101"/>
            <a:ext cx="510599" cy="22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6"/>
          <p:cNvPicPr preferRelativeResize="0"/>
          <p:nvPr/>
        </p:nvPicPr>
        <p:blipFill rotWithShape="1">
          <a:blip r:embed="rId2">
            <a:alphaModFix/>
          </a:blip>
          <a:srcRect t="12896" b="-2087"/>
          <a:stretch/>
        </p:blipFill>
        <p:spPr>
          <a:xfrm rot="10800000" flipH="1">
            <a:off x="495750" y="3042949"/>
            <a:ext cx="3623125" cy="209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6"/>
          <p:cNvPicPr preferRelativeResize="0"/>
          <p:nvPr/>
        </p:nvPicPr>
        <p:blipFill rotWithShape="1">
          <a:blip r:embed="rId3">
            <a:alphaModFix/>
          </a:blip>
          <a:srcRect l="219" r="208"/>
          <a:stretch/>
        </p:blipFill>
        <p:spPr>
          <a:xfrm>
            <a:off x="8110738" y="289263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6"/>
          <p:cNvSpPr txBox="1">
            <a:spLocks noGrp="1"/>
          </p:cNvSpPr>
          <p:nvPr>
            <p:ph type="title"/>
          </p:nvPr>
        </p:nvSpPr>
        <p:spPr>
          <a:xfrm>
            <a:off x="4926773" y="2787073"/>
            <a:ext cx="2488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" name="Google Shape;21;p36"/>
          <p:cNvSpPr txBox="1">
            <a:spLocks noGrp="1"/>
          </p:cNvSpPr>
          <p:nvPr>
            <p:ph type="subTitle" idx="1"/>
          </p:nvPr>
        </p:nvSpPr>
        <p:spPr>
          <a:xfrm>
            <a:off x="1454725" y="1826950"/>
            <a:ext cx="596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7"/>
          <p:cNvSpPr txBox="1">
            <a:spLocks noGrp="1"/>
          </p:cNvSpPr>
          <p:nvPr>
            <p:ph type="title"/>
          </p:nvPr>
        </p:nvSpPr>
        <p:spPr>
          <a:xfrm>
            <a:off x="786375" y="2572936"/>
            <a:ext cx="66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subTitle" idx="1"/>
          </p:nvPr>
        </p:nvSpPr>
        <p:spPr>
          <a:xfrm>
            <a:off x="1463040" y="2449202"/>
            <a:ext cx="2532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subTitle" idx="2"/>
          </p:nvPr>
        </p:nvSpPr>
        <p:spPr>
          <a:xfrm>
            <a:off x="1463040" y="2948834"/>
            <a:ext cx="24690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title" idx="3"/>
          </p:nvPr>
        </p:nvSpPr>
        <p:spPr>
          <a:xfrm>
            <a:off x="786375" y="3683399"/>
            <a:ext cx="66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7"/>
          <p:cNvSpPr txBox="1">
            <a:spLocks noGrp="1"/>
          </p:cNvSpPr>
          <p:nvPr>
            <p:ph type="subTitle" idx="4"/>
          </p:nvPr>
        </p:nvSpPr>
        <p:spPr>
          <a:xfrm>
            <a:off x="1463040" y="3559423"/>
            <a:ext cx="25329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subTitle" idx="5"/>
          </p:nvPr>
        </p:nvSpPr>
        <p:spPr>
          <a:xfrm>
            <a:off x="1463040" y="4058172"/>
            <a:ext cx="24690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title" idx="6"/>
          </p:nvPr>
        </p:nvSpPr>
        <p:spPr>
          <a:xfrm flipH="1">
            <a:off x="4846325" y="2572936"/>
            <a:ext cx="66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subTitle" idx="7"/>
          </p:nvPr>
        </p:nvSpPr>
        <p:spPr>
          <a:xfrm flipH="1">
            <a:off x="5522976" y="2449202"/>
            <a:ext cx="25329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subTitle" idx="8"/>
          </p:nvPr>
        </p:nvSpPr>
        <p:spPr>
          <a:xfrm flipH="1">
            <a:off x="5522856" y="2948834"/>
            <a:ext cx="24690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title" idx="9"/>
          </p:nvPr>
        </p:nvSpPr>
        <p:spPr>
          <a:xfrm flipH="1">
            <a:off x="4846325" y="3683399"/>
            <a:ext cx="66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ubTitle" idx="13"/>
          </p:nvPr>
        </p:nvSpPr>
        <p:spPr>
          <a:xfrm flipH="1">
            <a:off x="5522976" y="3559423"/>
            <a:ext cx="25329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subTitle" idx="14"/>
          </p:nvPr>
        </p:nvSpPr>
        <p:spPr>
          <a:xfrm flipH="1">
            <a:off x="5522856" y="4058172"/>
            <a:ext cx="24690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35" name="Google Shape;35;p37"/>
          <p:cNvPicPr preferRelativeResize="0"/>
          <p:nvPr/>
        </p:nvPicPr>
        <p:blipFill rotWithShape="1">
          <a:blip r:embed="rId2">
            <a:alphaModFix/>
          </a:blip>
          <a:srcRect t="108" b="98"/>
          <a:stretch/>
        </p:blipFill>
        <p:spPr>
          <a:xfrm>
            <a:off x="0" y="-35412"/>
            <a:ext cx="3314701" cy="21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7"/>
          <p:cNvPicPr preferRelativeResize="0"/>
          <p:nvPr/>
        </p:nvPicPr>
        <p:blipFill rotWithShape="1">
          <a:blip r:embed="rId3">
            <a:alphaModFix/>
          </a:blip>
          <a:srcRect l="219" r="208"/>
          <a:stretch/>
        </p:blipFill>
        <p:spPr>
          <a:xfrm rot="10800000">
            <a:off x="8129025" y="4297675"/>
            <a:ext cx="603504" cy="60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7"/>
          <p:cNvPicPr preferRelativeResize="0"/>
          <p:nvPr/>
        </p:nvPicPr>
        <p:blipFill rotWithShape="1">
          <a:blip r:embed="rId4">
            <a:alphaModFix/>
          </a:blip>
          <a:srcRect t="-4972" b="11505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7"/>
          <p:cNvSpPr txBox="1">
            <a:spLocks noGrp="1"/>
          </p:cNvSpPr>
          <p:nvPr>
            <p:ph type="title" idx="15"/>
          </p:nvPr>
        </p:nvSpPr>
        <p:spPr>
          <a:xfrm>
            <a:off x="4572000" y="539500"/>
            <a:ext cx="38589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38"/>
          <p:cNvGrpSpPr/>
          <p:nvPr/>
        </p:nvGrpSpPr>
        <p:grpSpPr>
          <a:xfrm flipH="1">
            <a:off x="0" y="661450"/>
            <a:ext cx="2889425" cy="4482050"/>
            <a:chOff x="6315075" y="708675"/>
            <a:chExt cx="2889425" cy="4482050"/>
          </a:xfrm>
        </p:grpSpPr>
        <p:pic>
          <p:nvPicPr>
            <p:cNvPr id="41" name="Google Shape;41;p38"/>
            <p:cNvPicPr preferRelativeResize="0"/>
            <p:nvPr/>
          </p:nvPicPr>
          <p:blipFill rotWithShape="1">
            <a:blip r:embed="rId2">
              <a:alphaModFix amt="75000"/>
            </a:blip>
            <a:srcRect l="26101" t="11598"/>
            <a:stretch/>
          </p:blipFill>
          <p:spPr>
            <a:xfrm rot="10800000">
              <a:off x="6665576" y="1790301"/>
              <a:ext cx="2538924" cy="3400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38"/>
            <p:cNvPicPr preferRelativeResize="0"/>
            <p:nvPr/>
          </p:nvPicPr>
          <p:blipFill rotWithShape="1">
            <a:blip r:embed="rId3">
              <a:alphaModFix amt="85000"/>
            </a:blip>
            <a:srcRect t="5455" r="58893"/>
            <a:stretch/>
          </p:blipFill>
          <p:spPr>
            <a:xfrm>
              <a:off x="7773000" y="708675"/>
              <a:ext cx="1397499" cy="3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38"/>
            <p:cNvPicPr preferRelativeResize="0"/>
            <p:nvPr/>
          </p:nvPicPr>
          <p:blipFill rotWithShape="1">
            <a:blip r:embed="rId4">
              <a:alphaModFix amt="88000"/>
            </a:blip>
            <a:srcRect/>
            <a:stretch/>
          </p:blipFill>
          <p:spPr>
            <a:xfrm>
              <a:off x="6315075" y="4732775"/>
              <a:ext cx="457200" cy="4553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" name="Google Shape;44;p38"/>
          <p:cNvSpPr txBox="1">
            <a:spLocks noGrp="1"/>
          </p:cNvSpPr>
          <p:nvPr>
            <p:ph type="title"/>
          </p:nvPr>
        </p:nvSpPr>
        <p:spPr>
          <a:xfrm>
            <a:off x="640080" y="1673352"/>
            <a:ext cx="38589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title" idx="2"/>
          </p:nvPr>
        </p:nvSpPr>
        <p:spPr>
          <a:xfrm>
            <a:off x="640080" y="866900"/>
            <a:ext cx="23700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39"/>
          <p:cNvPicPr preferRelativeResize="0"/>
          <p:nvPr/>
        </p:nvPicPr>
        <p:blipFill rotWithShape="1">
          <a:blip r:embed="rId2">
            <a:alphaModFix/>
          </a:blip>
          <a:srcRect t="36431" r="38937"/>
          <a:stretch/>
        </p:blipFill>
        <p:spPr>
          <a:xfrm flipH="1">
            <a:off x="-96150" y="-91325"/>
            <a:ext cx="1348875" cy="136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39"/>
          <p:cNvPicPr preferRelativeResize="0"/>
          <p:nvPr/>
        </p:nvPicPr>
        <p:blipFill rotWithShape="1">
          <a:blip r:embed="rId3">
            <a:alphaModFix/>
          </a:blip>
          <a:srcRect l="219" r="208"/>
          <a:stretch/>
        </p:blipFill>
        <p:spPr>
          <a:xfrm rot="10800000">
            <a:off x="8277600" y="4423425"/>
            <a:ext cx="603504" cy="60350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9"/>
          <p:cNvSpPr txBox="1">
            <a:spLocks noGrp="1"/>
          </p:cNvSpPr>
          <p:nvPr>
            <p:ph type="title"/>
          </p:nvPr>
        </p:nvSpPr>
        <p:spPr>
          <a:xfrm>
            <a:off x="1108950" y="539500"/>
            <a:ext cx="69261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four columns">
  <p:cSld name="CUSTOM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 txBox="1">
            <a:spLocks noGrp="1"/>
          </p:cNvSpPr>
          <p:nvPr>
            <p:ph type="title"/>
          </p:nvPr>
        </p:nvSpPr>
        <p:spPr>
          <a:xfrm>
            <a:off x="5253023" y="2929125"/>
            <a:ext cx="29979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52" name="Google Shape;52;p40"/>
          <p:cNvPicPr preferRelativeResize="0"/>
          <p:nvPr/>
        </p:nvPicPr>
        <p:blipFill rotWithShape="1">
          <a:blip r:embed="rId2">
            <a:alphaModFix/>
          </a:blip>
          <a:srcRect l="19" r="28"/>
          <a:stretch/>
        </p:blipFill>
        <p:spPr>
          <a:xfrm rot="10800000">
            <a:off x="-11699" y="-141374"/>
            <a:ext cx="1097279" cy="995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40"/>
          <p:cNvPicPr preferRelativeResize="0"/>
          <p:nvPr/>
        </p:nvPicPr>
        <p:blipFill rotWithShape="1">
          <a:blip r:embed="rId3">
            <a:alphaModFix/>
          </a:blip>
          <a:srcRect l="19" r="19"/>
          <a:stretch/>
        </p:blipFill>
        <p:spPr>
          <a:xfrm>
            <a:off x="253469" y="4414100"/>
            <a:ext cx="566927" cy="56470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0"/>
          <p:cNvSpPr txBox="1">
            <a:spLocks noGrp="1"/>
          </p:cNvSpPr>
          <p:nvPr>
            <p:ph type="subTitle" idx="1"/>
          </p:nvPr>
        </p:nvSpPr>
        <p:spPr>
          <a:xfrm>
            <a:off x="842050" y="1043160"/>
            <a:ext cx="14265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subTitle" idx="2"/>
          </p:nvPr>
        </p:nvSpPr>
        <p:spPr>
          <a:xfrm>
            <a:off x="842050" y="1396728"/>
            <a:ext cx="1673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subTitle" idx="3"/>
          </p:nvPr>
        </p:nvSpPr>
        <p:spPr>
          <a:xfrm>
            <a:off x="842050" y="3003024"/>
            <a:ext cx="14265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subTitle" idx="4"/>
          </p:nvPr>
        </p:nvSpPr>
        <p:spPr>
          <a:xfrm>
            <a:off x="842050" y="3359640"/>
            <a:ext cx="1673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subTitle" idx="5"/>
          </p:nvPr>
        </p:nvSpPr>
        <p:spPr>
          <a:xfrm flipH="1">
            <a:off x="2615950" y="1043160"/>
            <a:ext cx="14265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subTitle" idx="6"/>
          </p:nvPr>
        </p:nvSpPr>
        <p:spPr>
          <a:xfrm flipH="1">
            <a:off x="2616022" y="1396728"/>
            <a:ext cx="1673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subTitle" idx="7"/>
          </p:nvPr>
        </p:nvSpPr>
        <p:spPr>
          <a:xfrm flipH="1">
            <a:off x="2615950" y="3003024"/>
            <a:ext cx="14265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subTitle" idx="8"/>
          </p:nvPr>
        </p:nvSpPr>
        <p:spPr>
          <a:xfrm flipH="1">
            <a:off x="2616022" y="3359640"/>
            <a:ext cx="1673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41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>
            <a:off x="101069" y="4414100"/>
            <a:ext cx="566927" cy="56470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3621000" cy="1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subTitle" idx="1"/>
          </p:nvPr>
        </p:nvSpPr>
        <p:spPr>
          <a:xfrm>
            <a:off x="703250" y="1531800"/>
            <a:ext cx="3619500" cy="1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subTitle" idx="2"/>
          </p:nvPr>
        </p:nvSpPr>
        <p:spPr>
          <a:xfrm>
            <a:off x="703250" y="4339494"/>
            <a:ext cx="30582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8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45"/>
          <p:cNvPicPr preferRelativeResize="0"/>
          <p:nvPr/>
        </p:nvPicPr>
        <p:blipFill rotWithShape="1">
          <a:blip r:embed="rId2">
            <a:alphaModFix/>
          </a:blip>
          <a:srcRect t="108" b="98"/>
          <a:stretch/>
        </p:blipFill>
        <p:spPr>
          <a:xfrm>
            <a:off x="0" y="-35412"/>
            <a:ext cx="3314701" cy="21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45"/>
          <p:cNvPicPr preferRelativeResize="0"/>
          <p:nvPr/>
        </p:nvPicPr>
        <p:blipFill rotWithShape="1">
          <a:blip r:embed="rId3">
            <a:alphaModFix/>
          </a:blip>
          <a:srcRect l="219" r="208"/>
          <a:stretch/>
        </p:blipFill>
        <p:spPr>
          <a:xfrm rot="10800000">
            <a:off x="8129025" y="4297675"/>
            <a:ext cx="603504" cy="60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45"/>
          <p:cNvPicPr preferRelativeResize="0"/>
          <p:nvPr/>
        </p:nvPicPr>
        <p:blipFill rotWithShape="1">
          <a:blip r:embed="rId4">
            <a:alphaModFix/>
          </a:blip>
          <a:srcRect t="-4972" b="11505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Oswald Medium"/>
              <a:buNone/>
              <a:defRPr sz="4600" b="0" i="0" u="none" strike="noStrike" cap="none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713100" y="1364900"/>
            <a:ext cx="7717500" cy="3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elima-zayani-73219453/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4415575" y="2759175"/>
            <a:ext cx="4015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Evelyne Sequeiros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Selima Zayani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Yacine Amesrouy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3730677" y="539496"/>
            <a:ext cx="4700100" cy="1143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/>
              <a:t>Projet WINEFLIX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990900" y="150669"/>
            <a:ext cx="6478200" cy="617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swald Medium"/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Data Science Bootcamp</a:t>
            </a:r>
            <a:endParaRPr sz="21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00" y="79826"/>
            <a:ext cx="721025" cy="7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>
            <a:spLocks noGrp="1"/>
          </p:cNvSpPr>
          <p:nvPr>
            <p:ph type="title"/>
          </p:nvPr>
        </p:nvSpPr>
        <p:spPr>
          <a:xfrm>
            <a:off x="1108950" y="539500"/>
            <a:ext cx="69261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2. K-Neighbors</a:t>
            </a:r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body" idx="4294967295"/>
          </p:nvPr>
        </p:nvSpPr>
        <p:spPr>
          <a:xfrm>
            <a:off x="713100" y="1192054"/>
            <a:ext cx="5309328" cy="349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175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Colonne « description » :</a:t>
            </a:r>
            <a:endParaRPr dirty="0"/>
          </a:p>
          <a:p>
            <a:pPr marL="139700" marR="5080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1100" i="1" dirty="0"/>
              <a:t>	"Aromas include tropical fruit, broom, brimstone and dried herb. The palate isn't overly expressive, </a:t>
            </a:r>
            <a:r>
              <a:rPr lang="en" sz="1100" i="1" dirty="0" smtClean="0"/>
              <a:t>offering </a:t>
            </a:r>
            <a:r>
              <a:rPr lang="en" sz="1100" i="1" dirty="0"/>
              <a:t>unripened apple, citrus and dried 	sage alongside brisk acidity.“</a:t>
            </a:r>
            <a:endParaRPr dirty="0"/>
          </a:p>
          <a:p>
            <a:pPr marL="139700" marR="5080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sz="1100" i="1" dirty="0"/>
          </a:p>
          <a:p>
            <a:pPr marL="457200" marR="508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Mapping des descripteurs de vin (‘wheel of wine » de l'UC Davis, et travaux de Bernard Chen)</a:t>
            </a:r>
            <a:endParaRPr dirty="0"/>
          </a:p>
          <a:p>
            <a:pPr marL="457200" marR="508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marR="508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Modèlisation utilisée pour la recommandation par arômes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pic>
        <p:nvPicPr>
          <p:cNvPr id="184" name="Google Shape;18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6873" y="3194037"/>
            <a:ext cx="15811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 descr="Wine Aroma Wheel from UC Davi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9317" y="1106500"/>
            <a:ext cx="2056263" cy="20109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10"/>
          <p:cNvGrpSpPr/>
          <p:nvPr/>
        </p:nvGrpSpPr>
        <p:grpSpPr>
          <a:xfrm>
            <a:off x="2264565" y="453944"/>
            <a:ext cx="723434" cy="738111"/>
            <a:chOff x="7429366" y="3223183"/>
            <a:chExt cx="334634" cy="333904"/>
          </a:xfrm>
        </p:grpSpPr>
        <p:sp>
          <p:nvSpPr>
            <p:cNvPr id="187" name="Google Shape;187;p10"/>
            <p:cNvSpPr/>
            <p:nvPr/>
          </p:nvSpPr>
          <p:spPr>
            <a:xfrm>
              <a:off x="7429366" y="3223183"/>
              <a:ext cx="334634" cy="333904"/>
            </a:xfrm>
            <a:custGeom>
              <a:avLst/>
              <a:gdLst/>
              <a:ahLst/>
              <a:cxnLst/>
              <a:rect l="l" t="t" r="r" b="b"/>
              <a:pathLst>
                <a:path w="10538" h="10515" extrusionOk="0">
                  <a:moveTo>
                    <a:pt x="6978" y="322"/>
                  </a:moveTo>
                  <a:cubicBezTo>
                    <a:pt x="7930" y="322"/>
                    <a:pt x="8716" y="1096"/>
                    <a:pt x="8716" y="2061"/>
                  </a:cubicBezTo>
                  <a:cubicBezTo>
                    <a:pt x="8716" y="2334"/>
                    <a:pt x="8633" y="2644"/>
                    <a:pt x="8478" y="2942"/>
                  </a:cubicBezTo>
                  <a:cubicBezTo>
                    <a:pt x="8478" y="2954"/>
                    <a:pt x="8466" y="2977"/>
                    <a:pt x="8466" y="2977"/>
                  </a:cubicBezTo>
                  <a:cubicBezTo>
                    <a:pt x="8061" y="3823"/>
                    <a:pt x="7276" y="4704"/>
                    <a:pt x="6978" y="5025"/>
                  </a:cubicBezTo>
                  <a:cubicBezTo>
                    <a:pt x="6680" y="4716"/>
                    <a:pt x="5894" y="3835"/>
                    <a:pt x="5490" y="2989"/>
                  </a:cubicBezTo>
                  <a:cubicBezTo>
                    <a:pt x="5490" y="2977"/>
                    <a:pt x="5478" y="2954"/>
                    <a:pt x="5478" y="2942"/>
                  </a:cubicBezTo>
                  <a:cubicBezTo>
                    <a:pt x="5323" y="2632"/>
                    <a:pt x="5240" y="2334"/>
                    <a:pt x="5240" y="2061"/>
                  </a:cubicBezTo>
                  <a:cubicBezTo>
                    <a:pt x="5240" y="1096"/>
                    <a:pt x="6025" y="322"/>
                    <a:pt x="6978" y="322"/>
                  </a:cubicBezTo>
                  <a:close/>
                  <a:moveTo>
                    <a:pt x="5252" y="3227"/>
                  </a:moveTo>
                  <a:cubicBezTo>
                    <a:pt x="5728" y="4192"/>
                    <a:pt x="6597" y="5121"/>
                    <a:pt x="6811" y="5335"/>
                  </a:cubicBezTo>
                  <a:lnTo>
                    <a:pt x="6811" y="5811"/>
                  </a:lnTo>
                  <a:lnTo>
                    <a:pt x="3751" y="6728"/>
                  </a:lnTo>
                  <a:lnTo>
                    <a:pt x="3751" y="3668"/>
                  </a:lnTo>
                  <a:lnTo>
                    <a:pt x="5252" y="3227"/>
                  </a:lnTo>
                  <a:close/>
                  <a:moveTo>
                    <a:pt x="8704" y="3239"/>
                  </a:moveTo>
                  <a:lnTo>
                    <a:pt x="10205" y="3668"/>
                  </a:lnTo>
                  <a:lnTo>
                    <a:pt x="10205" y="6728"/>
                  </a:lnTo>
                  <a:lnTo>
                    <a:pt x="7145" y="5811"/>
                  </a:lnTo>
                  <a:lnTo>
                    <a:pt x="7145" y="5335"/>
                  </a:lnTo>
                  <a:cubicBezTo>
                    <a:pt x="7371" y="5121"/>
                    <a:pt x="8228" y="4192"/>
                    <a:pt x="8704" y="3239"/>
                  </a:cubicBezTo>
                  <a:close/>
                  <a:moveTo>
                    <a:pt x="358" y="2763"/>
                  </a:moveTo>
                  <a:lnTo>
                    <a:pt x="3418" y="3668"/>
                  </a:lnTo>
                  <a:lnTo>
                    <a:pt x="3418" y="6728"/>
                  </a:lnTo>
                  <a:lnTo>
                    <a:pt x="2263" y="6383"/>
                  </a:lnTo>
                  <a:cubicBezTo>
                    <a:pt x="2244" y="6375"/>
                    <a:pt x="2225" y="6372"/>
                    <a:pt x="2208" y="6372"/>
                  </a:cubicBezTo>
                  <a:cubicBezTo>
                    <a:pt x="2136" y="6372"/>
                    <a:pt x="2077" y="6425"/>
                    <a:pt x="2049" y="6502"/>
                  </a:cubicBezTo>
                  <a:cubicBezTo>
                    <a:pt x="2025" y="6585"/>
                    <a:pt x="2084" y="6680"/>
                    <a:pt x="2168" y="6704"/>
                  </a:cubicBezTo>
                  <a:lnTo>
                    <a:pt x="3418" y="7085"/>
                  </a:lnTo>
                  <a:lnTo>
                    <a:pt x="3418" y="10121"/>
                  </a:lnTo>
                  <a:lnTo>
                    <a:pt x="358" y="9204"/>
                  </a:lnTo>
                  <a:lnTo>
                    <a:pt x="358" y="6168"/>
                  </a:lnTo>
                  <a:lnTo>
                    <a:pt x="1513" y="6514"/>
                  </a:lnTo>
                  <a:lnTo>
                    <a:pt x="1561" y="6514"/>
                  </a:lnTo>
                  <a:cubicBezTo>
                    <a:pt x="1632" y="6514"/>
                    <a:pt x="1692" y="6466"/>
                    <a:pt x="1727" y="6394"/>
                  </a:cubicBezTo>
                  <a:cubicBezTo>
                    <a:pt x="1751" y="6311"/>
                    <a:pt x="1692" y="6216"/>
                    <a:pt x="1608" y="6192"/>
                  </a:cubicBezTo>
                  <a:lnTo>
                    <a:pt x="358" y="5811"/>
                  </a:lnTo>
                  <a:lnTo>
                    <a:pt x="358" y="2763"/>
                  </a:lnTo>
                  <a:close/>
                  <a:moveTo>
                    <a:pt x="7145" y="6156"/>
                  </a:moveTo>
                  <a:lnTo>
                    <a:pt x="10205" y="7061"/>
                  </a:lnTo>
                  <a:lnTo>
                    <a:pt x="10205" y="10121"/>
                  </a:lnTo>
                  <a:lnTo>
                    <a:pt x="7145" y="9204"/>
                  </a:lnTo>
                  <a:lnTo>
                    <a:pt x="7145" y="7990"/>
                  </a:lnTo>
                  <a:cubicBezTo>
                    <a:pt x="7145" y="7895"/>
                    <a:pt x="7073" y="7823"/>
                    <a:pt x="6978" y="7823"/>
                  </a:cubicBezTo>
                  <a:cubicBezTo>
                    <a:pt x="6895" y="7823"/>
                    <a:pt x="6811" y="7895"/>
                    <a:pt x="6811" y="7990"/>
                  </a:cubicBezTo>
                  <a:lnTo>
                    <a:pt x="6811" y="9204"/>
                  </a:lnTo>
                  <a:lnTo>
                    <a:pt x="3751" y="10121"/>
                  </a:lnTo>
                  <a:lnTo>
                    <a:pt x="3751" y="7061"/>
                  </a:lnTo>
                  <a:lnTo>
                    <a:pt x="6811" y="6156"/>
                  </a:lnTo>
                  <a:lnTo>
                    <a:pt x="6811" y="7311"/>
                  </a:lnTo>
                  <a:cubicBezTo>
                    <a:pt x="6811" y="7407"/>
                    <a:pt x="6895" y="7478"/>
                    <a:pt x="6978" y="7478"/>
                  </a:cubicBezTo>
                  <a:cubicBezTo>
                    <a:pt x="7073" y="7478"/>
                    <a:pt x="7145" y="7407"/>
                    <a:pt x="7145" y="7311"/>
                  </a:cubicBezTo>
                  <a:lnTo>
                    <a:pt x="7145" y="6156"/>
                  </a:lnTo>
                  <a:close/>
                  <a:moveTo>
                    <a:pt x="6966" y="1"/>
                  </a:moveTo>
                  <a:cubicBezTo>
                    <a:pt x="5823" y="1"/>
                    <a:pt x="4894" y="918"/>
                    <a:pt x="4894" y="2061"/>
                  </a:cubicBezTo>
                  <a:cubicBezTo>
                    <a:pt x="4894" y="2334"/>
                    <a:pt x="4966" y="2632"/>
                    <a:pt x="5085" y="2930"/>
                  </a:cubicBezTo>
                  <a:lnTo>
                    <a:pt x="3573" y="3370"/>
                  </a:lnTo>
                  <a:lnTo>
                    <a:pt x="215" y="2382"/>
                  </a:lnTo>
                  <a:cubicBezTo>
                    <a:pt x="205" y="2375"/>
                    <a:pt x="192" y="2372"/>
                    <a:pt x="179" y="2372"/>
                  </a:cubicBezTo>
                  <a:cubicBezTo>
                    <a:pt x="146" y="2372"/>
                    <a:pt x="106" y="2389"/>
                    <a:pt x="72" y="2406"/>
                  </a:cubicBezTo>
                  <a:cubicBezTo>
                    <a:pt x="25" y="2442"/>
                    <a:pt x="1" y="2477"/>
                    <a:pt x="1" y="2537"/>
                  </a:cubicBezTo>
                  <a:lnTo>
                    <a:pt x="1" y="5954"/>
                  </a:lnTo>
                  <a:lnTo>
                    <a:pt x="1" y="9335"/>
                  </a:lnTo>
                  <a:cubicBezTo>
                    <a:pt x="1" y="9419"/>
                    <a:pt x="37" y="9478"/>
                    <a:pt x="120" y="9502"/>
                  </a:cubicBezTo>
                  <a:lnTo>
                    <a:pt x="3513" y="10514"/>
                  </a:lnTo>
                  <a:lnTo>
                    <a:pt x="3573" y="10514"/>
                  </a:lnTo>
                  <a:lnTo>
                    <a:pt x="6847" y="9550"/>
                  </a:lnTo>
                  <a:cubicBezTo>
                    <a:pt x="6859" y="9562"/>
                    <a:pt x="6883" y="9562"/>
                    <a:pt x="6918" y="9562"/>
                  </a:cubicBezTo>
                  <a:cubicBezTo>
                    <a:pt x="6942" y="9562"/>
                    <a:pt x="6966" y="9562"/>
                    <a:pt x="6990" y="9550"/>
                  </a:cubicBezTo>
                  <a:lnTo>
                    <a:pt x="10264" y="10514"/>
                  </a:lnTo>
                  <a:lnTo>
                    <a:pt x="10312" y="10514"/>
                  </a:lnTo>
                  <a:cubicBezTo>
                    <a:pt x="10335" y="10514"/>
                    <a:pt x="10383" y="10502"/>
                    <a:pt x="10419" y="10490"/>
                  </a:cubicBezTo>
                  <a:cubicBezTo>
                    <a:pt x="10455" y="10454"/>
                    <a:pt x="10490" y="10407"/>
                    <a:pt x="10490" y="10347"/>
                  </a:cubicBezTo>
                  <a:lnTo>
                    <a:pt x="10538" y="6942"/>
                  </a:lnTo>
                  <a:lnTo>
                    <a:pt x="10538" y="3549"/>
                  </a:lnTo>
                  <a:cubicBezTo>
                    <a:pt x="10538" y="3477"/>
                    <a:pt x="10490" y="3418"/>
                    <a:pt x="10419" y="3394"/>
                  </a:cubicBezTo>
                  <a:lnTo>
                    <a:pt x="8835" y="2930"/>
                  </a:lnTo>
                  <a:cubicBezTo>
                    <a:pt x="8954" y="2632"/>
                    <a:pt x="9038" y="2334"/>
                    <a:pt x="9038" y="2061"/>
                  </a:cubicBezTo>
                  <a:cubicBezTo>
                    <a:pt x="9038" y="918"/>
                    <a:pt x="8109" y="1"/>
                    <a:pt x="6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7613514" y="3251541"/>
              <a:ext cx="74878" cy="74529"/>
            </a:xfrm>
            <a:custGeom>
              <a:avLst/>
              <a:gdLst/>
              <a:ahLst/>
              <a:cxnLst/>
              <a:rect l="l" t="t" r="r" b="b"/>
              <a:pathLst>
                <a:path w="2358" h="2347" extrusionOk="0">
                  <a:moveTo>
                    <a:pt x="1179" y="322"/>
                  </a:moveTo>
                  <a:cubicBezTo>
                    <a:pt x="1643" y="322"/>
                    <a:pt x="2012" y="691"/>
                    <a:pt x="2012" y="1156"/>
                  </a:cubicBezTo>
                  <a:cubicBezTo>
                    <a:pt x="2012" y="1620"/>
                    <a:pt x="1643" y="1989"/>
                    <a:pt x="1179" y="1989"/>
                  </a:cubicBezTo>
                  <a:cubicBezTo>
                    <a:pt x="715" y="1989"/>
                    <a:pt x="345" y="1620"/>
                    <a:pt x="345" y="1156"/>
                  </a:cubicBezTo>
                  <a:cubicBezTo>
                    <a:pt x="334" y="703"/>
                    <a:pt x="715" y="322"/>
                    <a:pt x="1179" y="322"/>
                  </a:cubicBezTo>
                  <a:close/>
                  <a:moveTo>
                    <a:pt x="1179" y="1"/>
                  </a:moveTo>
                  <a:cubicBezTo>
                    <a:pt x="524" y="1"/>
                    <a:pt x="0" y="513"/>
                    <a:pt x="0" y="1168"/>
                  </a:cubicBezTo>
                  <a:cubicBezTo>
                    <a:pt x="0" y="1811"/>
                    <a:pt x="524" y="2346"/>
                    <a:pt x="1179" y="2346"/>
                  </a:cubicBezTo>
                  <a:cubicBezTo>
                    <a:pt x="1834" y="2346"/>
                    <a:pt x="2358" y="1822"/>
                    <a:pt x="2358" y="1168"/>
                  </a:cubicBezTo>
                  <a:cubicBezTo>
                    <a:pt x="2358" y="513"/>
                    <a:pt x="1834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>
            <a:spLocks noGrp="1"/>
          </p:cNvSpPr>
          <p:nvPr>
            <p:ph type="title" idx="2"/>
          </p:nvPr>
        </p:nvSpPr>
        <p:spPr>
          <a:xfrm>
            <a:off x="640080" y="866900"/>
            <a:ext cx="23700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title"/>
          </p:nvPr>
        </p:nvSpPr>
        <p:spPr>
          <a:xfrm>
            <a:off x="640080" y="1673352"/>
            <a:ext cx="38589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400">
                <a:solidFill>
                  <a:schemeClr val="lt1"/>
                </a:solidFill>
              </a:rPr>
              <a:t>Démo</a:t>
            </a:r>
            <a:endParaRPr sz="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>
            <a:spLocks noGrp="1"/>
          </p:cNvSpPr>
          <p:nvPr>
            <p:ph type="title" idx="2"/>
          </p:nvPr>
        </p:nvSpPr>
        <p:spPr>
          <a:xfrm>
            <a:off x="640080" y="866900"/>
            <a:ext cx="23700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/>
          </p:nvPr>
        </p:nvSpPr>
        <p:spPr>
          <a:xfrm>
            <a:off x="640080" y="1673352"/>
            <a:ext cx="38589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6000">
                <a:solidFill>
                  <a:schemeClr val="lt1"/>
                </a:solidFill>
              </a:rPr>
              <a:t>Conclusion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>
            <a:spLocks noGrp="1"/>
          </p:cNvSpPr>
          <p:nvPr>
            <p:ph type="title"/>
          </p:nvPr>
        </p:nvSpPr>
        <p:spPr>
          <a:xfrm>
            <a:off x="1108950" y="539500"/>
            <a:ext cx="69261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Recommandations</a:t>
            </a:r>
            <a:endParaRPr/>
          </a:p>
        </p:txBody>
      </p:sp>
      <p:sp>
        <p:nvSpPr>
          <p:cNvPr id="213" name="Google Shape;213;p14"/>
          <p:cNvSpPr txBox="1">
            <a:spLocks noGrp="1"/>
          </p:cNvSpPr>
          <p:nvPr>
            <p:ph type="body" idx="4294967295"/>
          </p:nvPr>
        </p:nvSpPr>
        <p:spPr>
          <a:xfrm>
            <a:off x="713100" y="1591075"/>
            <a:ext cx="7717500" cy="30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Distinction vins blancs et vins rouges</a:t>
            </a:r>
            <a:endParaRPr/>
          </a:p>
          <a:p>
            <a:pPr marL="457200" marR="508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Introduction d’un système de recommandation basé sur l’historique de navigation (content filtering)</a:t>
            </a:r>
            <a:endParaRPr/>
          </a:p>
          <a:p>
            <a:pPr marL="457200" marR="508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Création d’une base de données en interaction avec l’application web via SQLAlchemy</a:t>
            </a:r>
            <a:endParaRPr/>
          </a:p>
          <a:p>
            <a:pPr marL="457200" marR="508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Scrapping des infos sur le site vivino.com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grpSp>
        <p:nvGrpSpPr>
          <p:cNvPr id="214" name="Google Shape;214;p14"/>
          <p:cNvGrpSpPr/>
          <p:nvPr/>
        </p:nvGrpSpPr>
        <p:grpSpPr>
          <a:xfrm>
            <a:off x="1553496" y="323505"/>
            <a:ext cx="1196901" cy="998990"/>
            <a:chOff x="855096" y="1504485"/>
            <a:chExt cx="380909" cy="339594"/>
          </a:xfrm>
        </p:grpSpPr>
        <p:sp>
          <p:nvSpPr>
            <p:cNvPr id="215" name="Google Shape;215;p14"/>
            <p:cNvSpPr/>
            <p:nvPr/>
          </p:nvSpPr>
          <p:spPr>
            <a:xfrm>
              <a:off x="1092707" y="1504485"/>
              <a:ext cx="107299" cy="136837"/>
            </a:xfrm>
            <a:custGeom>
              <a:avLst/>
              <a:gdLst/>
              <a:ahLst/>
              <a:cxnLst/>
              <a:rect l="l" t="t" r="r" b="b"/>
              <a:pathLst>
                <a:path w="3371" h="4299" extrusionOk="0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855096" y="1521896"/>
              <a:ext cx="214152" cy="322183"/>
            </a:xfrm>
            <a:custGeom>
              <a:avLst/>
              <a:gdLst/>
              <a:ahLst/>
              <a:cxnLst/>
              <a:rect l="l" t="t" r="r" b="b"/>
              <a:pathLst>
                <a:path w="6728" h="10122" extrusionOk="0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9641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101539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1057471" y="1522660"/>
              <a:ext cx="178534" cy="186110"/>
            </a:xfrm>
            <a:custGeom>
              <a:avLst/>
              <a:gdLst/>
              <a:ahLst/>
              <a:cxnLst/>
              <a:rect l="l" t="t" r="r" b="b"/>
              <a:pathLst>
                <a:path w="5609" h="5847" extrusionOk="0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3621000" cy="1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"/>
              <a:t>Merci</a:t>
            </a:r>
            <a:endParaRPr/>
          </a:p>
        </p:txBody>
      </p:sp>
      <p:sp>
        <p:nvSpPr>
          <p:cNvPr id="225" name="Google Shape;225;p15"/>
          <p:cNvSpPr txBox="1">
            <a:spLocks noGrp="1"/>
          </p:cNvSpPr>
          <p:nvPr>
            <p:ph type="subTitle" idx="1"/>
          </p:nvPr>
        </p:nvSpPr>
        <p:spPr>
          <a:xfrm>
            <a:off x="-1" y="1531938"/>
            <a:ext cx="4572001" cy="123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Questions ?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Retrouvez-nous sur		  :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Evelyne Sequeiros :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1" u="sng" dirty="0">
                <a:solidFill>
                  <a:schemeClr val="accent4"/>
                </a:solidFill>
              </a:rPr>
              <a:t>https://www.linkedin.com/in</a:t>
            </a:r>
            <a:r>
              <a:rPr lang="en" sz="1100" b="1" u="sng" dirty="0" smtClean="0">
                <a:solidFill>
                  <a:schemeClr val="accent4"/>
                </a:solidFill>
              </a:rPr>
              <a:t>/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Selima Zayani : 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1" u="sng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https://www.linkedin.com/in/selima-zayani-73219453/</a:t>
            </a:r>
            <a:endParaRPr sz="1100" b="1" dirty="0">
              <a:solidFill>
                <a:schemeClr val="accent4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Yacine Amesrouy :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1" dirty="0">
                <a:solidFill>
                  <a:schemeClr val="accent4"/>
                </a:solidFill>
              </a:rPr>
              <a:t>https://www.linkedin.com/in/yacine-amesrouy/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6" name="Google Shape;226;p15"/>
          <p:cNvSpPr/>
          <p:nvPr/>
        </p:nvSpPr>
        <p:spPr>
          <a:xfrm>
            <a:off x="5789750" y="365750"/>
            <a:ext cx="1838600" cy="4003479"/>
          </a:xfrm>
          <a:custGeom>
            <a:avLst/>
            <a:gdLst/>
            <a:ahLst/>
            <a:cxnLst/>
            <a:rect l="l" t="t" r="r" b="b"/>
            <a:pathLst>
              <a:path w="73544" h="208406" extrusionOk="0">
                <a:moveTo>
                  <a:pt x="10728" y="14880"/>
                </a:moveTo>
                <a:cubicBezTo>
                  <a:pt x="9334" y="14880"/>
                  <a:pt x="7948" y="15075"/>
                  <a:pt x="6582" y="15465"/>
                </a:cubicBezTo>
                <a:cubicBezTo>
                  <a:pt x="4974" y="15953"/>
                  <a:pt x="3413" y="16684"/>
                  <a:pt x="2048" y="17611"/>
                </a:cubicBezTo>
                <a:cubicBezTo>
                  <a:pt x="1414" y="18001"/>
                  <a:pt x="878" y="18537"/>
                  <a:pt x="439" y="19122"/>
                </a:cubicBezTo>
                <a:cubicBezTo>
                  <a:pt x="49" y="19610"/>
                  <a:pt x="0" y="20292"/>
                  <a:pt x="293" y="20828"/>
                </a:cubicBezTo>
                <a:cubicBezTo>
                  <a:pt x="521" y="21377"/>
                  <a:pt x="1092" y="21711"/>
                  <a:pt x="1644" y="21711"/>
                </a:cubicBezTo>
                <a:cubicBezTo>
                  <a:pt x="1681" y="21711"/>
                  <a:pt x="1719" y="21709"/>
                  <a:pt x="1756" y="21706"/>
                </a:cubicBezTo>
                <a:cubicBezTo>
                  <a:pt x="3023" y="21657"/>
                  <a:pt x="4242" y="21267"/>
                  <a:pt x="5266" y="20585"/>
                </a:cubicBezTo>
                <a:cubicBezTo>
                  <a:pt x="6826" y="19707"/>
                  <a:pt x="8484" y="18976"/>
                  <a:pt x="10190" y="18439"/>
                </a:cubicBezTo>
                <a:cubicBezTo>
                  <a:pt x="11383" y="18103"/>
                  <a:pt x="12539" y="17940"/>
                  <a:pt x="13660" y="17940"/>
                </a:cubicBezTo>
                <a:cubicBezTo>
                  <a:pt x="16435" y="17940"/>
                  <a:pt x="18994" y="18939"/>
                  <a:pt x="21355" y="20780"/>
                </a:cubicBezTo>
                <a:cubicBezTo>
                  <a:pt x="23013" y="22194"/>
                  <a:pt x="24476" y="23754"/>
                  <a:pt x="25694" y="25509"/>
                </a:cubicBezTo>
                <a:cubicBezTo>
                  <a:pt x="25743" y="25558"/>
                  <a:pt x="25841" y="25655"/>
                  <a:pt x="25889" y="25704"/>
                </a:cubicBezTo>
                <a:cubicBezTo>
                  <a:pt x="25694" y="25070"/>
                  <a:pt x="25451" y="24485"/>
                  <a:pt x="25061" y="23949"/>
                </a:cubicBezTo>
                <a:cubicBezTo>
                  <a:pt x="23744" y="21657"/>
                  <a:pt x="22038" y="19658"/>
                  <a:pt x="20039" y="18001"/>
                </a:cubicBezTo>
                <a:cubicBezTo>
                  <a:pt x="17991" y="16294"/>
                  <a:pt x="15456" y="15222"/>
                  <a:pt x="12823" y="15027"/>
                </a:cubicBezTo>
                <a:cubicBezTo>
                  <a:pt x="12124" y="14929"/>
                  <a:pt x="11425" y="14880"/>
                  <a:pt x="10728" y="14880"/>
                </a:cubicBezTo>
                <a:close/>
                <a:moveTo>
                  <a:pt x="69074" y="29106"/>
                </a:moveTo>
                <a:cubicBezTo>
                  <a:pt x="66234" y="29106"/>
                  <a:pt x="61166" y="32861"/>
                  <a:pt x="60457" y="35699"/>
                </a:cubicBezTo>
                <a:cubicBezTo>
                  <a:pt x="63041" y="33164"/>
                  <a:pt x="66210" y="32432"/>
                  <a:pt x="69525" y="31993"/>
                </a:cubicBezTo>
                <a:cubicBezTo>
                  <a:pt x="70354" y="31896"/>
                  <a:pt x="71524" y="31652"/>
                  <a:pt x="71427" y="30433"/>
                </a:cubicBezTo>
                <a:cubicBezTo>
                  <a:pt x="71280" y="29214"/>
                  <a:pt x="70208" y="29166"/>
                  <a:pt x="69330" y="29117"/>
                </a:cubicBezTo>
                <a:cubicBezTo>
                  <a:pt x="69247" y="29110"/>
                  <a:pt x="69161" y="29106"/>
                  <a:pt x="69074" y="29106"/>
                </a:cubicBezTo>
                <a:close/>
                <a:moveTo>
                  <a:pt x="54284" y="0"/>
                </a:moveTo>
                <a:cubicBezTo>
                  <a:pt x="54077" y="0"/>
                  <a:pt x="53870" y="51"/>
                  <a:pt x="53680" y="156"/>
                </a:cubicBezTo>
                <a:cubicBezTo>
                  <a:pt x="52607" y="644"/>
                  <a:pt x="51681" y="1375"/>
                  <a:pt x="51047" y="2350"/>
                </a:cubicBezTo>
                <a:cubicBezTo>
                  <a:pt x="47586" y="6543"/>
                  <a:pt x="45099" y="11516"/>
                  <a:pt x="43880" y="16831"/>
                </a:cubicBezTo>
                <a:cubicBezTo>
                  <a:pt x="43441" y="18830"/>
                  <a:pt x="43149" y="20828"/>
                  <a:pt x="43051" y="22827"/>
                </a:cubicBezTo>
                <a:cubicBezTo>
                  <a:pt x="42759" y="27410"/>
                  <a:pt x="43246" y="31993"/>
                  <a:pt x="44563" y="36430"/>
                </a:cubicBezTo>
                <a:cubicBezTo>
                  <a:pt x="44611" y="36674"/>
                  <a:pt x="44709" y="36918"/>
                  <a:pt x="44904" y="37064"/>
                </a:cubicBezTo>
                <a:cubicBezTo>
                  <a:pt x="44806" y="36528"/>
                  <a:pt x="44709" y="35991"/>
                  <a:pt x="44563" y="35455"/>
                </a:cubicBezTo>
                <a:cubicBezTo>
                  <a:pt x="43783" y="32188"/>
                  <a:pt x="43441" y="28824"/>
                  <a:pt x="43588" y="25509"/>
                </a:cubicBezTo>
                <a:cubicBezTo>
                  <a:pt x="43783" y="20828"/>
                  <a:pt x="45099" y="16245"/>
                  <a:pt x="47488" y="12199"/>
                </a:cubicBezTo>
                <a:cubicBezTo>
                  <a:pt x="48902" y="9761"/>
                  <a:pt x="50657" y="7518"/>
                  <a:pt x="52656" y="5519"/>
                </a:cubicBezTo>
                <a:cubicBezTo>
                  <a:pt x="53534" y="4739"/>
                  <a:pt x="54314" y="3813"/>
                  <a:pt x="54948" y="2887"/>
                </a:cubicBezTo>
                <a:cubicBezTo>
                  <a:pt x="55191" y="2497"/>
                  <a:pt x="55338" y="2155"/>
                  <a:pt x="55484" y="1765"/>
                </a:cubicBezTo>
                <a:cubicBezTo>
                  <a:pt x="55679" y="1229"/>
                  <a:pt x="55533" y="595"/>
                  <a:pt x="55045" y="254"/>
                </a:cubicBezTo>
                <a:cubicBezTo>
                  <a:pt x="54824" y="88"/>
                  <a:pt x="54555" y="0"/>
                  <a:pt x="54284" y="0"/>
                </a:cubicBezTo>
                <a:close/>
                <a:moveTo>
                  <a:pt x="48521" y="28736"/>
                </a:moveTo>
                <a:cubicBezTo>
                  <a:pt x="48101" y="28736"/>
                  <a:pt x="47627" y="29060"/>
                  <a:pt x="47195" y="29799"/>
                </a:cubicBezTo>
                <a:cubicBezTo>
                  <a:pt x="46269" y="31408"/>
                  <a:pt x="46415" y="33359"/>
                  <a:pt x="46757" y="35114"/>
                </a:cubicBezTo>
                <a:cubicBezTo>
                  <a:pt x="46850" y="35580"/>
                  <a:pt x="47254" y="38448"/>
                  <a:pt x="47886" y="38448"/>
                </a:cubicBezTo>
                <a:cubicBezTo>
                  <a:pt x="47915" y="38448"/>
                  <a:pt x="47945" y="38442"/>
                  <a:pt x="47976" y="38429"/>
                </a:cubicBezTo>
                <a:cubicBezTo>
                  <a:pt x="48512" y="38185"/>
                  <a:pt x="49048" y="35845"/>
                  <a:pt x="49194" y="35016"/>
                </a:cubicBezTo>
                <a:cubicBezTo>
                  <a:pt x="49243" y="34821"/>
                  <a:pt x="49292" y="34480"/>
                  <a:pt x="49389" y="34041"/>
                </a:cubicBezTo>
                <a:cubicBezTo>
                  <a:pt x="49633" y="32822"/>
                  <a:pt x="49779" y="31603"/>
                  <a:pt x="49682" y="30336"/>
                </a:cubicBezTo>
                <a:cubicBezTo>
                  <a:pt x="49569" y="29348"/>
                  <a:pt x="49097" y="28736"/>
                  <a:pt x="48521" y="28736"/>
                </a:cubicBezTo>
                <a:close/>
                <a:moveTo>
                  <a:pt x="57239" y="57151"/>
                </a:moveTo>
                <a:lnTo>
                  <a:pt x="57239" y="57151"/>
                </a:lnTo>
                <a:cubicBezTo>
                  <a:pt x="58080" y="58966"/>
                  <a:pt x="58892" y="60802"/>
                  <a:pt x="59668" y="62656"/>
                </a:cubicBezTo>
                <a:lnTo>
                  <a:pt x="59668" y="62656"/>
                </a:lnTo>
                <a:lnTo>
                  <a:pt x="58642" y="61275"/>
                </a:lnTo>
                <a:lnTo>
                  <a:pt x="58642" y="61275"/>
                </a:lnTo>
                <a:cubicBezTo>
                  <a:pt x="58177" y="59901"/>
                  <a:pt x="57708" y="58527"/>
                  <a:pt x="57239" y="57151"/>
                </a:cubicBezTo>
                <a:close/>
                <a:moveTo>
                  <a:pt x="61121" y="64612"/>
                </a:moveTo>
                <a:cubicBezTo>
                  <a:pt x="61292" y="64836"/>
                  <a:pt x="61461" y="65063"/>
                  <a:pt x="61627" y="65293"/>
                </a:cubicBezTo>
                <a:lnTo>
                  <a:pt x="61121" y="64612"/>
                </a:lnTo>
                <a:close/>
                <a:moveTo>
                  <a:pt x="61444" y="13313"/>
                </a:moveTo>
                <a:cubicBezTo>
                  <a:pt x="60730" y="13313"/>
                  <a:pt x="60031" y="13460"/>
                  <a:pt x="59531" y="13710"/>
                </a:cubicBezTo>
                <a:cubicBezTo>
                  <a:pt x="57873" y="14539"/>
                  <a:pt x="56751" y="16294"/>
                  <a:pt x="55923" y="17903"/>
                </a:cubicBezTo>
                <a:cubicBezTo>
                  <a:pt x="54167" y="21267"/>
                  <a:pt x="53144" y="25070"/>
                  <a:pt x="52364" y="28776"/>
                </a:cubicBezTo>
                <a:cubicBezTo>
                  <a:pt x="51145" y="34382"/>
                  <a:pt x="51047" y="40233"/>
                  <a:pt x="52022" y="45889"/>
                </a:cubicBezTo>
                <a:cubicBezTo>
                  <a:pt x="52315" y="47449"/>
                  <a:pt x="52900" y="48960"/>
                  <a:pt x="53046" y="50520"/>
                </a:cubicBezTo>
                <a:cubicBezTo>
                  <a:pt x="53145" y="51638"/>
                  <a:pt x="52903" y="52402"/>
                  <a:pt x="52357" y="52817"/>
                </a:cubicBezTo>
                <a:lnTo>
                  <a:pt x="52357" y="52817"/>
                </a:lnTo>
                <a:lnTo>
                  <a:pt x="47390" y="46132"/>
                </a:lnTo>
                <a:cubicBezTo>
                  <a:pt x="46659" y="45401"/>
                  <a:pt x="45928" y="44621"/>
                  <a:pt x="45245" y="43792"/>
                </a:cubicBezTo>
                <a:cubicBezTo>
                  <a:pt x="42174" y="40379"/>
                  <a:pt x="39736" y="36479"/>
                  <a:pt x="38029" y="32237"/>
                </a:cubicBezTo>
                <a:cubicBezTo>
                  <a:pt x="37298" y="30482"/>
                  <a:pt x="36859" y="28581"/>
                  <a:pt x="36811" y="26679"/>
                </a:cubicBezTo>
                <a:cubicBezTo>
                  <a:pt x="36908" y="25119"/>
                  <a:pt x="37152" y="23608"/>
                  <a:pt x="37542" y="22145"/>
                </a:cubicBezTo>
                <a:cubicBezTo>
                  <a:pt x="37883" y="21170"/>
                  <a:pt x="38078" y="20146"/>
                  <a:pt x="38078" y="19171"/>
                </a:cubicBezTo>
                <a:cubicBezTo>
                  <a:pt x="37971" y="17882"/>
                  <a:pt x="37127" y="17092"/>
                  <a:pt x="36107" y="17092"/>
                </a:cubicBezTo>
                <a:cubicBezTo>
                  <a:pt x="35738" y="17092"/>
                  <a:pt x="35346" y="17196"/>
                  <a:pt x="34958" y="17416"/>
                </a:cubicBezTo>
                <a:cubicBezTo>
                  <a:pt x="33300" y="18342"/>
                  <a:pt x="32228" y="20048"/>
                  <a:pt x="32130" y="21901"/>
                </a:cubicBezTo>
                <a:cubicBezTo>
                  <a:pt x="31740" y="25753"/>
                  <a:pt x="33105" y="29068"/>
                  <a:pt x="35104" y="32188"/>
                </a:cubicBezTo>
                <a:cubicBezTo>
                  <a:pt x="36713" y="34675"/>
                  <a:pt x="38468" y="37015"/>
                  <a:pt x="40175" y="39404"/>
                </a:cubicBezTo>
                <a:cubicBezTo>
                  <a:pt x="40467" y="39746"/>
                  <a:pt x="40711" y="40136"/>
                  <a:pt x="40857" y="40574"/>
                </a:cubicBezTo>
                <a:cubicBezTo>
                  <a:pt x="40979" y="41101"/>
                  <a:pt x="40798" y="41391"/>
                  <a:pt x="40370" y="41391"/>
                </a:cubicBezTo>
                <a:cubicBezTo>
                  <a:pt x="40283" y="41391"/>
                  <a:pt x="40185" y="41379"/>
                  <a:pt x="40077" y="41354"/>
                </a:cubicBezTo>
                <a:cubicBezTo>
                  <a:pt x="39346" y="41111"/>
                  <a:pt x="38615" y="40721"/>
                  <a:pt x="38029" y="40184"/>
                </a:cubicBezTo>
                <a:cubicBezTo>
                  <a:pt x="36518" y="38917"/>
                  <a:pt x="35055" y="37600"/>
                  <a:pt x="33593" y="36284"/>
                </a:cubicBezTo>
                <a:cubicBezTo>
                  <a:pt x="32276" y="35016"/>
                  <a:pt x="30667" y="34041"/>
                  <a:pt x="28961" y="33456"/>
                </a:cubicBezTo>
                <a:cubicBezTo>
                  <a:pt x="28702" y="33341"/>
                  <a:pt x="28435" y="33285"/>
                  <a:pt x="28174" y="33285"/>
                </a:cubicBezTo>
                <a:cubicBezTo>
                  <a:pt x="27551" y="33285"/>
                  <a:pt x="26965" y="33603"/>
                  <a:pt x="26621" y="34187"/>
                </a:cubicBezTo>
                <a:cubicBezTo>
                  <a:pt x="26084" y="34870"/>
                  <a:pt x="25792" y="35748"/>
                  <a:pt x="25743" y="36625"/>
                </a:cubicBezTo>
                <a:cubicBezTo>
                  <a:pt x="25646" y="37942"/>
                  <a:pt x="26426" y="38819"/>
                  <a:pt x="27401" y="39502"/>
                </a:cubicBezTo>
                <a:cubicBezTo>
                  <a:pt x="28278" y="40087"/>
                  <a:pt x="29254" y="40477"/>
                  <a:pt x="30229" y="40721"/>
                </a:cubicBezTo>
                <a:cubicBezTo>
                  <a:pt x="32959" y="41403"/>
                  <a:pt x="35738" y="42086"/>
                  <a:pt x="38420" y="42768"/>
                </a:cubicBezTo>
                <a:cubicBezTo>
                  <a:pt x="40126" y="43110"/>
                  <a:pt x="41686" y="43841"/>
                  <a:pt x="43051" y="44865"/>
                </a:cubicBezTo>
                <a:cubicBezTo>
                  <a:pt x="44130" y="45712"/>
                  <a:pt x="44235" y="46834"/>
                  <a:pt x="43462" y="47580"/>
                </a:cubicBezTo>
                <a:lnTo>
                  <a:pt x="43462" y="47580"/>
                </a:lnTo>
                <a:cubicBezTo>
                  <a:pt x="42003" y="45998"/>
                  <a:pt x="40413" y="44546"/>
                  <a:pt x="38517" y="43402"/>
                </a:cubicBezTo>
                <a:cubicBezTo>
                  <a:pt x="37591" y="42817"/>
                  <a:pt x="36567" y="42427"/>
                  <a:pt x="35543" y="42232"/>
                </a:cubicBezTo>
                <a:cubicBezTo>
                  <a:pt x="35429" y="42204"/>
                  <a:pt x="35313" y="42190"/>
                  <a:pt x="35198" y="42190"/>
                </a:cubicBezTo>
                <a:cubicBezTo>
                  <a:pt x="34722" y="42190"/>
                  <a:pt x="34258" y="42424"/>
                  <a:pt x="33983" y="42817"/>
                </a:cubicBezTo>
                <a:cubicBezTo>
                  <a:pt x="33739" y="43402"/>
                  <a:pt x="33934" y="44036"/>
                  <a:pt x="34422" y="44377"/>
                </a:cubicBezTo>
                <a:cubicBezTo>
                  <a:pt x="35445" y="45206"/>
                  <a:pt x="36518" y="45986"/>
                  <a:pt x="37591" y="46718"/>
                </a:cubicBezTo>
                <a:cubicBezTo>
                  <a:pt x="38418" y="47247"/>
                  <a:pt x="39245" y="47771"/>
                  <a:pt x="40062" y="48331"/>
                </a:cubicBezTo>
                <a:lnTo>
                  <a:pt x="40062" y="48331"/>
                </a:lnTo>
                <a:cubicBezTo>
                  <a:pt x="39047" y="48255"/>
                  <a:pt x="38038" y="48085"/>
                  <a:pt x="37054" y="47839"/>
                </a:cubicBezTo>
                <a:cubicBezTo>
                  <a:pt x="35803" y="47593"/>
                  <a:pt x="34541" y="47470"/>
                  <a:pt x="33284" y="47470"/>
                </a:cubicBezTo>
                <a:cubicBezTo>
                  <a:pt x="31797" y="47470"/>
                  <a:pt x="30316" y="47642"/>
                  <a:pt x="28864" y="47985"/>
                </a:cubicBezTo>
                <a:cubicBezTo>
                  <a:pt x="28376" y="48083"/>
                  <a:pt x="27937" y="48229"/>
                  <a:pt x="27547" y="48521"/>
                </a:cubicBezTo>
                <a:cubicBezTo>
                  <a:pt x="27157" y="48716"/>
                  <a:pt x="27108" y="49302"/>
                  <a:pt x="27547" y="49545"/>
                </a:cubicBezTo>
                <a:cubicBezTo>
                  <a:pt x="27779" y="49777"/>
                  <a:pt x="28132" y="49917"/>
                  <a:pt x="28487" y="49917"/>
                </a:cubicBezTo>
                <a:cubicBezTo>
                  <a:pt x="28581" y="49917"/>
                  <a:pt x="28674" y="49907"/>
                  <a:pt x="28766" y="49887"/>
                </a:cubicBezTo>
                <a:cubicBezTo>
                  <a:pt x="29400" y="49740"/>
                  <a:pt x="30082" y="49594"/>
                  <a:pt x="30765" y="49399"/>
                </a:cubicBezTo>
                <a:cubicBezTo>
                  <a:pt x="31990" y="49110"/>
                  <a:pt x="33246" y="48962"/>
                  <a:pt x="34504" y="48962"/>
                </a:cubicBezTo>
                <a:cubicBezTo>
                  <a:pt x="36000" y="48962"/>
                  <a:pt x="37499" y="49170"/>
                  <a:pt x="38956" y="49594"/>
                </a:cubicBezTo>
                <a:cubicBezTo>
                  <a:pt x="40566" y="50014"/>
                  <a:pt x="42143" y="50568"/>
                  <a:pt x="43659" y="51251"/>
                </a:cubicBezTo>
                <a:lnTo>
                  <a:pt x="43659" y="51251"/>
                </a:lnTo>
                <a:cubicBezTo>
                  <a:pt x="43998" y="51588"/>
                  <a:pt x="44332" y="51945"/>
                  <a:pt x="44660" y="52324"/>
                </a:cubicBezTo>
                <a:cubicBezTo>
                  <a:pt x="43588" y="52305"/>
                  <a:pt x="42533" y="52287"/>
                  <a:pt x="41493" y="52287"/>
                </a:cubicBezTo>
                <a:cubicBezTo>
                  <a:pt x="37337" y="52287"/>
                  <a:pt x="33437" y="52568"/>
                  <a:pt x="29692" y="54128"/>
                </a:cubicBezTo>
                <a:cubicBezTo>
                  <a:pt x="33788" y="53446"/>
                  <a:pt x="37932" y="53690"/>
                  <a:pt x="42076" y="53397"/>
                </a:cubicBezTo>
                <a:cubicBezTo>
                  <a:pt x="42290" y="53385"/>
                  <a:pt x="42498" y="53379"/>
                  <a:pt x="42702" y="53379"/>
                </a:cubicBezTo>
                <a:cubicBezTo>
                  <a:pt x="45756" y="53379"/>
                  <a:pt x="47738" y="54747"/>
                  <a:pt x="49292" y="57444"/>
                </a:cubicBezTo>
                <a:cubicBezTo>
                  <a:pt x="55630" y="68609"/>
                  <a:pt x="58750" y="80554"/>
                  <a:pt x="57337" y="93425"/>
                </a:cubicBezTo>
                <a:cubicBezTo>
                  <a:pt x="56849" y="97569"/>
                  <a:pt x="55289" y="101470"/>
                  <a:pt x="51827" y="104200"/>
                </a:cubicBezTo>
                <a:cubicBezTo>
                  <a:pt x="49039" y="106380"/>
                  <a:pt x="45911" y="107067"/>
                  <a:pt x="42653" y="107067"/>
                </a:cubicBezTo>
                <a:cubicBezTo>
                  <a:pt x="41467" y="107067"/>
                  <a:pt x="40264" y="106976"/>
                  <a:pt x="39053" y="106833"/>
                </a:cubicBezTo>
                <a:cubicBezTo>
                  <a:pt x="35299" y="106394"/>
                  <a:pt x="31886" y="104687"/>
                  <a:pt x="28230" y="103956"/>
                </a:cubicBezTo>
                <a:cubicBezTo>
                  <a:pt x="27157" y="103757"/>
                  <a:pt x="26327" y="103637"/>
                  <a:pt x="25701" y="103637"/>
                </a:cubicBezTo>
                <a:cubicBezTo>
                  <a:pt x="23880" y="103637"/>
                  <a:pt x="23786" y="104650"/>
                  <a:pt x="24476" y="107662"/>
                </a:cubicBezTo>
                <a:cubicBezTo>
                  <a:pt x="25012" y="110002"/>
                  <a:pt x="25646" y="112293"/>
                  <a:pt x="26280" y="114829"/>
                </a:cubicBezTo>
                <a:cubicBezTo>
                  <a:pt x="23500" y="114244"/>
                  <a:pt x="20673" y="114487"/>
                  <a:pt x="19698" y="111123"/>
                </a:cubicBezTo>
                <a:cubicBezTo>
                  <a:pt x="19464" y="110281"/>
                  <a:pt x="19544" y="108677"/>
                  <a:pt x="18389" y="108677"/>
                </a:cubicBezTo>
                <a:cubicBezTo>
                  <a:pt x="18340" y="108677"/>
                  <a:pt x="18288" y="108679"/>
                  <a:pt x="18235" y="108685"/>
                </a:cubicBezTo>
                <a:cubicBezTo>
                  <a:pt x="17211" y="108832"/>
                  <a:pt x="17309" y="110441"/>
                  <a:pt x="17162" y="111513"/>
                </a:cubicBezTo>
                <a:cubicBezTo>
                  <a:pt x="17162" y="111659"/>
                  <a:pt x="17065" y="111806"/>
                  <a:pt x="17065" y="112001"/>
                </a:cubicBezTo>
                <a:cubicBezTo>
                  <a:pt x="12774" y="92889"/>
                  <a:pt x="18722" y="75142"/>
                  <a:pt x="24378" y="57346"/>
                </a:cubicBezTo>
                <a:lnTo>
                  <a:pt x="24378" y="57346"/>
                </a:lnTo>
                <a:cubicBezTo>
                  <a:pt x="23305" y="57785"/>
                  <a:pt x="23110" y="58711"/>
                  <a:pt x="22818" y="59491"/>
                </a:cubicBezTo>
                <a:cubicBezTo>
                  <a:pt x="20624" y="65001"/>
                  <a:pt x="18820" y="70608"/>
                  <a:pt x="17406" y="76312"/>
                </a:cubicBezTo>
                <a:cubicBezTo>
                  <a:pt x="14676" y="86794"/>
                  <a:pt x="13067" y="97423"/>
                  <a:pt x="14773" y="108295"/>
                </a:cubicBezTo>
                <a:cubicBezTo>
                  <a:pt x="16993" y="122304"/>
                  <a:pt x="26446" y="130307"/>
                  <a:pt x="40140" y="130307"/>
                </a:cubicBezTo>
                <a:cubicBezTo>
                  <a:pt x="40887" y="130307"/>
                  <a:pt x="41646" y="130283"/>
                  <a:pt x="42417" y="130235"/>
                </a:cubicBezTo>
                <a:cubicBezTo>
                  <a:pt x="48756" y="129796"/>
                  <a:pt x="54362" y="127700"/>
                  <a:pt x="59140" y="123361"/>
                </a:cubicBezTo>
                <a:lnTo>
                  <a:pt x="59140" y="123361"/>
                </a:lnTo>
                <a:cubicBezTo>
                  <a:pt x="54606" y="129016"/>
                  <a:pt x="48609" y="131503"/>
                  <a:pt x="41589" y="131990"/>
                </a:cubicBezTo>
                <a:cubicBezTo>
                  <a:pt x="41426" y="132001"/>
                  <a:pt x="41263" y="132004"/>
                  <a:pt x="41098" y="132004"/>
                </a:cubicBezTo>
                <a:cubicBezTo>
                  <a:pt x="40603" y="132004"/>
                  <a:pt x="40098" y="131970"/>
                  <a:pt x="39586" y="131970"/>
                </a:cubicBezTo>
                <a:cubicBezTo>
                  <a:pt x="38635" y="131970"/>
                  <a:pt x="37658" y="132089"/>
                  <a:pt x="36664" y="132771"/>
                </a:cubicBezTo>
                <a:cubicBezTo>
                  <a:pt x="38791" y="133834"/>
                  <a:pt x="40796" y="134535"/>
                  <a:pt x="42919" y="134535"/>
                </a:cubicBezTo>
                <a:cubicBezTo>
                  <a:pt x="43814" y="134535"/>
                  <a:pt x="44730" y="134410"/>
                  <a:pt x="45684" y="134136"/>
                </a:cubicBezTo>
                <a:cubicBezTo>
                  <a:pt x="50511" y="132722"/>
                  <a:pt x="54850" y="129991"/>
                  <a:pt x="58214" y="126237"/>
                </a:cubicBezTo>
                <a:cubicBezTo>
                  <a:pt x="60506" y="123751"/>
                  <a:pt x="62895" y="121167"/>
                  <a:pt x="64260" y="117998"/>
                </a:cubicBezTo>
                <a:cubicBezTo>
                  <a:pt x="65625" y="114731"/>
                  <a:pt x="65722" y="110684"/>
                  <a:pt x="66015" y="107223"/>
                </a:cubicBezTo>
                <a:cubicBezTo>
                  <a:pt x="66795" y="99032"/>
                  <a:pt x="66356" y="90743"/>
                  <a:pt x="64796" y="82650"/>
                </a:cubicBezTo>
                <a:cubicBezTo>
                  <a:pt x="63338" y="75634"/>
                  <a:pt x="61178" y="68809"/>
                  <a:pt x="58884" y="61995"/>
                </a:cubicBezTo>
                <a:lnTo>
                  <a:pt x="58884" y="61995"/>
                </a:lnTo>
                <a:cubicBezTo>
                  <a:pt x="59202" y="62330"/>
                  <a:pt x="59515" y="62673"/>
                  <a:pt x="59821" y="63024"/>
                </a:cubicBezTo>
                <a:lnTo>
                  <a:pt x="59821" y="63024"/>
                </a:lnTo>
                <a:cubicBezTo>
                  <a:pt x="65483" y="76655"/>
                  <a:pt x="69188" y="91280"/>
                  <a:pt x="68209" y="106053"/>
                </a:cubicBezTo>
                <a:cubicBezTo>
                  <a:pt x="69623" y="100153"/>
                  <a:pt x="69282" y="94351"/>
                  <a:pt x="68453" y="88501"/>
                </a:cubicBezTo>
                <a:cubicBezTo>
                  <a:pt x="67039" y="77872"/>
                  <a:pt x="63431" y="67926"/>
                  <a:pt x="59287" y="58126"/>
                </a:cubicBezTo>
                <a:cubicBezTo>
                  <a:pt x="58848" y="57151"/>
                  <a:pt x="58507" y="56030"/>
                  <a:pt x="57532" y="55493"/>
                </a:cubicBezTo>
                <a:cubicBezTo>
                  <a:pt x="56020" y="54665"/>
                  <a:pt x="56215" y="53494"/>
                  <a:pt x="56751" y="52276"/>
                </a:cubicBezTo>
                <a:cubicBezTo>
                  <a:pt x="57532" y="50228"/>
                  <a:pt x="59433" y="48814"/>
                  <a:pt x="61627" y="48570"/>
                </a:cubicBezTo>
                <a:cubicBezTo>
                  <a:pt x="62109" y="48517"/>
                  <a:pt x="62585" y="48488"/>
                  <a:pt x="63052" y="48488"/>
                </a:cubicBezTo>
                <a:cubicBezTo>
                  <a:pt x="65135" y="48488"/>
                  <a:pt x="67046" y="49065"/>
                  <a:pt x="68599" y="50618"/>
                </a:cubicBezTo>
                <a:cubicBezTo>
                  <a:pt x="69143" y="51162"/>
                  <a:pt x="71258" y="52285"/>
                  <a:pt x="72441" y="52285"/>
                </a:cubicBezTo>
                <a:cubicBezTo>
                  <a:pt x="73168" y="52285"/>
                  <a:pt x="73544" y="51861"/>
                  <a:pt x="72987" y="50618"/>
                </a:cubicBezTo>
                <a:cubicBezTo>
                  <a:pt x="71134" y="46376"/>
                  <a:pt x="63772" y="46815"/>
                  <a:pt x="60067" y="46425"/>
                </a:cubicBezTo>
                <a:cubicBezTo>
                  <a:pt x="59092" y="46279"/>
                  <a:pt x="57580" y="46718"/>
                  <a:pt x="57483" y="45206"/>
                </a:cubicBezTo>
                <a:cubicBezTo>
                  <a:pt x="57385" y="43841"/>
                  <a:pt x="58702" y="43353"/>
                  <a:pt x="59774" y="42915"/>
                </a:cubicBezTo>
                <a:cubicBezTo>
                  <a:pt x="60273" y="42701"/>
                  <a:pt x="60794" y="42591"/>
                  <a:pt x="61316" y="42591"/>
                </a:cubicBezTo>
                <a:cubicBezTo>
                  <a:pt x="61867" y="42591"/>
                  <a:pt x="62418" y="42713"/>
                  <a:pt x="62943" y="42963"/>
                </a:cubicBezTo>
                <a:cubicBezTo>
                  <a:pt x="63577" y="43353"/>
                  <a:pt x="64309" y="43548"/>
                  <a:pt x="65040" y="43548"/>
                </a:cubicBezTo>
                <a:cubicBezTo>
                  <a:pt x="65966" y="43500"/>
                  <a:pt x="67039" y="43402"/>
                  <a:pt x="67185" y="42281"/>
                </a:cubicBezTo>
                <a:cubicBezTo>
                  <a:pt x="67283" y="41111"/>
                  <a:pt x="66405" y="40623"/>
                  <a:pt x="65284" y="40428"/>
                </a:cubicBezTo>
                <a:cubicBezTo>
                  <a:pt x="64808" y="40365"/>
                  <a:pt x="64332" y="40334"/>
                  <a:pt x="63858" y="40334"/>
                </a:cubicBezTo>
                <a:cubicBezTo>
                  <a:pt x="61762" y="40334"/>
                  <a:pt x="59720" y="40950"/>
                  <a:pt x="57970" y="42183"/>
                </a:cubicBezTo>
                <a:cubicBezTo>
                  <a:pt x="57178" y="42724"/>
                  <a:pt x="56332" y="43397"/>
                  <a:pt x="55374" y="43397"/>
                </a:cubicBezTo>
                <a:cubicBezTo>
                  <a:pt x="55035" y="43397"/>
                  <a:pt x="54683" y="43313"/>
                  <a:pt x="54314" y="43110"/>
                </a:cubicBezTo>
                <a:cubicBezTo>
                  <a:pt x="52900" y="42281"/>
                  <a:pt x="53192" y="40769"/>
                  <a:pt x="53192" y="39502"/>
                </a:cubicBezTo>
                <a:cubicBezTo>
                  <a:pt x="53144" y="31750"/>
                  <a:pt x="58945" y="25899"/>
                  <a:pt x="62651" y="19610"/>
                </a:cubicBezTo>
                <a:cubicBezTo>
                  <a:pt x="63382" y="18342"/>
                  <a:pt x="64601" y="16831"/>
                  <a:pt x="64406" y="15270"/>
                </a:cubicBezTo>
                <a:cubicBezTo>
                  <a:pt x="64246" y="13859"/>
                  <a:pt x="62818" y="13313"/>
                  <a:pt x="61444" y="13313"/>
                </a:cubicBezTo>
                <a:close/>
                <a:moveTo>
                  <a:pt x="35836" y="135550"/>
                </a:moveTo>
                <a:lnTo>
                  <a:pt x="35836" y="135550"/>
                </a:lnTo>
                <a:cubicBezTo>
                  <a:pt x="37152" y="138036"/>
                  <a:pt x="39005" y="139645"/>
                  <a:pt x="39151" y="142083"/>
                </a:cubicBezTo>
                <a:cubicBezTo>
                  <a:pt x="39248" y="144228"/>
                  <a:pt x="39541" y="146373"/>
                  <a:pt x="39541" y="148518"/>
                </a:cubicBezTo>
                <a:cubicBezTo>
                  <a:pt x="39590" y="161780"/>
                  <a:pt x="39638" y="174993"/>
                  <a:pt x="39200" y="188254"/>
                </a:cubicBezTo>
                <a:cubicBezTo>
                  <a:pt x="39005" y="193032"/>
                  <a:pt x="37249" y="196152"/>
                  <a:pt x="32715" y="197664"/>
                </a:cubicBezTo>
                <a:cubicBezTo>
                  <a:pt x="31399" y="198103"/>
                  <a:pt x="30082" y="198590"/>
                  <a:pt x="28717" y="199029"/>
                </a:cubicBezTo>
                <a:cubicBezTo>
                  <a:pt x="26913" y="199663"/>
                  <a:pt x="25158" y="200248"/>
                  <a:pt x="23354" y="200930"/>
                </a:cubicBezTo>
                <a:cubicBezTo>
                  <a:pt x="22574" y="201223"/>
                  <a:pt x="21697" y="201515"/>
                  <a:pt x="21648" y="202490"/>
                </a:cubicBezTo>
                <a:cubicBezTo>
                  <a:pt x="21550" y="203612"/>
                  <a:pt x="22525" y="204051"/>
                  <a:pt x="23305" y="204441"/>
                </a:cubicBezTo>
                <a:cubicBezTo>
                  <a:pt x="24281" y="204928"/>
                  <a:pt x="25304" y="205270"/>
                  <a:pt x="26280" y="205660"/>
                </a:cubicBezTo>
                <a:lnTo>
                  <a:pt x="29694" y="205618"/>
                </a:lnTo>
                <a:lnTo>
                  <a:pt x="29694" y="205618"/>
                </a:lnTo>
                <a:cubicBezTo>
                  <a:pt x="29222" y="205316"/>
                  <a:pt x="29021" y="204988"/>
                  <a:pt x="29030" y="204645"/>
                </a:cubicBezTo>
                <a:lnTo>
                  <a:pt x="29030" y="204645"/>
                </a:lnTo>
                <a:cubicBezTo>
                  <a:pt x="28763" y="204514"/>
                  <a:pt x="28478" y="204413"/>
                  <a:pt x="28181" y="204343"/>
                </a:cubicBezTo>
                <a:cubicBezTo>
                  <a:pt x="27352" y="204051"/>
                  <a:pt x="26280" y="203856"/>
                  <a:pt x="26182" y="202783"/>
                </a:cubicBezTo>
                <a:cubicBezTo>
                  <a:pt x="26084" y="201515"/>
                  <a:pt x="27303" y="201320"/>
                  <a:pt x="28132" y="200784"/>
                </a:cubicBezTo>
                <a:cubicBezTo>
                  <a:pt x="30667" y="199029"/>
                  <a:pt x="33837" y="198736"/>
                  <a:pt x="36469" y="197176"/>
                </a:cubicBezTo>
                <a:cubicBezTo>
                  <a:pt x="37542" y="196542"/>
                  <a:pt x="38468" y="195714"/>
                  <a:pt x="39200" y="194738"/>
                </a:cubicBezTo>
                <a:cubicBezTo>
                  <a:pt x="39785" y="192739"/>
                  <a:pt x="40126" y="190692"/>
                  <a:pt x="40321" y="188644"/>
                </a:cubicBezTo>
                <a:cubicBezTo>
                  <a:pt x="40955" y="174993"/>
                  <a:pt x="40857" y="161341"/>
                  <a:pt x="40857" y="147641"/>
                </a:cubicBezTo>
                <a:cubicBezTo>
                  <a:pt x="40857" y="144082"/>
                  <a:pt x="40028" y="140328"/>
                  <a:pt x="43783" y="137597"/>
                </a:cubicBezTo>
                <a:lnTo>
                  <a:pt x="43783" y="137597"/>
                </a:lnTo>
                <a:cubicBezTo>
                  <a:pt x="43598" y="137613"/>
                  <a:pt x="43416" y="137620"/>
                  <a:pt x="43236" y="137620"/>
                </a:cubicBezTo>
                <a:cubicBezTo>
                  <a:pt x="40627" y="137620"/>
                  <a:pt x="38573" y="136051"/>
                  <a:pt x="35836" y="135550"/>
                </a:cubicBezTo>
                <a:close/>
                <a:moveTo>
                  <a:pt x="41881" y="196396"/>
                </a:moveTo>
                <a:lnTo>
                  <a:pt x="41881" y="196396"/>
                </a:lnTo>
                <a:cubicBezTo>
                  <a:pt x="41150" y="197371"/>
                  <a:pt x="40223" y="198200"/>
                  <a:pt x="39151" y="198834"/>
                </a:cubicBezTo>
                <a:cubicBezTo>
                  <a:pt x="37932" y="199558"/>
                  <a:pt x="29090" y="202425"/>
                  <a:pt x="29030" y="204645"/>
                </a:cubicBezTo>
                <a:lnTo>
                  <a:pt x="29030" y="204645"/>
                </a:lnTo>
                <a:cubicBezTo>
                  <a:pt x="29509" y="204878"/>
                  <a:pt x="29933" y="205204"/>
                  <a:pt x="30277" y="205611"/>
                </a:cubicBezTo>
                <a:lnTo>
                  <a:pt x="29694" y="205618"/>
                </a:lnTo>
                <a:lnTo>
                  <a:pt x="29694" y="205618"/>
                </a:lnTo>
                <a:cubicBezTo>
                  <a:pt x="30075" y="205862"/>
                  <a:pt x="30633" y="206089"/>
                  <a:pt x="31399" y="206293"/>
                </a:cubicBezTo>
                <a:lnTo>
                  <a:pt x="33056" y="206781"/>
                </a:lnTo>
                <a:cubicBezTo>
                  <a:pt x="35478" y="207441"/>
                  <a:pt x="39339" y="208406"/>
                  <a:pt x="42272" y="208406"/>
                </a:cubicBezTo>
                <a:cubicBezTo>
                  <a:pt x="43887" y="208406"/>
                  <a:pt x="45221" y="208114"/>
                  <a:pt x="45879" y="207317"/>
                </a:cubicBezTo>
                <a:cubicBezTo>
                  <a:pt x="46708" y="206293"/>
                  <a:pt x="45830" y="206342"/>
                  <a:pt x="45197" y="206196"/>
                </a:cubicBezTo>
                <a:cubicBezTo>
                  <a:pt x="43198" y="205757"/>
                  <a:pt x="41101" y="205806"/>
                  <a:pt x="39200" y="204977"/>
                </a:cubicBezTo>
                <a:cubicBezTo>
                  <a:pt x="38566" y="204684"/>
                  <a:pt x="37737" y="204392"/>
                  <a:pt x="37737" y="203514"/>
                </a:cubicBezTo>
                <a:cubicBezTo>
                  <a:pt x="37737" y="202734"/>
                  <a:pt x="38420" y="202442"/>
                  <a:pt x="39005" y="202100"/>
                </a:cubicBezTo>
                <a:cubicBezTo>
                  <a:pt x="39541" y="201808"/>
                  <a:pt x="40028" y="201662"/>
                  <a:pt x="40516" y="201320"/>
                </a:cubicBezTo>
                <a:cubicBezTo>
                  <a:pt x="42125" y="200199"/>
                  <a:pt x="42759" y="197908"/>
                  <a:pt x="41881" y="19639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5"/>
          <p:cNvPicPr preferRelativeResize="0"/>
          <p:nvPr/>
        </p:nvPicPr>
        <p:blipFill rotWithShape="1">
          <a:blip r:embed="rId4">
            <a:alphaModFix/>
          </a:blip>
          <a:srcRect l="15476" t="17841" b="18686"/>
          <a:stretch/>
        </p:blipFill>
        <p:spPr>
          <a:xfrm>
            <a:off x="4572000" y="0"/>
            <a:ext cx="4572001" cy="51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5"/>
          <p:cNvPicPr preferRelativeResize="0"/>
          <p:nvPr/>
        </p:nvPicPr>
        <p:blipFill rotWithShape="1">
          <a:blip r:embed="rId5">
            <a:alphaModFix/>
          </a:blip>
          <a:srcRect t="108" b="98"/>
          <a:stretch/>
        </p:blipFill>
        <p:spPr>
          <a:xfrm>
            <a:off x="3497575" y="-12"/>
            <a:ext cx="2743199" cy="1764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5" descr="Linkedin logo - Marques et logos: histoire et signification | 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37813" y="1849724"/>
            <a:ext cx="966821" cy="604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15"/>
          <p:cNvGrpSpPr/>
          <p:nvPr/>
        </p:nvGrpSpPr>
        <p:grpSpPr>
          <a:xfrm>
            <a:off x="2699482" y="766740"/>
            <a:ext cx="679205" cy="675999"/>
            <a:chOff x="1493849" y="2775533"/>
            <a:chExt cx="283985" cy="341080"/>
          </a:xfrm>
        </p:grpSpPr>
        <p:sp>
          <p:nvSpPr>
            <p:cNvPr id="231" name="Google Shape;231;p15"/>
            <p:cNvSpPr/>
            <p:nvPr/>
          </p:nvSpPr>
          <p:spPr>
            <a:xfrm>
              <a:off x="1493849" y="2775533"/>
              <a:ext cx="283985" cy="341080"/>
            </a:xfrm>
            <a:custGeom>
              <a:avLst/>
              <a:gdLst/>
              <a:ahLst/>
              <a:cxnLst/>
              <a:rect l="l" t="t" r="r" b="b"/>
              <a:pathLst>
                <a:path w="8943" h="10741" extrusionOk="0">
                  <a:moveTo>
                    <a:pt x="8430" y="1013"/>
                  </a:moveTo>
                  <a:cubicBezTo>
                    <a:pt x="8466" y="1013"/>
                    <a:pt x="8514" y="1025"/>
                    <a:pt x="8549" y="1061"/>
                  </a:cubicBezTo>
                  <a:cubicBezTo>
                    <a:pt x="8573" y="1084"/>
                    <a:pt x="8585" y="1132"/>
                    <a:pt x="8585" y="1180"/>
                  </a:cubicBezTo>
                  <a:lnTo>
                    <a:pt x="8585" y="1846"/>
                  </a:lnTo>
                  <a:cubicBezTo>
                    <a:pt x="8585" y="2454"/>
                    <a:pt x="8454" y="2906"/>
                    <a:pt x="8192" y="3204"/>
                  </a:cubicBezTo>
                  <a:cubicBezTo>
                    <a:pt x="7954" y="3466"/>
                    <a:pt x="7633" y="3585"/>
                    <a:pt x="7323" y="3716"/>
                  </a:cubicBezTo>
                  <a:cubicBezTo>
                    <a:pt x="7180" y="3775"/>
                    <a:pt x="7025" y="3835"/>
                    <a:pt x="6894" y="3918"/>
                  </a:cubicBezTo>
                  <a:cubicBezTo>
                    <a:pt x="7037" y="3466"/>
                    <a:pt x="7121" y="2989"/>
                    <a:pt x="7121" y="2501"/>
                  </a:cubicBezTo>
                  <a:lnTo>
                    <a:pt x="7121" y="1811"/>
                  </a:lnTo>
                  <a:cubicBezTo>
                    <a:pt x="7335" y="1811"/>
                    <a:pt x="7549" y="1715"/>
                    <a:pt x="7680" y="1513"/>
                  </a:cubicBezTo>
                  <a:lnTo>
                    <a:pt x="7799" y="1334"/>
                  </a:lnTo>
                  <a:cubicBezTo>
                    <a:pt x="7954" y="1132"/>
                    <a:pt x="8168" y="1013"/>
                    <a:pt x="8430" y="1013"/>
                  </a:cubicBezTo>
                  <a:close/>
                  <a:moveTo>
                    <a:pt x="453" y="1025"/>
                  </a:moveTo>
                  <a:cubicBezTo>
                    <a:pt x="703" y="1025"/>
                    <a:pt x="929" y="1144"/>
                    <a:pt x="1072" y="1358"/>
                  </a:cubicBezTo>
                  <a:lnTo>
                    <a:pt x="1191" y="1537"/>
                  </a:lnTo>
                  <a:cubicBezTo>
                    <a:pt x="1322" y="1703"/>
                    <a:pt x="1537" y="1834"/>
                    <a:pt x="1763" y="1834"/>
                  </a:cubicBezTo>
                  <a:lnTo>
                    <a:pt x="1763" y="2513"/>
                  </a:lnTo>
                  <a:cubicBezTo>
                    <a:pt x="1763" y="2989"/>
                    <a:pt x="1834" y="3466"/>
                    <a:pt x="1977" y="3930"/>
                  </a:cubicBezTo>
                  <a:cubicBezTo>
                    <a:pt x="1846" y="3835"/>
                    <a:pt x="1703" y="3775"/>
                    <a:pt x="1548" y="3716"/>
                  </a:cubicBezTo>
                  <a:cubicBezTo>
                    <a:pt x="1239" y="3597"/>
                    <a:pt x="929" y="3466"/>
                    <a:pt x="691" y="3204"/>
                  </a:cubicBezTo>
                  <a:cubicBezTo>
                    <a:pt x="417" y="2906"/>
                    <a:pt x="286" y="2454"/>
                    <a:pt x="286" y="1846"/>
                  </a:cubicBezTo>
                  <a:lnTo>
                    <a:pt x="286" y="1191"/>
                  </a:lnTo>
                  <a:cubicBezTo>
                    <a:pt x="286" y="1144"/>
                    <a:pt x="298" y="1096"/>
                    <a:pt x="334" y="1072"/>
                  </a:cubicBezTo>
                  <a:cubicBezTo>
                    <a:pt x="358" y="1037"/>
                    <a:pt x="405" y="1025"/>
                    <a:pt x="453" y="1025"/>
                  </a:cubicBezTo>
                  <a:close/>
                  <a:moveTo>
                    <a:pt x="7097" y="299"/>
                  </a:moveTo>
                  <a:lnTo>
                    <a:pt x="7097" y="668"/>
                  </a:lnTo>
                  <a:lnTo>
                    <a:pt x="5739" y="668"/>
                  </a:lnTo>
                  <a:cubicBezTo>
                    <a:pt x="5656" y="668"/>
                    <a:pt x="5585" y="739"/>
                    <a:pt x="5585" y="834"/>
                  </a:cubicBezTo>
                  <a:cubicBezTo>
                    <a:pt x="5585" y="918"/>
                    <a:pt x="5656" y="1001"/>
                    <a:pt x="5739" y="1001"/>
                  </a:cubicBezTo>
                  <a:lnTo>
                    <a:pt x="6775" y="1001"/>
                  </a:lnTo>
                  <a:lnTo>
                    <a:pt x="6775" y="2513"/>
                  </a:lnTo>
                  <a:cubicBezTo>
                    <a:pt x="6787" y="3882"/>
                    <a:pt x="6132" y="5192"/>
                    <a:pt x="5013" y="6014"/>
                  </a:cubicBezTo>
                  <a:lnTo>
                    <a:pt x="4894" y="6097"/>
                  </a:lnTo>
                  <a:cubicBezTo>
                    <a:pt x="4870" y="6097"/>
                    <a:pt x="4835" y="6085"/>
                    <a:pt x="4811" y="6085"/>
                  </a:cubicBezTo>
                  <a:lnTo>
                    <a:pt x="4037" y="6085"/>
                  </a:lnTo>
                  <a:cubicBezTo>
                    <a:pt x="4001" y="6085"/>
                    <a:pt x="3977" y="6085"/>
                    <a:pt x="3942" y="6097"/>
                  </a:cubicBezTo>
                  <a:lnTo>
                    <a:pt x="3823" y="6014"/>
                  </a:lnTo>
                  <a:cubicBezTo>
                    <a:pt x="2727" y="5192"/>
                    <a:pt x="2060" y="3882"/>
                    <a:pt x="2060" y="2513"/>
                  </a:cubicBezTo>
                  <a:lnTo>
                    <a:pt x="2060" y="1001"/>
                  </a:lnTo>
                  <a:lnTo>
                    <a:pt x="5013" y="1001"/>
                  </a:lnTo>
                  <a:cubicBezTo>
                    <a:pt x="5108" y="1001"/>
                    <a:pt x="5180" y="918"/>
                    <a:pt x="5180" y="834"/>
                  </a:cubicBezTo>
                  <a:cubicBezTo>
                    <a:pt x="5180" y="739"/>
                    <a:pt x="5108" y="668"/>
                    <a:pt x="5013" y="668"/>
                  </a:cubicBezTo>
                  <a:lnTo>
                    <a:pt x="1727" y="668"/>
                  </a:lnTo>
                  <a:lnTo>
                    <a:pt x="1727" y="299"/>
                  </a:lnTo>
                  <a:close/>
                  <a:moveTo>
                    <a:pt x="4823" y="6395"/>
                  </a:moveTo>
                  <a:cubicBezTo>
                    <a:pt x="4882" y="6395"/>
                    <a:pt x="4930" y="6442"/>
                    <a:pt x="4930" y="6502"/>
                  </a:cubicBezTo>
                  <a:lnTo>
                    <a:pt x="4930" y="6621"/>
                  </a:lnTo>
                  <a:cubicBezTo>
                    <a:pt x="4930" y="6680"/>
                    <a:pt x="4882" y="6728"/>
                    <a:pt x="4823" y="6728"/>
                  </a:cubicBezTo>
                  <a:lnTo>
                    <a:pt x="4049" y="6728"/>
                  </a:lnTo>
                  <a:cubicBezTo>
                    <a:pt x="3989" y="6728"/>
                    <a:pt x="3942" y="6680"/>
                    <a:pt x="3942" y="6621"/>
                  </a:cubicBezTo>
                  <a:lnTo>
                    <a:pt x="3942" y="6502"/>
                  </a:lnTo>
                  <a:cubicBezTo>
                    <a:pt x="3942" y="6442"/>
                    <a:pt x="3989" y="6395"/>
                    <a:pt x="4049" y="6395"/>
                  </a:cubicBezTo>
                  <a:close/>
                  <a:moveTo>
                    <a:pt x="4620" y="7037"/>
                  </a:moveTo>
                  <a:lnTo>
                    <a:pt x="4620" y="8573"/>
                  </a:lnTo>
                  <a:lnTo>
                    <a:pt x="4239" y="8573"/>
                  </a:lnTo>
                  <a:lnTo>
                    <a:pt x="4239" y="7037"/>
                  </a:lnTo>
                  <a:close/>
                  <a:moveTo>
                    <a:pt x="5418" y="8883"/>
                  </a:moveTo>
                  <a:cubicBezTo>
                    <a:pt x="5525" y="8883"/>
                    <a:pt x="5608" y="8978"/>
                    <a:pt x="5608" y="9073"/>
                  </a:cubicBezTo>
                  <a:lnTo>
                    <a:pt x="5608" y="9252"/>
                  </a:lnTo>
                  <a:lnTo>
                    <a:pt x="4215" y="9252"/>
                  </a:lnTo>
                  <a:cubicBezTo>
                    <a:pt x="4120" y="9252"/>
                    <a:pt x="4049" y="9335"/>
                    <a:pt x="4049" y="9419"/>
                  </a:cubicBezTo>
                  <a:cubicBezTo>
                    <a:pt x="4049" y="9514"/>
                    <a:pt x="4120" y="9585"/>
                    <a:pt x="4215" y="9585"/>
                  </a:cubicBezTo>
                  <a:lnTo>
                    <a:pt x="6370" y="9585"/>
                  </a:lnTo>
                  <a:cubicBezTo>
                    <a:pt x="6382" y="9585"/>
                    <a:pt x="6406" y="9597"/>
                    <a:pt x="6418" y="9609"/>
                  </a:cubicBezTo>
                  <a:lnTo>
                    <a:pt x="6561" y="10371"/>
                  </a:lnTo>
                  <a:cubicBezTo>
                    <a:pt x="6561" y="10383"/>
                    <a:pt x="6561" y="10407"/>
                    <a:pt x="6549" y="10407"/>
                  </a:cubicBezTo>
                  <a:cubicBezTo>
                    <a:pt x="6549" y="10407"/>
                    <a:pt x="6537" y="10419"/>
                    <a:pt x="6525" y="10419"/>
                  </a:cubicBezTo>
                  <a:lnTo>
                    <a:pt x="2370" y="10419"/>
                  </a:lnTo>
                  <a:cubicBezTo>
                    <a:pt x="2358" y="10419"/>
                    <a:pt x="2334" y="10407"/>
                    <a:pt x="2334" y="10407"/>
                  </a:cubicBezTo>
                  <a:cubicBezTo>
                    <a:pt x="2334" y="10407"/>
                    <a:pt x="2322" y="10383"/>
                    <a:pt x="2322" y="10371"/>
                  </a:cubicBezTo>
                  <a:lnTo>
                    <a:pt x="2477" y="9609"/>
                  </a:lnTo>
                  <a:cubicBezTo>
                    <a:pt x="2477" y="9597"/>
                    <a:pt x="2489" y="9585"/>
                    <a:pt x="2513" y="9585"/>
                  </a:cubicBezTo>
                  <a:lnTo>
                    <a:pt x="3489" y="9585"/>
                  </a:lnTo>
                  <a:cubicBezTo>
                    <a:pt x="3573" y="9585"/>
                    <a:pt x="3644" y="9514"/>
                    <a:pt x="3644" y="9419"/>
                  </a:cubicBezTo>
                  <a:cubicBezTo>
                    <a:pt x="3644" y="9335"/>
                    <a:pt x="3573" y="9252"/>
                    <a:pt x="3489" y="9252"/>
                  </a:cubicBezTo>
                  <a:lnTo>
                    <a:pt x="3263" y="9252"/>
                  </a:lnTo>
                  <a:lnTo>
                    <a:pt x="3263" y="9073"/>
                  </a:lnTo>
                  <a:cubicBezTo>
                    <a:pt x="3263" y="8978"/>
                    <a:pt x="3346" y="8883"/>
                    <a:pt x="3453" y="8883"/>
                  </a:cubicBezTo>
                  <a:close/>
                  <a:moveTo>
                    <a:pt x="1739" y="1"/>
                  </a:moveTo>
                  <a:cubicBezTo>
                    <a:pt x="1572" y="1"/>
                    <a:pt x="1441" y="132"/>
                    <a:pt x="1441" y="299"/>
                  </a:cubicBezTo>
                  <a:lnTo>
                    <a:pt x="1441" y="703"/>
                  </a:lnTo>
                  <a:cubicBezTo>
                    <a:pt x="1441" y="858"/>
                    <a:pt x="1572" y="1001"/>
                    <a:pt x="1739" y="1001"/>
                  </a:cubicBezTo>
                  <a:lnTo>
                    <a:pt x="1775" y="1001"/>
                  </a:lnTo>
                  <a:lnTo>
                    <a:pt x="1775" y="1513"/>
                  </a:lnTo>
                  <a:cubicBezTo>
                    <a:pt x="1656" y="1513"/>
                    <a:pt x="1537" y="1453"/>
                    <a:pt x="1477" y="1358"/>
                  </a:cubicBezTo>
                  <a:lnTo>
                    <a:pt x="1358" y="1180"/>
                  </a:lnTo>
                  <a:cubicBezTo>
                    <a:pt x="1156" y="882"/>
                    <a:pt x="822" y="715"/>
                    <a:pt x="477" y="715"/>
                  </a:cubicBezTo>
                  <a:cubicBezTo>
                    <a:pt x="346" y="715"/>
                    <a:pt x="227" y="763"/>
                    <a:pt x="132" y="846"/>
                  </a:cubicBezTo>
                  <a:cubicBezTo>
                    <a:pt x="48" y="941"/>
                    <a:pt x="1" y="1049"/>
                    <a:pt x="1" y="1191"/>
                  </a:cubicBezTo>
                  <a:lnTo>
                    <a:pt x="1" y="1846"/>
                  </a:lnTo>
                  <a:cubicBezTo>
                    <a:pt x="1" y="3418"/>
                    <a:pt x="798" y="3751"/>
                    <a:pt x="1465" y="4013"/>
                  </a:cubicBezTo>
                  <a:cubicBezTo>
                    <a:pt x="1810" y="4168"/>
                    <a:pt x="2144" y="4299"/>
                    <a:pt x="2299" y="4609"/>
                  </a:cubicBezTo>
                  <a:cubicBezTo>
                    <a:pt x="2334" y="4704"/>
                    <a:pt x="2322" y="4775"/>
                    <a:pt x="2263" y="4847"/>
                  </a:cubicBezTo>
                  <a:cubicBezTo>
                    <a:pt x="2212" y="4914"/>
                    <a:pt x="2120" y="4946"/>
                    <a:pt x="2041" y="4946"/>
                  </a:cubicBezTo>
                  <a:cubicBezTo>
                    <a:pt x="2008" y="4946"/>
                    <a:pt x="1978" y="4940"/>
                    <a:pt x="1953" y="4930"/>
                  </a:cubicBezTo>
                  <a:cubicBezTo>
                    <a:pt x="1834" y="4882"/>
                    <a:pt x="1822" y="4728"/>
                    <a:pt x="1834" y="4632"/>
                  </a:cubicBezTo>
                  <a:cubicBezTo>
                    <a:pt x="1834" y="4537"/>
                    <a:pt x="1775" y="4466"/>
                    <a:pt x="1679" y="4466"/>
                  </a:cubicBezTo>
                  <a:cubicBezTo>
                    <a:pt x="1596" y="4466"/>
                    <a:pt x="1513" y="4525"/>
                    <a:pt x="1513" y="4609"/>
                  </a:cubicBezTo>
                  <a:cubicBezTo>
                    <a:pt x="1513" y="4740"/>
                    <a:pt x="1537" y="5085"/>
                    <a:pt x="1834" y="5228"/>
                  </a:cubicBezTo>
                  <a:cubicBezTo>
                    <a:pt x="1906" y="5252"/>
                    <a:pt x="1965" y="5263"/>
                    <a:pt x="2037" y="5263"/>
                  </a:cubicBezTo>
                  <a:cubicBezTo>
                    <a:pt x="2203" y="5263"/>
                    <a:pt x="2382" y="5192"/>
                    <a:pt x="2489" y="5073"/>
                  </a:cubicBezTo>
                  <a:cubicBezTo>
                    <a:pt x="2501" y="5061"/>
                    <a:pt x="2513" y="5049"/>
                    <a:pt x="2513" y="5025"/>
                  </a:cubicBezTo>
                  <a:cubicBezTo>
                    <a:pt x="2811" y="5502"/>
                    <a:pt x="3215" y="5942"/>
                    <a:pt x="3680" y="6275"/>
                  </a:cubicBezTo>
                  <a:lnTo>
                    <a:pt x="3703" y="6299"/>
                  </a:lnTo>
                  <a:cubicBezTo>
                    <a:pt x="3656" y="6347"/>
                    <a:pt x="3644" y="6430"/>
                    <a:pt x="3644" y="6514"/>
                  </a:cubicBezTo>
                  <a:lnTo>
                    <a:pt x="3644" y="6633"/>
                  </a:lnTo>
                  <a:cubicBezTo>
                    <a:pt x="3644" y="6835"/>
                    <a:pt x="3775" y="6990"/>
                    <a:pt x="3965" y="7037"/>
                  </a:cubicBezTo>
                  <a:lnTo>
                    <a:pt x="3965" y="8585"/>
                  </a:lnTo>
                  <a:lnTo>
                    <a:pt x="3489" y="8585"/>
                  </a:lnTo>
                  <a:cubicBezTo>
                    <a:pt x="3203" y="8585"/>
                    <a:pt x="2977" y="8811"/>
                    <a:pt x="2977" y="9085"/>
                  </a:cubicBezTo>
                  <a:lnTo>
                    <a:pt x="2977" y="9264"/>
                  </a:lnTo>
                  <a:lnTo>
                    <a:pt x="2549" y="9264"/>
                  </a:lnTo>
                  <a:cubicBezTo>
                    <a:pt x="2382" y="9264"/>
                    <a:pt x="2239" y="9383"/>
                    <a:pt x="2203" y="9550"/>
                  </a:cubicBezTo>
                  <a:lnTo>
                    <a:pt x="2060" y="10312"/>
                  </a:lnTo>
                  <a:cubicBezTo>
                    <a:pt x="2037" y="10419"/>
                    <a:pt x="2060" y="10514"/>
                    <a:pt x="2132" y="10609"/>
                  </a:cubicBezTo>
                  <a:cubicBezTo>
                    <a:pt x="2203" y="10693"/>
                    <a:pt x="2299" y="10740"/>
                    <a:pt x="2394" y="10740"/>
                  </a:cubicBezTo>
                  <a:lnTo>
                    <a:pt x="6549" y="10740"/>
                  </a:lnTo>
                  <a:cubicBezTo>
                    <a:pt x="6656" y="10740"/>
                    <a:pt x="6763" y="10693"/>
                    <a:pt x="6823" y="10609"/>
                  </a:cubicBezTo>
                  <a:cubicBezTo>
                    <a:pt x="6894" y="10514"/>
                    <a:pt x="6906" y="10419"/>
                    <a:pt x="6894" y="10312"/>
                  </a:cubicBezTo>
                  <a:lnTo>
                    <a:pt x="6740" y="9550"/>
                  </a:lnTo>
                  <a:cubicBezTo>
                    <a:pt x="6716" y="9383"/>
                    <a:pt x="6561" y="9264"/>
                    <a:pt x="6406" y="9264"/>
                  </a:cubicBezTo>
                  <a:lnTo>
                    <a:pt x="5966" y="9264"/>
                  </a:lnTo>
                  <a:lnTo>
                    <a:pt x="5966" y="9085"/>
                  </a:lnTo>
                  <a:cubicBezTo>
                    <a:pt x="5966" y="8811"/>
                    <a:pt x="5751" y="8585"/>
                    <a:pt x="5466" y="8585"/>
                  </a:cubicBezTo>
                  <a:lnTo>
                    <a:pt x="4989" y="8585"/>
                  </a:lnTo>
                  <a:lnTo>
                    <a:pt x="4989" y="7037"/>
                  </a:lnTo>
                  <a:cubicBezTo>
                    <a:pt x="5168" y="6990"/>
                    <a:pt x="5299" y="6835"/>
                    <a:pt x="5299" y="6633"/>
                  </a:cubicBezTo>
                  <a:lnTo>
                    <a:pt x="5299" y="6502"/>
                  </a:lnTo>
                  <a:cubicBezTo>
                    <a:pt x="5299" y="6430"/>
                    <a:pt x="5275" y="6359"/>
                    <a:pt x="5239" y="6275"/>
                  </a:cubicBezTo>
                  <a:lnTo>
                    <a:pt x="5275" y="6264"/>
                  </a:lnTo>
                  <a:cubicBezTo>
                    <a:pt x="5728" y="5918"/>
                    <a:pt x="6132" y="5490"/>
                    <a:pt x="6430" y="5013"/>
                  </a:cubicBezTo>
                  <a:cubicBezTo>
                    <a:pt x="6442" y="5025"/>
                    <a:pt x="6466" y="5049"/>
                    <a:pt x="6466" y="5061"/>
                  </a:cubicBezTo>
                  <a:cubicBezTo>
                    <a:pt x="6585" y="5180"/>
                    <a:pt x="6740" y="5252"/>
                    <a:pt x="6906" y="5252"/>
                  </a:cubicBezTo>
                  <a:cubicBezTo>
                    <a:pt x="6978" y="5252"/>
                    <a:pt x="7061" y="5240"/>
                    <a:pt x="7121" y="5204"/>
                  </a:cubicBezTo>
                  <a:cubicBezTo>
                    <a:pt x="7418" y="5073"/>
                    <a:pt x="7442" y="4751"/>
                    <a:pt x="7430" y="4597"/>
                  </a:cubicBezTo>
                  <a:cubicBezTo>
                    <a:pt x="7430" y="4513"/>
                    <a:pt x="7359" y="4454"/>
                    <a:pt x="7263" y="4454"/>
                  </a:cubicBezTo>
                  <a:cubicBezTo>
                    <a:pt x="7180" y="4454"/>
                    <a:pt x="7121" y="4525"/>
                    <a:pt x="7121" y="4609"/>
                  </a:cubicBezTo>
                  <a:cubicBezTo>
                    <a:pt x="7121" y="4716"/>
                    <a:pt x="7097" y="4871"/>
                    <a:pt x="7002" y="4906"/>
                  </a:cubicBezTo>
                  <a:cubicBezTo>
                    <a:pt x="6975" y="4920"/>
                    <a:pt x="6945" y="4925"/>
                    <a:pt x="6913" y="4925"/>
                  </a:cubicBezTo>
                  <a:cubicBezTo>
                    <a:pt x="6831" y="4925"/>
                    <a:pt x="6740" y="4886"/>
                    <a:pt x="6680" y="4835"/>
                  </a:cubicBezTo>
                  <a:cubicBezTo>
                    <a:pt x="6621" y="4775"/>
                    <a:pt x="6609" y="4692"/>
                    <a:pt x="6656" y="4597"/>
                  </a:cubicBezTo>
                  <a:cubicBezTo>
                    <a:pt x="6799" y="4287"/>
                    <a:pt x="7121" y="4156"/>
                    <a:pt x="7490" y="4001"/>
                  </a:cubicBezTo>
                  <a:cubicBezTo>
                    <a:pt x="8145" y="3739"/>
                    <a:pt x="8942" y="3406"/>
                    <a:pt x="8942" y="1834"/>
                  </a:cubicBezTo>
                  <a:lnTo>
                    <a:pt x="8942" y="1180"/>
                  </a:lnTo>
                  <a:cubicBezTo>
                    <a:pt x="8907" y="1061"/>
                    <a:pt x="8847" y="941"/>
                    <a:pt x="8752" y="846"/>
                  </a:cubicBezTo>
                  <a:cubicBezTo>
                    <a:pt x="8668" y="763"/>
                    <a:pt x="8549" y="715"/>
                    <a:pt x="8406" y="715"/>
                  </a:cubicBezTo>
                  <a:cubicBezTo>
                    <a:pt x="8049" y="715"/>
                    <a:pt x="7728" y="894"/>
                    <a:pt x="7537" y="1180"/>
                  </a:cubicBezTo>
                  <a:lnTo>
                    <a:pt x="7418" y="1358"/>
                  </a:lnTo>
                  <a:cubicBezTo>
                    <a:pt x="7335" y="1453"/>
                    <a:pt x="7240" y="1513"/>
                    <a:pt x="7121" y="1513"/>
                  </a:cubicBezTo>
                  <a:lnTo>
                    <a:pt x="7121" y="1001"/>
                  </a:lnTo>
                  <a:lnTo>
                    <a:pt x="7144" y="1001"/>
                  </a:lnTo>
                  <a:cubicBezTo>
                    <a:pt x="7311" y="1001"/>
                    <a:pt x="7442" y="858"/>
                    <a:pt x="7442" y="703"/>
                  </a:cubicBezTo>
                  <a:lnTo>
                    <a:pt x="7442" y="299"/>
                  </a:lnTo>
                  <a:cubicBezTo>
                    <a:pt x="7442" y="132"/>
                    <a:pt x="7311" y="1"/>
                    <a:pt x="7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1590638" y="2834153"/>
              <a:ext cx="88501" cy="84754"/>
            </a:xfrm>
            <a:custGeom>
              <a:avLst/>
              <a:gdLst/>
              <a:ahLst/>
              <a:cxnLst/>
              <a:rect l="l" t="t" r="r" b="b"/>
              <a:pathLst>
                <a:path w="2787" h="2669" extrusionOk="0">
                  <a:moveTo>
                    <a:pt x="1358" y="488"/>
                  </a:moveTo>
                  <a:lnTo>
                    <a:pt x="1596" y="977"/>
                  </a:lnTo>
                  <a:cubicBezTo>
                    <a:pt x="1632" y="1036"/>
                    <a:pt x="1668" y="1072"/>
                    <a:pt x="1751" y="1084"/>
                  </a:cubicBezTo>
                  <a:lnTo>
                    <a:pt x="2299" y="1155"/>
                  </a:lnTo>
                  <a:lnTo>
                    <a:pt x="1929" y="1548"/>
                  </a:lnTo>
                  <a:cubicBezTo>
                    <a:pt x="1882" y="1596"/>
                    <a:pt x="1870" y="1655"/>
                    <a:pt x="1870" y="1715"/>
                  </a:cubicBezTo>
                  <a:lnTo>
                    <a:pt x="1953" y="2263"/>
                  </a:lnTo>
                  <a:lnTo>
                    <a:pt x="1465" y="2012"/>
                  </a:lnTo>
                  <a:cubicBezTo>
                    <a:pt x="1429" y="1989"/>
                    <a:pt x="1406" y="1989"/>
                    <a:pt x="1370" y="1989"/>
                  </a:cubicBezTo>
                  <a:cubicBezTo>
                    <a:pt x="1346" y="1989"/>
                    <a:pt x="1310" y="1989"/>
                    <a:pt x="1287" y="2012"/>
                  </a:cubicBezTo>
                  <a:lnTo>
                    <a:pt x="798" y="2263"/>
                  </a:lnTo>
                  <a:lnTo>
                    <a:pt x="882" y="1715"/>
                  </a:lnTo>
                  <a:cubicBezTo>
                    <a:pt x="894" y="1655"/>
                    <a:pt x="870" y="1596"/>
                    <a:pt x="822" y="1548"/>
                  </a:cubicBezTo>
                  <a:lnTo>
                    <a:pt x="417" y="1155"/>
                  </a:lnTo>
                  <a:lnTo>
                    <a:pt x="977" y="1084"/>
                  </a:lnTo>
                  <a:cubicBezTo>
                    <a:pt x="1036" y="1072"/>
                    <a:pt x="1096" y="1036"/>
                    <a:pt x="1120" y="977"/>
                  </a:cubicBezTo>
                  <a:lnTo>
                    <a:pt x="1358" y="488"/>
                  </a:lnTo>
                  <a:close/>
                  <a:moveTo>
                    <a:pt x="1406" y="0"/>
                  </a:moveTo>
                  <a:cubicBezTo>
                    <a:pt x="1334" y="0"/>
                    <a:pt x="1275" y="48"/>
                    <a:pt x="1239" y="107"/>
                  </a:cubicBezTo>
                  <a:lnTo>
                    <a:pt x="917" y="774"/>
                  </a:lnTo>
                  <a:lnTo>
                    <a:pt x="179" y="881"/>
                  </a:lnTo>
                  <a:cubicBezTo>
                    <a:pt x="108" y="893"/>
                    <a:pt x="48" y="941"/>
                    <a:pt x="36" y="1012"/>
                  </a:cubicBezTo>
                  <a:cubicBezTo>
                    <a:pt x="1" y="1084"/>
                    <a:pt x="36" y="1155"/>
                    <a:pt x="84" y="1203"/>
                  </a:cubicBezTo>
                  <a:lnTo>
                    <a:pt x="620" y="1727"/>
                  </a:lnTo>
                  <a:lnTo>
                    <a:pt x="501" y="2453"/>
                  </a:lnTo>
                  <a:cubicBezTo>
                    <a:pt x="477" y="2524"/>
                    <a:pt x="513" y="2608"/>
                    <a:pt x="572" y="2632"/>
                  </a:cubicBezTo>
                  <a:cubicBezTo>
                    <a:pt x="604" y="2657"/>
                    <a:pt x="639" y="2669"/>
                    <a:pt x="674" y="2669"/>
                  </a:cubicBezTo>
                  <a:cubicBezTo>
                    <a:pt x="705" y="2669"/>
                    <a:pt x="735" y="2660"/>
                    <a:pt x="763" y="2644"/>
                  </a:cubicBezTo>
                  <a:lnTo>
                    <a:pt x="1417" y="2310"/>
                  </a:lnTo>
                  <a:lnTo>
                    <a:pt x="2072" y="2644"/>
                  </a:lnTo>
                  <a:cubicBezTo>
                    <a:pt x="2108" y="2667"/>
                    <a:pt x="2132" y="2667"/>
                    <a:pt x="2168" y="2667"/>
                  </a:cubicBezTo>
                  <a:cubicBezTo>
                    <a:pt x="2203" y="2667"/>
                    <a:pt x="2239" y="2644"/>
                    <a:pt x="2263" y="2632"/>
                  </a:cubicBezTo>
                  <a:cubicBezTo>
                    <a:pt x="2322" y="2584"/>
                    <a:pt x="2358" y="2513"/>
                    <a:pt x="2346" y="2453"/>
                  </a:cubicBezTo>
                  <a:lnTo>
                    <a:pt x="2227" y="1727"/>
                  </a:lnTo>
                  <a:lnTo>
                    <a:pt x="2763" y="1203"/>
                  </a:lnTo>
                  <a:cubicBezTo>
                    <a:pt x="2775" y="1155"/>
                    <a:pt x="2787" y="1084"/>
                    <a:pt x="2775" y="1012"/>
                  </a:cubicBezTo>
                  <a:cubicBezTo>
                    <a:pt x="2739" y="941"/>
                    <a:pt x="2703" y="893"/>
                    <a:pt x="2620" y="881"/>
                  </a:cubicBezTo>
                  <a:lnTo>
                    <a:pt x="1894" y="774"/>
                  </a:lnTo>
                  <a:lnTo>
                    <a:pt x="1572" y="107"/>
                  </a:lnTo>
                  <a:cubicBezTo>
                    <a:pt x="1537" y="48"/>
                    <a:pt x="1465" y="0"/>
                    <a:pt x="1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5"/>
          <p:cNvSpPr txBox="1"/>
          <p:nvPr/>
        </p:nvSpPr>
        <p:spPr>
          <a:xfrm>
            <a:off x="5408650" y="0"/>
            <a:ext cx="6478200" cy="617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swald Medium"/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Data Science Bootcamp</a:t>
            </a:r>
            <a:endParaRPr sz="21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34" name="Google Shape;234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85587" y="-13938"/>
            <a:ext cx="721025" cy="7593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 descr="beibehang 3d wallpaper wallpaper home decoration stickers European  bookshelf wine rack Western restaurant background wall mural|Wallpapers| -  AliExpres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2389" y="0"/>
            <a:ext cx="642937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 descr="Top John Travolta Stickers for Android &amp;amp; iOS | Gfyc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45664" y="1750762"/>
            <a:ext cx="3514390" cy="339273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3546987" y="9898"/>
            <a:ext cx="5597013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3500"/>
              <a:t>Introduction</a:t>
            </a:r>
            <a:endParaRPr sz="3500"/>
          </a:p>
        </p:txBody>
      </p:sp>
      <p:sp>
        <p:nvSpPr>
          <p:cNvPr id="99" name="Google Shape;99;p2"/>
          <p:cNvSpPr txBox="1"/>
          <p:nvPr/>
        </p:nvSpPr>
        <p:spPr>
          <a:xfrm>
            <a:off x="3546987" y="1008093"/>
            <a:ext cx="5597012" cy="360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Face à l’immense variété de vins en termes de cépages, pays, années, provinces, etc. Il est devenu compliqué de faire un choix</a:t>
            </a:r>
            <a:endParaRPr/>
          </a:p>
          <a:p>
            <a:pPr marL="171450" marR="0" lvl="0" indent="-69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Ce choix est encore plus difficile quand on n’a pas une expertise en vin…</a:t>
            </a:r>
            <a:endParaRPr/>
          </a:p>
          <a:p>
            <a:pPr marL="171450" marR="0" lvl="0" indent="-69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La data et le ML peuvent-ils apporter une solution à ce problème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body" idx="4294967295"/>
          </p:nvPr>
        </p:nvSpPr>
        <p:spPr>
          <a:xfrm>
            <a:off x="2276900" y="2027750"/>
            <a:ext cx="615390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subTitle" idx="1"/>
          </p:nvPr>
        </p:nvSpPr>
        <p:spPr>
          <a:xfrm>
            <a:off x="1454725" y="1826950"/>
            <a:ext cx="596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b="1">
                <a:solidFill>
                  <a:schemeClr val="dk1"/>
                </a:solidFill>
              </a:rPr>
              <a:t>Créer un outil de recommandation de vin</a:t>
            </a:r>
            <a:endParaRPr sz="32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3200" b="1">
              <a:solidFill>
                <a:schemeClr val="dk1"/>
              </a:solidFill>
            </a:endParaRPr>
          </a:p>
        </p:txBody>
      </p:sp>
      <p:grpSp>
        <p:nvGrpSpPr>
          <p:cNvPr id="106" name="Google Shape;106;p3"/>
          <p:cNvGrpSpPr/>
          <p:nvPr/>
        </p:nvGrpSpPr>
        <p:grpSpPr>
          <a:xfrm>
            <a:off x="251999" y="1852324"/>
            <a:ext cx="1476275" cy="1123352"/>
            <a:chOff x="5626763" y="2013829"/>
            <a:chExt cx="351722" cy="274788"/>
          </a:xfrm>
        </p:grpSpPr>
        <p:sp>
          <p:nvSpPr>
            <p:cNvPr id="107" name="Google Shape;107;p3"/>
            <p:cNvSpPr/>
            <p:nvPr/>
          </p:nvSpPr>
          <p:spPr>
            <a:xfrm>
              <a:off x="5626763" y="2013829"/>
              <a:ext cx="351722" cy="274788"/>
            </a:xfrm>
            <a:custGeom>
              <a:avLst/>
              <a:gdLst/>
              <a:ahLst/>
              <a:cxnLst/>
              <a:rect l="l" t="t" r="r" b="b"/>
              <a:pathLst>
                <a:path w="11050" h="8633" extrusionOk="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784799" y="2125234"/>
              <a:ext cx="33390" cy="70503"/>
            </a:xfrm>
            <a:custGeom>
              <a:avLst/>
              <a:gdLst/>
              <a:ahLst/>
              <a:cxnLst/>
              <a:rect l="l" t="t" r="r" b="b"/>
              <a:pathLst>
                <a:path w="1049" h="2215" extrusionOk="0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824236" y="2097956"/>
              <a:ext cx="33740" cy="97782"/>
            </a:xfrm>
            <a:custGeom>
              <a:avLst/>
              <a:gdLst/>
              <a:ahLst/>
              <a:cxnLst/>
              <a:rect l="l" t="t" r="r" b="b"/>
              <a:pathLst>
                <a:path w="1060" h="3072" extrusionOk="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864024" y="2111961"/>
              <a:ext cx="33740" cy="83426"/>
            </a:xfrm>
            <a:custGeom>
              <a:avLst/>
              <a:gdLst/>
              <a:ahLst/>
              <a:cxnLst/>
              <a:rect l="l" t="t" r="r" b="b"/>
              <a:pathLst>
                <a:path w="1060" h="2621" extrusionOk="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904193" y="2065744"/>
              <a:ext cx="33390" cy="129644"/>
            </a:xfrm>
            <a:custGeom>
              <a:avLst/>
              <a:gdLst/>
              <a:ahLst/>
              <a:cxnLst/>
              <a:rect l="l" t="t" r="r" b="b"/>
              <a:pathLst>
                <a:path w="1049" h="4073" extrusionOk="0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713563" y="2080131"/>
              <a:ext cx="40965" cy="11395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713945" y="2097574"/>
              <a:ext cx="56880" cy="11395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713945" y="2114985"/>
              <a:ext cx="56880" cy="11427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713945" y="2132810"/>
              <a:ext cx="56880" cy="11013"/>
            </a:xfrm>
            <a:custGeom>
              <a:avLst/>
              <a:gdLst/>
              <a:ahLst/>
              <a:cxnLst/>
              <a:rect l="l" t="t" r="r" b="b"/>
              <a:pathLst>
                <a:path w="1787" h="346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663526" y="2182464"/>
              <a:ext cx="69389" cy="68625"/>
            </a:xfrm>
            <a:custGeom>
              <a:avLst/>
              <a:gdLst/>
              <a:ahLst/>
              <a:cxnLst/>
              <a:rect l="l" t="t" r="r" b="b"/>
              <a:pathLst>
                <a:path w="2180" h="2156" extrusionOk="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786375" y="2572936"/>
            <a:ext cx="66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title" idx="3"/>
          </p:nvPr>
        </p:nvSpPr>
        <p:spPr>
          <a:xfrm>
            <a:off x="786375" y="3683399"/>
            <a:ext cx="66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title" idx="6"/>
          </p:nvPr>
        </p:nvSpPr>
        <p:spPr>
          <a:xfrm flipH="1">
            <a:off x="4846325" y="2572936"/>
            <a:ext cx="66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 idx="9"/>
          </p:nvPr>
        </p:nvSpPr>
        <p:spPr>
          <a:xfrm flipH="1">
            <a:off x="4846325" y="3683399"/>
            <a:ext cx="66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subTitle" idx="4"/>
          </p:nvPr>
        </p:nvSpPr>
        <p:spPr>
          <a:xfrm>
            <a:off x="1463040" y="3559423"/>
            <a:ext cx="25329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Modélisation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subTitle" idx="7"/>
          </p:nvPr>
        </p:nvSpPr>
        <p:spPr>
          <a:xfrm flipH="1">
            <a:off x="5522976" y="2449202"/>
            <a:ext cx="25329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Démo</a:t>
            </a:r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subTitle" idx="13"/>
          </p:nvPr>
        </p:nvSpPr>
        <p:spPr>
          <a:xfrm flipH="1">
            <a:off x="5522976" y="3559423"/>
            <a:ext cx="25329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subTitle" idx="1"/>
          </p:nvPr>
        </p:nvSpPr>
        <p:spPr>
          <a:xfrm>
            <a:off x="1463040" y="2449202"/>
            <a:ext cx="2532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Présentation des données</a:t>
            </a:r>
            <a:endParaRPr/>
          </a:p>
        </p:txBody>
      </p:sp>
      <p:cxnSp>
        <p:nvCxnSpPr>
          <p:cNvPr id="129" name="Google Shape;129;p4"/>
          <p:cNvCxnSpPr/>
          <p:nvPr/>
        </p:nvCxnSpPr>
        <p:spPr>
          <a:xfrm>
            <a:off x="1400925" y="2572940"/>
            <a:ext cx="0" cy="5727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4"/>
          <p:cNvCxnSpPr/>
          <p:nvPr/>
        </p:nvCxnSpPr>
        <p:spPr>
          <a:xfrm>
            <a:off x="1400918" y="3683399"/>
            <a:ext cx="0" cy="5337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4"/>
          <p:cNvCxnSpPr/>
          <p:nvPr/>
        </p:nvCxnSpPr>
        <p:spPr>
          <a:xfrm>
            <a:off x="5462650" y="2572940"/>
            <a:ext cx="0" cy="5727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Google Shape;132;p4"/>
          <p:cNvCxnSpPr/>
          <p:nvPr/>
        </p:nvCxnSpPr>
        <p:spPr>
          <a:xfrm>
            <a:off x="5462655" y="3683399"/>
            <a:ext cx="0" cy="5337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Google Shape;133;p4"/>
          <p:cNvSpPr txBox="1">
            <a:spLocks noGrp="1"/>
          </p:cNvSpPr>
          <p:nvPr>
            <p:ph type="title" idx="15"/>
          </p:nvPr>
        </p:nvSpPr>
        <p:spPr>
          <a:xfrm>
            <a:off x="4572000" y="539500"/>
            <a:ext cx="38589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title" idx="2"/>
          </p:nvPr>
        </p:nvSpPr>
        <p:spPr>
          <a:xfrm>
            <a:off x="640080" y="866900"/>
            <a:ext cx="23700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640080" y="1673352"/>
            <a:ext cx="38589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400">
                <a:solidFill>
                  <a:schemeClr val="lt1"/>
                </a:solidFill>
              </a:rPr>
              <a:t>Présentation des données</a:t>
            </a:r>
            <a:endParaRPr sz="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1108950" y="539500"/>
            <a:ext cx="69261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Les données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1108950" y="1364551"/>
            <a:ext cx="3858900" cy="259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Source : Kaggle</a:t>
            </a:r>
            <a:endParaRPr/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Suppression des lignes en ‘Nan’</a:t>
            </a:r>
            <a:endParaRPr/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Suppression des lignes non comprises entre 1990 et 2021</a:t>
            </a:r>
            <a:endParaRPr/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Suppression des lignes dupliquées</a:t>
            </a:r>
            <a:endParaRPr/>
          </a:p>
        </p:txBody>
      </p:sp>
      <p:grpSp>
        <p:nvGrpSpPr>
          <p:cNvPr id="146" name="Google Shape;146;p6"/>
          <p:cNvGrpSpPr/>
          <p:nvPr/>
        </p:nvGrpSpPr>
        <p:grpSpPr>
          <a:xfrm>
            <a:off x="1647924" y="477303"/>
            <a:ext cx="958476" cy="696846"/>
            <a:chOff x="7009649" y="1541981"/>
            <a:chExt cx="524940" cy="320655"/>
          </a:xfrm>
        </p:grpSpPr>
        <p:sp>
          <p:nvSpPr>
            <p:cNvPr id="147" name="Google Shape;147;p6"/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>
            <a:spLocks noGrp="1"/>
          </p:cNvSpPr>
          <p:nvPr>
            <p:ph type="title" idx="2"/>
          </p:nvPr>
        </p:nvSpPr>
        <p:spPr>
          <a:xfrm>
            <a:off x="640080" y="866900"/>
            <a:ext cx="23700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640080" y="1673352"/>
            <a:ext cx="38589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400">
                <a:solidFill>
                  <a:schemeClr val="lt1"/>
                </a:solidFill>
              </a:rPr>
              <a:t>Modélisation</a:t>
            </a:r>
            <a:endParaRPr sz="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8"/>
          <p:cNvPicPr preferRelativeResize="0"/>
          <p:nvPr/>
        </p:nvPicPr>
        <p:blipFill rotWithShape="1">
          <a:blip r:embed="rId3">
            <a:alphaModFix/>
          </a:blip>
          <a:srcRect l="7501" t="8344" b="852"/>
          <a:stretch/>
        </p:blipFill>
        <p:spPr>
          <a:xfrm flipH="1">
            <a:off x="4572000" y="2325"/>
            <a:ext cx="4572000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 rotWithShape="1">
          <a:blip r:embed="rId4">
            <a:alphaModFix amt="91000"/>
          </a:blip>
          <a:srcRect l="4257" t="48859" r="7410"/>
          <a:stretch/>
        </p:blipFill>
        <p:spPr>
          <a:xfrm>
            <a:off x="3216275" y="2325"/>
            <a:ext cx="2647950" cy="9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>
            <a:spLocks noGrp="1"/>
          </p:cNvSpPr>
          <p:nvPr>
            <p:ph type="title"/>
          </p:nvPr>
        </p:nvSpPr>
        <p:spPr>
          <a:xfrm>
            <a:off x="5253023" y="2929125"/>
            <a:ext cx="2997900" cy="1261800"/>
          </a:xfrm>
          <a:prstGeom prst="rect">
            <a:avLst/>
          </a:prstGeom>
          <a:noFill/>
          <a:ln>
            <a:noFill/>
          </a:ln>
          <a:effectLst>
            <a:outerShdw blurRad="200025" dist="19050" dir="5400000" algn="bl" rotWithShape="0">
              <a:srgbClr val="000000">
                <a:alpha val="9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/>
              <a:t>Nos modèles</a:t>
            </a:r>
            <a:endParaRPr/>
          </a:p>
        </p:txBody>
      </p:sp>
      <p:sp>
        <p:nvSpPr>
          <p:cNvPr id="168" name="Google Shape;168;p8"/>
          <p:cNvSpPr txBox="1">
            <a:spLocks noGrp="1"/>
          </p:cNvSpPr>
          <p:nvPr>
            <p:ph type="subTitle" idx="1"/>
          </p:nvPr>
        </p:nvSpPr>
        <p:spPr>
          <a:xfrm>
            <a:off x="842050" y="1093560"/>
            <a:ext cx="14265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2400"/>
              <a:t>1. Clusters</a:t>
            </a:r>
            <a:endParaRPr sz="2400"/>
          </a:p>
        </p:txBody>
      </p:sp>
      <p:sp>
        <p:nvSpPr>
          <p:cNvPr id="169" name="Google Shape;169;p8"/>
          <p:cNvSpPr txBox="1">
            <a:spLocks noGrp="1"/>
          </p:cNvSpPr>
          <p:nvPr>
            <p:ph type="subTitle" idx="3"/>
          </p:nvPr>
        </p:nvSpPr>
        <p:spPr>
          <a:xfrm>
            <a:off x="842050" y="1894224"/>
            <a:ext cx="211715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2400"/>
              <a:t>2. K-Neighbors</a:t>
            </a:r>
            <a:endParaRPr sz="2400"/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275" y="298700"/>
            <a:ext cx="350868" cy="48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1108950" y="539500"/>
            <a:ext cx="69261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1. Clusters</a:t>
            </a:r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4294967295"/>
          </p:nvPr>
        </p:nvSpPr>
        <p:spPr>
          <a:xfrm>
            <a:off x="713100" y="1427950"/>
            <a:ext cx="7568100" cy="29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marR="508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Features: Pays, Notes, Prix , Province, Cépage,  Producteur, Année</a:t>
            </a:r>
            <a:endParaRPr/>
          </a:p>
          <a:p>
            <a:pPr marL="4572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742950" marR="508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MFA : réduction de dimension on obtient 3 features </a:t>
            </a:r>
            <a:endParaRPr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742950" marR="508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Méthode k-means</a:t>
            </a:r>
            <a:endParaRPr/>
          </a:p>
          <a:p>
            <a:pPr marL="742950" marR="5080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742950" marR="508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5 clusters déterminés grâce Elbow Method  et la Score silhouette</a:t>
            </a:r>
            <a:endParaRPr/>
          </a:p>
          <a:p>
            <a:pPr marL="742950" marR="5080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742950" marR="508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Modélisation utilisée pour la recommandation par gamme de vins</a:t>
            </a:r>
            <a:endParaRPr/>
          </a:p>
          <a:p>
            <a:pPr marL="4572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neyard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2E61"/>
      </a:accent1>
      <a:accent2>
        <a:srgbClr val="191414"/>
      </a:accent2>
      <a:accent3>
        <a:srgbClr val="EEEEEE"/>
      </a:accent3>
      <a:accent4>
        <a:srgbClr val="A32E61"/>
      </a:accent4>
      <a:accent5>
        <a:srgbClr val="D56489"/>
      </a:accent5>
      <a:accent6>
        <a:srgbClr val="D5648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Affichage à l'écran (16:9)</PresentationFormat>
  <Paragraphs>74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Oswald Medium</vt:lpstr>
      <vt:lpstr>Oswald</vt:lpstr>
      <vt:lpstr>Open Sans</vt:lpstr>
      <vt:lpstr>Open Sans Light</vt:lpstr>
      <vt:lpstr>Inter</vt:lpstr>
      <vt:lpstr>Vineyard Company Profile by Slidesgo</vt:lpstr>
      <vt:lpstr>Projet WINEFLIX</vt:lpstr>
      <vt:lpstr>Introduction</vt:lpstr>
      <vt:lpstr>Présentation PowerPoint</vt:lpstr>
      <vt:lpstr>01.</vt:lpstr>
      <vt:lpstr>01.</vt:lpstr>
      <vt:lpstr>Les données</vt:lpstr>
      <vt:lpstr>02.</vt:lpstr>
      <vt:lpstr>Nos modèles</vt:lpstr>
      <vt:lpstr>1. Clusters</vt:lpstr>
      <vt:lpstr>2. K-Neighbors</vt:lpstr>
      <vt:lpstr>03.</vt:lpstr>
      <vt:lpstr>04.</vt:lpstr>
      <vt:lpstr>Recommandations</vt:lpstr>
      <vt:lpstr>Merci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WINEFLIX</dc:title>
  <dc:creator>Yacine Amesrouy</dc:creator>
  <cp:lastModifiedBy>Compte Microsoft</cp:lastModifiedBy>
  <cp:revision>1</cp:revision>
  <dcterms:modified xsi:type="dcterms:W3CDTF">2022-01-25T13:52:10Z</dcterms:modified>
</cp:coreProperties>
</file>