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79" r:id="rId3"/>
    <p:sldId id="256" r:id="rId4"/>
    <p:sldId id="260" r:id="rId5"/>
    <p:sldId id="257" r:id="rId6"/>
    <p:sldId id="274" r:id="rId7"/>
    <p:sldId id="268" r:id="rId8"/>
    <p:sldId id="259" r:id="rId9"/>
    <p:sldId id="258" r:id="rId10"/>
    <p:sldId id="261" r:id="rId11"/>
    <p:sldId id="265" r:id="rId12"/>
    <p:sldId id="263"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IMG-20211220-WA0013[1]"/>
          <p:cNvPicPr>
            <a:picLocks noChangeAspect="1"/>
          </p:cNvPicPr>
          <p:nvPr>
            <p:ph sz="half" idx="1"/>
          </p:nvPr>
        </p:nvPicPr>
        <p:blipFill>
          <a:blip r:embed="rId1"/>
          <a:stretch>
            <a:fillRect/>
          </a:stretch>
        </p:blipFill>
        <p:spPr>
          <a:xfrm>
            <a:off x="768350" y="0"/>
            <a:ext cx="11012805" cy="1600200"/>
          </a:xfrm>
          <a:prstGeom prst="rect">
            <a:avLst/>
          </a:prstGeom>
          <a:noFill/>
          <a:ln w="9525">
            <a:noFill/>
          </a:ln>
        </p:spPr>
      </p:pic>
      <p:sp>
        <p:nvSpPr>
          <p:cNvPr id="6" name="Content Placeholder 5"/>
          <p:cNvSpPr>
            <a:spLocks noGrp="1"/>
          </p:cNvSpPr>
          <p:nvPr>
            <p:ph sz="half" idx="2"/>
          </p:nvPr>
        </p:nvSpPr>
        <p:spPr>
          <a:xfrm>
            <a:off x="264795" y="1600200"/>
            <a:ext cx="11317605" cy="5087620"/>
          </a:xfrm>
        </p:spPr>
        <p:txBody>
          <a:bodyPr/>
          <a:p>
            <a:pPr marL="0" indent="0" algn="ctr">
              <a:buNone/>
            </a:pPr>
            <a:r>
              <a:rPr lang="en-CA" altLang="en-US" sz="6600" b="1" i="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charset="0"/>
                <a:cs typeface="Arial Black" panose="020B0A04020102020204" charset="0"/>
              </a:rPr>
              <a:t>LEPROSY</a:t>
            </a:r>
            <a:endParaRPr lang="en-CA" altLang="en-US" sz="6600" b="1" i="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charset="0"/>
              <a:cs typeface="Arial Black" panose="020B0A04020102020204" charset="0"/>
            </a:endParaRPr>
          </a:p>
          <a:p>
            <a:pPr marL="0" indent="0" algn="ctr">
              <a:buNone/>
            </a:pPr>
            <a:r>
              <a:rPr lang="en-CA" altLang="en-US" u="sng"/>
              <a:t>Group members :</a:t>
            </a:r>
            <a:endParaRPr lang="en-CA" altLang="en-US" u="sng"/>
          </a:p>
          <a:p>
            <a:pPr>
              <a:buFont typeface="Wingdings" panose="05000000000000000000" charset="0"/>
              <a:buChar char="v"/>
            </a:pPr>
            <a:r>
              <a:rPr lang="en-CA" altLang="en-US" i="1">
                <a:latin typeface="Bahnschrift Light" panose="020B0502040204020203" charset="0"/>
                <a:cs typeface="Bahnschrift Light" panose="020B0502040204020203" charset="0"/>
                <a:sym typeface="+mn-ea"/>
              </a:rPr>
              <a:t>Sherifetu Ngozi Habib</a:t>
            </a:r>
            <a:endParaRPr lang="en-CA" altLang="en-US" i="1">
              <a:latin typeface="Bahnschrift Light" panose="020B0502040204020203" charset="0"/>
              <a:cs typeface="Bahnschrift Light" panose="020B0502040204020203" charset="0"/>
              <a:sym typeface="+mn-ea"/>
            </a:endParaRPr>
          </a:p>
          <a:p>
            <a:pPr>
              <a:buFont typeface="Wingdings" panose="05000000000000000000" charset="0"/>
              <a:buChar char="v"/>
            </a:pPr>
            <a:r>
              <a:rPr lang="en-CA" altLang="en-US" i="1">
                <a:latin typeface="Bahnschrift Light" panose="020B0502040204020203" charset="0"/>
                <a:cs typeface="Bahnschrift Light" panose="020B0502040204020203" charset="0"/>
                <a:sym typeface="+mn-ea"/>
              </a:rPr>
              <a:t>Rackel Nyuyuni</a:t>
            </a:r>
            <a:endParaRPr lang="en-CA" altLang="en-US" i="1">
              <a:latin typeface="Bahnschrift Light" panose="020B0502040204020203" charset="0"/>
              <a:cs typeface="Bahnschrift Light" panose="020B0502040204020203" charset="0"/>
              <a:sym typeface="+mn-ea"/>
            </a:endParaRPr>
          </a:p>
          <a:p>
            <a:pPr>
              <a:buFont typeface="Wingdings" panose="05000000000000000000" charset="0"/>
              <a:buChar char="v"/>
            </a:pPr>
            <a:r>
              <a:rPr lang="en-CA" altLang="en-US" i="1">
                <a:latin typeface="Bahnschrift Light" panose="020B0502040204020203" charset="0"/>
                <a:cs typeface="Bahnschrift Light" panose="020B0502040204020203" charset="0"/>
                <a:sym typeface="+mn-ea"/>
              </a:rPr>
              <a:t>Gwan Blessing Mbah</a:t>
            </a:r>
            <a:endParaRPr lang="en-CA" altLang="en-US" i="1">
              <a:latin typeface="Bahnschrift Light" panose="020B0502040204020203" charset="0"/>
              <a:cs typeface="Bahnschrift Light" panose="020B0502040204020203" charset="0"/>
              <a:sym typeface="+mn-ea"/>
            </a:endParaRPr>
          </a:p>
          <a:p>
            <a:pPr>
              <a:buFont typeface="Wingdings" panose="05000000000000000000" charset="0"/>
              <a:buChar char="v"/>
            </a:pPr>
            <a:r>
              <a:rPr lang="en-CA" altLang="en-US" i="1">
                <a:latin typeface="Bahnschrift Light" panose="020B0502040204020203" charset="0"/>
                <a:cs typeface="Bahnschrift Light" panose="020B0502040204020203" charset="0"/>
                <a:sym typeface="+mn-ea"/>
              </a:rPr>
              <a:t>Catherine Kimbong</a:t>
            </a:r>
            <a:endParaRPr lang="en-CA" altLang="en-US" i="1">
              <a:latin typeface="Bahnschrift Light" panose="020B0502040204020203" charset="0"/>
              <a:cs typeface="Bahnschrift Light" panose="020B0502040204020203" charset="0"/>
              <a:sym typeface="+mn-ea"/>
            </a:endParaRPr>
          </a:p>
          <a:p>
            <a:pPr>
              <a:buFont typeface="Wingdings" panose="05000000000000000000" charset="0"/>
              <a:buChar char="v"/>
            </a:pPr>
            <a:r>
              <a:rPr lang="en-CA" altLang="en-US" i="1">
                <a:latin typeface="Bahnschrift Light" panose="020B0502040204020203" charset="0"/>
                <a:cs typeface="Bahnschrift Light" panose="020B0502040204020203" charset="0"/>
                <a:sym typeface="+mn-ea"/>
              </a:rPr>
              <a:t>Muma Sylvian Akemengwa</a:t>
            </a:r>
            <a:br>
              <a:rPr lang="en-CA" altLang="en-US" i="1">
                <a:cs typeface="+mn-lt"/>
                <a:sym typeface="+mn-ea"/>
              </a:rPr>
            </a:br>
            <a:endParaRPr lang="en-US"/>
          </a:p>
          <a:p>
            <a:pPr marL="0" indent="0">
              <a:buNone/>
            </a:pPr>
            <a:endParaRPr lang="en-CA" altLang="en-US" i="1">
              <a:latin typeface="Bahnschrift Light" panose="020B0502040204020203" charset="0"/>
              <a:cs typeface="Bahnschrift Light" panose="020B0502040204020203" charset="0"/>
              <a:sym typeface="+mn-ea"/>
            </a:endParaRPr>
          </a:p>
          <a:p>
            <a:endParaRPr lang="en-CA" altLang="en-US" i="1">
              <a:latin typeface="Bahnschrift Light" panose="020B0502040204020203" charset="0"/>
              <a:cs typeface="Bahnschrift Light" panose="020B0502040204020203" charset="0"/>
              <a:sym typeface="+mn-ea"/>
            </a:endParaRPr>
          </a:p>
          <a:p>
            <a:endParaRPr lang="en-CA" altLang="en-US" i="1">
              <a:latin typeface="Bahnschrift Light" panose="020B0502040204020203" charset="0"/>
              <a:cs typeface="Bahnschrift Light" panose="020B0502040204020203" charset="0"/>
              <a:sym typeface="+mn-ea"/>
            </a:endParaRPr>
          </a:p>
          <a:p>
            <a:endParaRPr lang="en-CA"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3510"/>
            <a:ext cx="10972800" cy="911860"/>
          </a:xfrm>
        </p:spPr>
        <p:txBody>
          <a:bodyPr/>
          <a:p>
            <a:pPr algn="ctr"/>
            <a:r>
              <a:rPr lang="en-CA" altLang="en-US" b="1" i="1" u="sng">
                <a:effectLst/>
              </a:rPr>
              <a:t>CONCLUSION</a:t>
            </a:r>
            <a:endParaRPr lang="en-CA" altLang="en-US" b="1" i="1" u="sng">
              <a:effectLst/>
            </a:endParaRPr>
          </a:p>
        </p:txBody>
      </p:sp>
      <p:sp>
        <p:nvSpPr>
          <p:cNvPr id="3" name="Content Placeholder 2"/>
          <p:cNvSpPr>
            <a:spLocks noGrp="1"/>
          </p:cNvSpPr>
          <p:nvPr>
            <p:ph idx="1"/>
          </p:nvPr>
        </p:nvSpPr>
        <p:spPr>
          <a:xfrm>
            <a:off x="609600" y="1055370"/>
            <a:ext cx="10972800" cy="5803265"/>
          </a:xfrm>
        </p:spPr>
        <p:txBody>
          <a:bodyPr/>
          <a:p>
            <a:pPr>
              <a:buFont typeface="Wingdings" panose="05000000000000000000" charset="0"/>
              <a:buChar char="v"/>
            </a:pPr>
            <a:r>
              <a:rPr lang="en-CA" altLang="en-US" sz="2000"/>
              <a:t>We can conclude that the causative organism is Mycobaterium leprea .</a:t>
            </a:r>
            <a:endParaRPr lang="en-CA" altLang="en-US" sz="2000"/>
          </a:p>
          <a:p>
            <a:pPr>
              <a:buFont typeface="Wingdings" panose="05000000000000000000" charset="0"/>
              <a:buChar char="v"/>
            </a:pPr>
            <a:r>
              <a:rPr lang="en-CA" altLang="en-US" sz="2000"/>
              <a:t>The bacteria is contagious as well and can be transmitted through coughing or sneezing. </a:t>
            </a:r>
            <a:endParaRPr lang="en-CA" altLang="en-US" sz="2000"/>
          </a:p>
          <a:p>
            <a:pPr>
              <a:buFont typeface="Wingdings" panose="05000000000000000000" charset="0"/>
              <a:buChar char="v"/>
            </a:pPr>
            <a:r>
              <a:rPr lang="en-CA" altLang="en-US" sz="2000"/>
              <a:t>Not all symptoms of the leprosy disease are visible such as muscle atrophy and articular deformities or paralysis of the limb or an early stage of blindness.</a:t>
            </a:r>
            <a:endParaRPr lang="en-CA" altLang="en-US" sz="2000"/>
          </a:p>
          <a:p>
            <a:pPr>
              <a:buFont typeface="Wingdings" panose="05000000000000000000" charset="0"/>
              <a:buChar char="v"/>
            </a:pPr>
            <a:r>
              <a:rPr lang="en-CA" altLang="en-US" sz="2000"/>
              <a:t> Finally, leprosy can be treated by </a:t>
            </a:r>
            <a:r>
              <a:rPr lang="en-CA" altLang="en-US" sz="2000">
                <a:sym typeface="+mn-ea"/>
              </a:rPr>
              <a:t>multi drugs</a:t>
            </a:r>
            <a:r>
              <a:rPr lang="en-CA" altLang="en-US" sz="2000">
                <a:sym typeface="+mn-ea"/>
              </a:rPr>
              <a:t> therapy , antibiotics such as Rifapicine, Dapson and Clofazimins and can be prevented by early diagnose of the disease.</a:t>
            </a:r>
            <a:endParaRPr lang="en-CA" altLang="en-US" sz="2000">
              <a:sym typeface="+mn-ea"/>
            </a:endParaRPr>
          </a:p>
          <a:p>
            <a:pPr marL="0" indent="0">
              <a:buFont typeface="Wingdings" panose="05000000000000000000" charset="0"/>
              <a:buNone/>
            </a:pPr>
            <a:endParaRPr lang="en-CA" altLang="en-US" sz="2000">
              <a:sym typeface="+mn-ea"/>
            </a:endParaRPr>
          </a:p>
          <a:p>
            <a:pPr marL="0" indent="0">
              <a:buFont typeface="Wingdings" panose="05000000000000000000" charset="0"/>
              <a:buNone/>
            </a:pPr>
            <a:r>
              <a:rPr lang="en-CA" altLang="en-US" sz="2000" b="1">
                <a:sym typeface="+mn-ea"/>
              </a:rPr>
              <a:t>NB</a:t>
            </a:r>
            <a:r>
              <a:rPr lang="en-CA" altLang="en-US" sz="2000">
                <a:sym typeface="+mn-ea"/>
              </a:rPr>
              <a:t>: You can’t get leprosy from casual contact with a person who Hansen’s disease like :</a:t>
            </a:r>
            <a:endParaRPr lang="en-CA" altLang="en-US" sz="2000">
              <a:sym typeface="+mn-ea"/>
            </a:endParaRPr>
          </a:p>
          <a:p>
            <a:pPr marL="0" indent="0">
              <a:buFont typeface="Wingdings" panose="05000000000000000000" charset="0"/>
              <a:buNone/>
            </a:pPr>
            <a:endParaRPr lang="en-CA" altLang="en-US" sz="2000">
              <a:sym typeface="+mn-ea"/>
            </a:endParaRPr>
          </a:p>
          <a:p>
            <a:r>
              <a:rPr lang="en-CA" altLang="en-US" sz="2000">
                <a:sym typeface="+mn-ea"/>
              </a:rPr>
              <a:t>Shaking hands or hugging.</a:t>
            </a:r>
            <a:endParaRPr lang="en-CA" altLang="en-US" sz="2000">
              <a:sym typeface="+mn-ea"/>
            </a:endParaRPr>
          </a:p>
          <a:p>
            <a:endParaRPr lang="en-CA" altLang="en-US" sz="2000">
              <a:sym typeface="+mn-ea"/>
            </a:endParaRPr>
          </a:p>
          <a:p>
            <a:r>
              <a:rPr lang="en-CA" altLang="en-US" sz="2000">
                <a:sym typeface="+mn-ea"/>
              </a:rPr>
              <a:t>Sitting next to each other on the bus or anywhere. </a:t>
            </a:r>
            <a:endParaRPr lang="en-CA" altLang="en-US" sz="2000">
              <a:sym typeface="+mn-ea"/>
            </a:endParaRPr>
          </a:p>
          <a:p>
            <a:endParaRPr lang="en-CA" altLang="en-US" sz="2000">
              <a:sym typeface="+mn-ea"/>
            </a:endParaRPr>
          </a:p>
          <a:p>
            <a:r>
              <a:rPr lang="en-CA" altLang="en-US" sz="2000">
                <a:sym typeface="+mn-ea"/>
              </a:rPr>
              <a:t>Sitting together at a meal.</a:t>
            </a:r>
            <a:endParaRPr lang="en-CA" altLang="en-US"/>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960" y="-81597"/>
            <a:ext cx="10972800" cy="1143000"/>
          </a:xfrm>
        </p:spPr>
        <p:txBody>
          <a:bodyPr/>
          <a:p>
            <a:pPr algn="ctr"/>
            <a:r>
              <a:rPr lang="en-CA" altLang="en-US" b="1" u="sng"/>
              <a:t>References</a:t>
            </a:r>
            <a:endParaRPr lang="en-CA" altLang="en-US" b="1" u="sng"/>
          </a:p>
        </p:txBody>
      </p:sp>
      <p:sp>
        <p:nvSpPr>
          <p:cNvPr id="3" name="Content Placeholder 2"/>
          <p:cNvSpPr>
            <a:spLocks noGrp="1"/>
          </p:cNvSpPr>
          <p:nvPr>
            <p:ph idx="1"/>
          </p:nvPr>
        </p:nvSpPr>
        <p:spPr>
          <a:xfrm>
            <a:off x="90805" y="842010"/>
            <a:ext cx="6628130" cy="5888990"/>
          </a:xfrm>
        </p:spPr>
        <p:txBody>
          <a:bodyPr/>
          <a:p>
            <a:r>
              <a:rPr lang="en-CA" altLang="en-US" sz="2400"/>
              <a:t>WWW.webmd.com (14-12-2021 at 8:12pm)</a:t>
            </a:r>
            <a:endParaRPr lang="en-CA" altLang="en-US" sz="2400"/>
          </a:p>
          <a:p>
            <a:r>
              <a:rPr lang="en-CA" altLang="en-US" sz="2400"/>
              <a:t>WWW.who.int (14-12-2021 at 9:20pm)</a:t>
            </a:r>
            <a:endParaRPr lang="en-CA" altLang="en-US" sz="2400"/>
          </a:p>
          <a:p>
            <a:r>
              <a:rPr lang="en-CA" altLang="en-US" sz="2400"/>
              <a:t>nursingexercise.com (15-12-2021 at 3:29pm)</a:t>
            </a:r>
            <a:endParaRPr lang="en-CA" altLang="en-US" sz="2400"/>
          </a:p>
          <a:p>
            <a:r>
              <a:rPr lang="en-CA" altLang="en-US" sz="2400"/>
              <a:t>WWW.medicinenet.com (15-12-2021 at 6:09pm)</a:t>
            </a:r>
            <a:endParaRPr lang="en-CA" altLang="en-US" sz="2400"/>
          </a:p>
          <a:p>
            <a:r>
              <a:rPr lang="en-CA" altLang="en-US" sz="2400"/>
              <a:t>WWW.healthline.com (15-12-2021at 6:30pm)</a:t>
            </a:r>
            <a:endParaRPr lang="en-CA" altLang="en-US" sz="2400"/>
          </a:p>
          <a:p>
            <a:r>
              <a:rPr lang="en-CA" altLang="en-US" sz="2400"/>
              <a:t>WWW.cdc.gov (15-12-2021 at 7:30 )</a:t>
            </a:r>
            <a:endParaRPr lang="en-CA" altLang="en-US" sz="2400"/>
          </a:p>
          <a:p>
            <a:r>
              <a:rPr lang="en-CA" altLang="en-US" sz="2400"/>
              <a:t>WWW.ncbi.nlm.nih.gov (18-12-2021 at 9:56am)</a:t>
            </a:r>
            <a:endParaRPr lang="en-CA" altLang="en-US" sz="2400"/>
          </a:p>
        </p:txBody>
      </p:sp>
      <p:pic>
        <p:nvPicPr>
          <p:cNvPr id="30" name="Content Placeholder 29" descr="IMG-20211218-WA0012[1]"/>
          <p:cNvPicPr>
            <a:picLocks noChangeAspect="1"/>
          </p:cNvPicPr>
          <p:nvPr>
            <p:ph sz="half" idx="2"/>
          </p:nvPr>
        </p:nvPicPr>
        <p:blipFill>
          <a:blip r:embed="rId1"/>
          <a:stretch>
            <a:fillRect/>
          </a:stretch>
        </p:blipFill>
        <p:spPr>
          <a:xfrm>
            <a:off x="6820535" y="1177290"/>
            <a:ext cx="5236845" cy="5392420"/>
          </a:xfrm>
          <a:prstGeom prst="rect">
            <a:avLst/>
          </a:prstGeom>
        </p:spPr>
      </p:pic>
    </p:spTree>
  </p:cSld>
  <p:clrMapOvr>
    <a:masterClrMapping/>
  </p:clrMapOvr>
  <p:transition>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97405"/>
            <a:ext cx="10972800" cy="4525963"/>
          </a:xfrm>
        </p:spPr>
        <p:txBody>
          <a:bodyPr/>
          <a:p>
            <a:pPr marL="0" indent="0" algn="ctr">
              <a:buNone/>
            </a:pPr>
            <a:r>
              <a:rPr lang="en-CA" altLang="en-US" sz="6000" b="1" i="1">
                <a:ln w="9525" cmpd="sng">
                  <a:solidFill>
                    <a:schemeClr val="accent1"/>
                  </a:solidFill>
                  <a:prstDash val="solid"/>
                </a:ln>
                <a:solidFill>
                  <a:srgbClr val="70AD47">
                    <a:tint val="1000"/>
                  </a:srgbClr>
                </a:solidFill>
                <a:effectLst>
                  <a:glow rad="38100">
                    <a:schemeClr val="accent1">
                      <a:alpha val="40000"/>
                    </a:schemeClr>
                  </a:glow>
                </a:effectLst>
                <a:latin typeface="Arial Black" panose="020B0A04020102020204" charset="0"/>
                <a:cs typeface="Arial Black" panose="020B0A04020102020204" charset="0"/>
              </a:rPr>
              <a:t>THANKS FOR LISTENING</a:t>
            </a:r>
            <a:endParaRPr lang="en-CA" altLang="en-US" sz="6000" b="1" i="1">
              <a:ln w="9525" cmpd="sng">
                <a:solidFill>
                  <a:schemeClr val="accent1"/>
                </a:solidFill>
                <a:prstDash val="solid"/>
              </a:ln>
              <a:solidFill>
                <a:srgbClr val="70AD47">
                  <a:tint val="1000"/>
                </a:srgbClr>
              </a:solidFill>
              <a:effectLst>
                <a:glow rad="38100">
                  <a:schemeClr val="accent1">
                    <a:alpha val="40000"/>
                  </a:schemeClr>
                </a:glow>
              </a:effectLst>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custDataLst>
              <p:tags r:id="rId1"/>
            </p:custDataLst>
          </p:nvPr>
        </p:nvSpPr>
        <p:spPr>
          <a:xfrm>
            <a:off x="66040" y="1433195"/>
            <a:ext cx="7512685" cy="5812790"/>
          </a:xfrm>
        </p:spPr>
        <p:txBody>
          <a:bodyPr>
            <a:normAutofit fontScale="25000"/>
          </a:bodyPr>
          <a:lstStyle/>
          <a:p>
            <a:pPr algn="ctr"/>
            <a:r>
              <a:rPr lang="en-CA" altLang="en-US" sz="9600" b="1" u="sng"/>
              <a:t>INTRODUTION</a:t>
            </a:r>
            <a:endParaRPr lang="en-CA" altLang="en-US" sz="9600"/>
          </a:p>
          <a:p>
            <a:pPr algn="l"/>
            <a:r>
              <a:rPr lang="en-CA" altLang="en-US" sz="7200"/>
              <a:t>Leprosy is a chronic infection caused by the acid-fast , rod-shaped bacillus Mycobacterium leprae ,It is a gram positive bacteria.It was discovered by Gerhard Armauer Hansen in 1873 .Leprosy can be considered to be connected to diseases that primarily affect superficial tissues , especially the skin ,peripheral nerve , mucosa of the upper respiratory tract and the eyes .Initially, a mycobacterial infection causes a wide array of cellular immune responses. These immunologic events then elicit the second part of the disease, peripheral neuropathy with potentially long-term consequences.</a:t>
            </a:r>
            <a:endParaRPr lang="en-CA" altLang="en-US" sz="7200"/>
          </a:p>
          <a:p>
            <a:pPr algn="l"/>
            <a:r>
              <a:rPr lang="en-CA" altLang="en-US" sz="7200"/>
              <a:t>                                         </a:t>
            </a:r>
            <a:r>
              <a:rPr lang="en-CA" altLang="en-US" sz="9600" b="1" u="sng"/>
              <a:t>Types of leprosy</a:t>
            </a:r>
            <a:r>
              <a:rPr lang="en-CA" altLang="en-US" sz="9600" u="sng"/>
              <a:t> </a:t>
            </a:r>
            <a:endParaRPr lang="en-CA" altLang="en-US" sz="9600"/>
          </a:p>
          <a:p>
            <a:pPr algn="l"/>
            <a:r>
              <a:rPr lang="en-CA" altLang="en-US" sz="5145"/>
              <a:t>   </a:t>
            </a:r>
            <a:r>
              <a:rPr lang="en-CA" altLang="en-US" sz="7200"/>
              <a:t> There are 2 main type of leprosy </a:t>
            </a:r>
            <a:endParaRPr lang="en-CA" altLang="en-US" sz="7200"/>
          </a:p>
          <a:p>
            <a:pPr marL="285750" indent="-285750" algn="l">
              <a:buFont typeface="Wingdings" panose="05000000000000000000" charset="0"/>
              <a:buChar char="v"/>
            </a:pPr>
            <a:r>
              <a:rPr lang="en-CA" altLang="en-US" sz="7200" b="1"/>
              <a:t>Lepromatous leprosy</a:t>
            </a:r>
            <a:r>
              <a:rPr lang="en-CA" altLang="en-US" sz="7200"/>
              <a:t> :A more severe form of leprosy. It brings widespread skin bumps and rashes(multibacillary leprosy)</a:t>
            </a:r>
            <a:endParaRPr lang="en-CA" altLang="en-US" sz="7200"/>
          </a:p>
          <a:p>
            <a:pPr marL="285750" indent="-285750" algn="l">
              <a:buFont typeface="Wingdings" panose="05000000000000000000" charset="0"/>
              <a:buChar char="v"/>
            </a:pPr>
            <a:r>
              <a:rPr lang="en-CA" altLang="en-US" sz="7200" b="1"/>
              <a:t>Tuberculoid leprosy</a:t>
            </a:r>
            <a:r>
              <a:rPr lang="en-CA" altLang="en-US" sz="7200"/>
              <a:t> :A mild , less severe form of leprosy. People with this type have only one or few patches of flat , pale-colored skin (paucibacillary leprosy).</a:t>
            </a:r>
            <a:r>
              <a:rPr lang="en-CA" altLang="en-US" sz="7200">
                <a:sym typeface="+mn-ea"/>
              </a:rPr>
              <a:t> </a:t>
            </a:r>
            <a:endParaRPr lang="en-CA" altLang="en-US" sz="7200"/>
          </a:p>
          <a:p>
            <a:pPr marL="285750" indent="-285750" algn="r"/>
            <a:endParaRPr lang="en-CA" altLang="en-US" sz="7200"/>
          </a:p>
          <a:p>
            <a:pPr algn="l"/>
            <a:endParaRPr lang="en-CA" altLang="en-US"/>
          </a:p>
          <a:p>
            <a:pPr algn="ctr"/>
            <a:endParaRPr lang="en-CA" altLang="en-US" sz="7200"/>
          </a:p>
        </p:txBody>
      </p:sp>
      <p:sp>
        <p:nvSpPr>
          <p:cNvPr id="2" name="Title 1"/>
          <p:cNvSpPr>
            <a:spLocks noGrp="1"/>
          </p:cNvSpPr>
          <p:nvPr>
            <p:ph type="ctrTitle"/>
          </p:nvPr>
        </p:nvSpPr>
        <p:spPr>
          <a:xfrm>
            <a:off x="2280920" y="210185"/>
            <a:ext cx="7237730" cy="538480"/>
          </a:xfrm>
        </p:spPr>
        <p:txBody>
          <a:bodyPr>
            <a:normAutofit fontScale="90000"/>
          </a:bodyPr>
          <a:lstStyle/>
          <a:p>
            <a:r>
              <a:rPr lang="en-CA" altLang="en-US" sz="7330" b="1" i="1" u="sng" dirty="0">
                <a:solidFill>
                  <a:schemeClr val="accent1"/>
                </a:solidFill>
                <a:effectLst>
                  <a:outerShdw blurRad="38100" dist="25400" dir="5400000" algn="ctr" rotWithShape="0">
                    <a:srgbClr val="6E747A">
                      <a:alpha val="43000"/>
                    </a:srgbClr>
                  </a:outerShdw>
                </a:effectLst>
                <a:latin typeface="Algerian" panose="04020705040A02060702" charset="0"/>
                <a:cs typeface="Algerian" panose="04020705040A02060702" charset="0"/>
              </a:rPr>
              <a:t>L E P R O S Y</a:t>
            </a:r>
            <a:r>
              <a:rPr lang="en-CA" altLang="en-US" sz="7330" b="1" i="1" dirty="0">
                <a:solidFill>
                  <a:schemeClr val="accent1"/>
                </a:solidFill>
                <a:effectLst>
                  <a:outerShdw blurRad="38100" dist="25400" dir="5400000" algn="ctr" rotWithShape="0">
                    <a:srgbClr val="6E747A">
                      <a:alpha val="43000"/>
                    </a:srgbClr>
                  </a:outerShdw>
                </a:effectLst>
                <a:latin typeface="Algerian" panose="04020705040A02060702" charset="0"/>
                <a:cs typeface="Algerian" panose="04020705040A02060702" charset="0"/>
              </a:rPr>
              <a:t> </a:t>
            </a:r>
            <a:endParaRPr lang="en-CA" altLang="en-US" sz="7330" b="1" i="1" dirty="0">
              <a:solidFill>
                <a:schemeClr val="accent1"/>
              </a:solidFill>
              <a:effectLst>
                <a:outerShdw blurRad="38100" dist="25400" dir="5400000" algn="ctr" rotWithShape="0">
                  <a:srgbClr val="6E747A">
                    <a:alpha val="43000"/>
                  </a:srgbClr>
                </a:outerShdw>
              </a:effectLst>
              <a:latin typeface="Algerian" panose="04020705040A02060702" charset="0"/>
              <a:cs typeface="Algerian" panose="04020705040A02060702" charset="0"/>
            </a:endParaRPr>
          </a:p>
        </p:txBody>
      </p:sp>
      <p:pic>
        <p:nvPicPr>
          <p:cNvPr id="7" name="Picture 6" descr="IMG-20211218-WA0010[1]"/>
          <p:cNvPicPr>
            <a:picLocks noChangeAspect="1"/>
          </p:cNvPicPr>
          <p:nvPr/>
        </p:nvPicPr>
        <p:blipFill>
          <a:blip r:embed="rId2"/>
          <a:stretch>
            <a:fillRect/>
          </a:stretch>
        </p:blipFill>
        <p:spPr>
          <a:xfrm>
            <a:off x="7578725" y="1195705"/>
            <a:ext cx="4393565" cy="5067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sz="2000">
                <a:sym typeface="+mn-ea"/>
              </a:rPr>
              <a:t>Other types</a:t>
            </a:r>
            <a:r>
              <a:rPr lang="en-CA" altLang="en-US">
                <a:sym typeface="+mn-ea"/>
              </a:rPr>
              <a:t> </a:t>
            </a:r>
            <a:endParaRPr lang="en-CA" altLang="en-US"/>
          </a:p>
        </p:txBody>
      </p:sp>
      <p:sp>
        <p:nvSpPr>
          <p:cNvPr id="3" name="Content Placeholder 2"/>
          <p:cNvSpPr>
            <a:spLocks noGrp="1"/>
          </p:cNvSpPr>
          <p:nvPr>
            <p:ph sz="half" idx="1"/>
          </p:nvPr>
        </p:nvSpPr>
        <p:spPr>
          <a:xfrm>
            <a:off x="428625" y="1247140"/>
            <a:ext cx="6715760" cy="5611495"/>
          </a:xfrm>
        </p:spPr>
        <p:txBody>
          <a:bodyPr>
            <a:normAutofit fontScale="25000"/>
          </a:bodyPr>
          <a:p>
            <a:pPr marL="0" indent="0" algn="l">
              <a:buNone/>
            </a:pPr>
            <a:endParaRPr lang="en-CA" altLang="en-US"/>
          </a:p>
          <a:p>
            <a:pPr marL="0" indent="0" algn="l">
              <a:buNone/>
            </a:pPr>
            <a:r>
              <a:rPr lang="en-CA" altLang="en-US" sz="6665" b="1">
                <a:sym typeface="+mn-ea"/>
              </a:rPr>
              <a:t>Borderline</a:t>
            </a:r>
            <a:r>
              <a:rPr lang="en-CA" altLang="en-US" sz="7200">
                <a:sym typeface="+mn-ea"/>
              </a:rPr>
              <a:t> :People with this type of leprosy have symptoms of both the tuberculoid and lepromatous forms.They include ;</a:t>
            </a:r>
            <a:endParaRPr lang="en-CA" altLang="en-US" sz="7200"/>
          </a:p>
          <a:p>
            <a:pPr algn="l">
              <a:buFont typeface="Wingdings" panose="05000000000000000000" charset="0"/>
              <a:buChar char="v"/>
            </a:pPr>
            <a:r>
              <a:rPr lang="en-CA" altLang="en-US" sz="7200">
                <a:sym typeface="+mn-ea"/>
              </a:rPr>
              <a:t> Borderline Lepromatous leprosy</a:t>
            </a:r>
            <a:endParaRPr lang="en-CA" altLang="en-US" sz="7200"/>
          </a:p>
          <a:p>
            <a:pPr algn="l">
              <a:buFont typeface="Wingdings" panose="05000000000000000000" charset="0"/>
              <a:buChar char="v"/>
            </a:pPr>
            <a:r>
              <a:rPr lang="en-CA" altLang="en-US" sz="7200">
                <a:sym typeface="+mn-ea"/>
              </a:rPr>
              <a:t> Borderline Tuberculoid leprosy </a:t>
            </a:r>
            <a:endParaRPr lang="en-CA" altLang="en-US" sz="7200"/>
          </a:p>
          <a:p>
            <a:pPr algn="l">
              <a:buFont typeface="Wingdings" panose="05000000000000000000" charset="0"/>
              <a:buChar char="v"/>
            </a:pPr>
            <a:r>
              <a:rPr lang="en-CA" altLang="en-US" sz="7200">
                <a:sym typeface="+mn-ea"/>
              </a:rPr>
              <a:t> Indeterminate leprosy</a:t>
            </a:r>
            <a:endParaRPr lang="en-CA" altLang="en-US" sz="7200">
              <a:sym typeface="+mn-ea"/>
            </a:endParaRPr>
          </a:p>
          <a:p>
            <a:pPr algn="l">
              <a:buFont typeface="Wingdings" panose="05000000000000000000" charset="0"/>
              <a:buChar char="v"/>
            </a:pPr>
            <a:r>
              <a:rPr lang="en-CA" altLang="en-US" sz="7200">
                <a:sym typeface="+mn-ea"/>
              </a:rPr>
              <a:t> Midborderline leprosy</a:t>
            </a:r>
            <a:endParaRPr lang="en-CA" altLang="en-US" sz="7200"/>
          </a:p>
          <a:p>
            <a:pPr algn="ctr">
              <a:buFont typeface="Wingdings" panose="05000000000000000000" charset="0"/>
              <a:buChar char="v"/>
            </a:pPr>
            <a:endParaRPr lang="en-CA" altLang="en-US" b="1" u="sng">
              <a:sym typeface="+mn-ea"/>
            </a:endParaRPr>
          </a:p>
          <a:p>
            <a:pPr marL="0" indent="0" algn="ctr">
              <a:buFont typeface="Wingdings" panose="05000000000000000000" charset="0"/>
              <a:buNone/>
            </a:pPr>
            <a:r>
              <a:rPr lang="en-CA" altLang="en-US" sz="8000" b="1" u="sng">
                <a:sym typeface="+mn-ea"/>
              </a:rPr>
              <a:t>PHYSOPATHOLOGY OF LEPROSY</a:t>
            </a:r>
            <a:endParaRPr lang="en-CA" altLang="en-US" sz="8000"/>
          </a:p>
          <a:p>
            <a:pPr algn="l">
              <a:buFont typeface="Wingdings" panose="05000000000000000000" charset="0"/>
              <a:buChar char="v"/>
            </a:pPr>
            <a:r>
              <a:rPr lang="en-CA" altLang="en-US" sz="6665">
                <a:sym typeface="+mn-ea"/>
              </a:rPr>
              <a:t>Leprosy affects the peripheral nerve by sensory nerve damage . When the sensory nerves are damaged the cannot register pain due to lack of sensation in the hands and feet so repeated injuries go unnoticed due to lack of sensation which can lead to re-absorption of affected fingers and toes resulting to the shortening or loss of digits .</a:t>
            </a:r>
            <a:endParaRPr lang="en-CA" altLang="en-US" sz="6665">
              <a:sym typeface="+mn-ea"/>
            </a:endParaRPr>
          </a:p>
          <a:p>
            <a:pPr algn="l">
              <a:buFont typeface="Wingdings" panose="05000000000000000000" charset="0"/>
              <a:buChar char="v"/>
            </a:pPr>
            <a:r>
              <a:rPr lang="en-CA" altLang="en-US" sz="6665"/>
              <a:t>The moist tissues that has body openings such as the eyelids and the inside of the nose and mouth can also be affected which can lead to vision loss, destruction of nasal tissue.</a:t>
            </a:r>
            <a:endParaRPr lang="en-CA" altLang="en-US" sz="6665"/>
          </a:p>
          <a:p>
            <a:pPr marL="0" indent="0" algn="r">
              <a:buFont typeface="Wingdings" panose="05000000000000000000" charset="0"/>
              <a:buNone/>
            </a:pPr>
            <a:endParaRPr lang="en-CA" altLang="en-US" sz="6665"/>
          </a:p>
          <a:p>
            <a:pPr>
              <a:buFont typeface="Wingdings" panose="05000000000000000000" charset="0"/>
              <a:buChar char="v"/>
            </a:pPr>
            <a:endParaRPr lang="en-US" sz="6665"/>
          </a:p>
        </p:txBody>
      </p:sp>
      <p:pic>
        <p:nvPicPr>
          <p:cNvPr id="6" name="Picture 5" descr="IMG-20211218-WA0001[1]"/>
          <p:cNvPicPr>
            <a:picLocks noChangeAspect="1"/>
          </p:cNvPicPr>
          <p:nvPr/>
        </p:nvPicPr>
        <p:blipFill>
          <a:blip r:embed="rId1"/>
          <a:stretch>
            <a:fillRect/>
          </a:stretch>
        </p:blipFill>
        <p:spPr>
          <a:xfrm>
            <a:off x="7216140" y="1101725"/>
            <a:ext cx="4438650" cy="5420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wipe/>
      </p:transition>
    </mc:Choice>
    <mc:Fallback>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0590" y="649605"/>
            <a:ext cx="7459345" cy="127635"/>
          </a:xfrm>
        </p:spPr>
        <p:txBody>
          <a:bodyPr>
            <a:normAutofit fontScale="90000"/>
          </a:bodyPr>
          <a:p>
            <a:r>
              <a:rPr lang="en-CA" altLang="en-US">
                <a:sym typeface="+mn-ea"/>
              </a:rPr>
              <a:t> </a:t>
            </a:r>
            <a:br>
              <a:rPr lang="en-CA" altLang="en-US"/>
            </a:br>
            <a:endParaRPr lang="en-US"/>
          </a:p>
        </p:txBody>
      </p:sp>
      <p:sp>
        <p:nvSpPr>
          <p:cNvPr id="3" name="Content Placeholder 2"/>
          <p:cNvSpPr>
            <a:spLocks noGrp="1"/>
          </p:cNvSpPr>
          <p:nvPr>
            <p:ph idx="1"/>
          </p:nvPr>
        </p:nvSpPr>
        <p:spPr>
          <a:xfrm>
            <a:off x="121920" y="403225"/>
            <a:ext cx="7862570" cy="6256655"/>
          </a:xfrm>
        </p:spPr>
        <p:txBody>
          <a:bodyPr>
            <a:normAutofit fontScale="25000"/>
          </a:bodyPr>
          <a:p>
            <a:pPr marL="0" indent="0" algn="ctr">
              <a:buNone/>
            </a:pPr>
            <a:r>
              <a:rPr lang="en-CA" altLang="en-US" sz="9600" b="1" u="sng">
                <a:sym typeface="+mn-ea"/>
              </a:rPr>
              <a:t>Incubation period</a:t>
            </a:r>
            <a:r>
              <a:rPr lang="en-CA" altLang="en-US" sz="9600">
                <a:sym typeface="+mn-ea"/>
              </a:rPr>
              <a:t> : The disease incubation period is 5 year but symptoms may occur within 1 year and it can also take as long as 20 years or even more.</a:t>
            </a:r>
            <a:endParaRPr lang="en-CA" altLang="en-US" sz="9600">
              <a:sym typeface="+mn-ea"/>
            </a:endParaRPr>
          </a:p>
          <a:p>
            <a:pPr marL="0" indent="0" algn="ctr">
              <a:buNone/>
            </a:pPr>
            <a:endParaRPr lang="en-CA" altLang="en-US" sz="9600" b="1" u="sng">
              <a:sym typeface="+mn-ea"/>
            </a:endParaRPr>
          </a:p>
          <a:p>
            <a:pPr marL="0" indent="0" algn="ctr">
              <a:buNone/>
            </a:pPr>
            <a:r>
              <a:rPr lang="en-CA" altLang="en-US" sz="9600" b="1" u="sng">
                <a:sym typeface="+mn-ea"/>
              </a:rPr>
              <a:t>Mode of transmission</a:t>
            </a:r>
            <a:endParaRPr lang="en-CA" altLang="en-US" sz="9600" b="1" u="sng">
              <a:sym typeface="+mn-ea"/>
            </a:endParaRPr>
          </a:p>
          <a:p>
            <a:pPr marL="0" indent="0" algn="ctr">
              <a:buNone/>
            </a:pPr>
            <a:endParaRPr lang="en-CA" altLang="en-US" sz="9600" b="1" u="sng">
              <a:sym typeface="+mn-ea"/>
            </a:endParaRPr>
          </a:p>
          <a:p>
            <a:pPr algn="l">
              <a:buFont typeface="Wingdings" panose="05000000000000000000" charset="0"/>
              <a:buChar char="§"/>
            </a:pPr>
            <a:r>
              <a:rPr lang="en-CA" altLang="en-US" sz="8000" b="1">
                <a:sym typeface="+mn-ea"/>
              </a:rPr>
              <a:t>Leprosy bacteria can survive in soil</a:t>
            </a:r>
            <a:r>
              <a:rPr lang="en-CA" altLang="en-US" sz="8000">
                <a:sym typeface="+mn-ea"/>
              </a:rPr>
              <a:t> : The smallest host a leprosy bacteria could infect is a common soil amoeba found worldwide which can keep it alive for months in a lab.</a:t>
            </a:r>
            <a:endParaRPr lang="en-CA" altLang="en-US" sz="8000">
              <a:sym typeface="+mn-ea"/>
            </a:endParaRPr>
          </a:p>
          <a:p>
            <a:pPr algn="l">
              <a:buFont typeface="Wingdings" panose="05000000000000000000" charset="0"/>
              <a:buChar char="§"/>
            </a:pPr>
            <a:r>
              <a:rPr lang="en-CA" altLang="en-US" sz="8000" b="1">
                <a:sym typeface="+mn-ea"/>
              </a:rPr>
              <a:t>Red squirrels can be carriers of leprosy</a:t>
            </a:r>
            <a:r>
              <a:rPr lang="en-CA" altLang="en-US" sz="8000">
                <a:sym typeface="+mn-ea"/>
              </a:rPr>
              <a:t> : Possibly because they spend time with their noses in the ground rummaging for their food .</a:t>
            </a:r>
            <a:endParaRPr lang="en-CA" altLang="en-US" sz="8000">
              <a:sym typeface="+mn-ea"/>
            </a:endParaRPr>
          </a:p>
          <a:p>
            <a:pPr algn="l">
              <a:buFont typeface="Wingdings" panose="05000000000000000000" charset="0"/>
              <a:buChar char="§"/>
            </a:pPr>
            <a:r>
              <a:rPr lang="en-CA" altLang="en-US" sz="8000" b="1">
                <a:sym typeface="+mn-ea"/>
              </a:rPr>
              <a:t>Through open wounds of infected person.</a:t>
            </a:r>
            <a:endParaRPr lang="en-CA" altLang="en-US" sz="8000" b="1">
              <a:sym typeface="+mn-ea"/>
            </a:endParaRPr>
          </a:p>
          <a:p>
            <a:pPr algn="l">
              <a:buFont typeface="Wingdings" panose="05000000000000000000" charset="0"/>
              <a:buChar char="§"/>
            </a:pPr>
            <a:r>
              <a:rPr lang="en-CA" altLang="en-US" sz="8000" b="1">
                <a:sym typeface="+mn-ea"/>
              </a:rPr>
              <a:t>Through droplets of moisture passing the air (coughing and sneezing) from an infected person.</a:t>
            </a:r>
            <a:endParaRPr lang="en-US" sz="8000" b="1"/>
          </a:p>
        </p:txBody>
      </p:sp>
      <p:pic>
        <p:nvPicPr>
          <p:cNvPr id="4" name="Content Placeholder 3" descr="IMG-20211220-WA0011[1]"/>
          <p:cNvPicPr>
            <a:picLocks noChangeAspect="1"/>
          </p:cNvPicPr>
          <p:nvPr>
            <p:ph sz="half" idx="2"/>
          </p:nvPr>
        </p:nvPicPr>
        <p:blipFill>
          <a:blip r:embed="rId1"/>
          <a:stretch>
            <a:fillRect/>
          </a:stretch>
        </p:blipFill>
        <p:spPr>
          <a:xfrm>
            <a:off x="7884160" y="777240"/>
            <a:ext cx="4203700" cy="53581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wheel spokes="8"/>
      </p:transition>
    </mc:Choice>
    <mc:Fallback>
      <p:transition>
        <p:wheel spokes="8"/>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1650" y="551815"/>
            <a:ext cx="10972800" cy="6059170"/>
          </a:xfrm>
        </p:spPr>
        <p:txBody>
          <a:bodyPr/>
          <a:p>
            <a:pPr marL="0" indent="0" algn="ctr">
              <a:buNone/>
            </a:pPr>
            <a:r>
              <a:rPr lang="en-CA" altLang="en-US" b="1" u="sng">
                <a:sym typeface="+mn-ea"/>
              </a:rPr>
              <a:t>Signs and symptoms</a:t>
            </a:r>
            <a:endParaRPr lang="en-CA" altLang="en-US" b="1" u="sng">
              <a:sym typeface="+mn-ea"/>
            </a:endParaRPr>
          </a:p>
          <a:p>
            <a:pPr marL="0" indent="0" algn="ctr">
              <a:buNone/>
            </a:pPr>
            <a:r>
              <a:rPr lang="en-CA" altLang="en-US" b="1" u="sng">
                <a:sym typeface="+mn-ea"/>
              </a:rPr>
              <a:t> </a:t>
            </a:r>
            <a:endParaRPr lang="en-CA" altLang="en-US"/>
          </a:p>
          <a:p>
            <a:pPr algn="l"/>
            <a:r>
              <a:rPr lang="en-CA" altLang="en-US" sz="1800">
                <a:sym typeface="+mn-ea"/>
              </a:rPr>
              <a:t>Discolored patches of skin , usually flat , that maybe numb and look faded (lighter than the skin around)</a:t>
            </a:r>
            <a:endParaRPr lang="en-CA" altLang="en-US" sz="1800"/>
          </a:p>
          <a:p>
            <a:pPr algn="l"/>
            <a:r>
              <a:rPr lang="en-CA" altLang="en-US" sz="1800">
                <a:sym typeface="+mn-ea"/>
              </a:rPr>
              <a:t>Growths (nodules ) on the skin</a:t>
            </a:r>
            <a:endParaRPr lang="en-CA" altLang="en-US" sz="1800"/>
          </a:p>
          <a:p>
            <a:pPr algn="l"/>
            <a:r>
              <a:rPr lang="en-CA" altLang="en-US" sz="1800">
                <a:sym typeface="+mn-ea"/>
              </a:rPr>
              <a:t>Thick ,stiff or dry skin </a:t>
            </a:r>
            <a:endParaRPr lang="en-CA" altLang="en-US" sz="1800"/>
          </a:p>
          <a:p>
            <a:pPr algn="l"/>
            <a:r>
              <a:rPr lang="en-CA" altLang="en-US" sz="1800">
                <a:sym typeface="+mn-ea"/>
              </a:rPr>
              <a:t>Painless ulcers on the soles of feet </a:t>
            </a:r>
            <a:endParaRPr lang="en-CA" altLang="en-US" sz="1800"/>
          </a:p>
          <a:p>
            <a:pPr algn="l"/>
            <a:r>
              <a:rPr lang="en-CA" altLang="en-US" sz="1800">
                <a:sym typeface="+mn-ea"/>
              </a:rPr>
              <a:t>Painless swelling or lumps on the face or earlobes</a:t>
            </a:r>
            <a:endParaRPr lang="en-CA" altLang="en-US" sz="1800"/>
          </a:p>
          <a:p>
            <a:pPr algn="l"/>
            <a:r>
              <a:rPr lang="en-CA" altLang="en-US" sz="1800">
                <a:sym typeface="+mn-ea"/>
              </a:rPr>
              <a:t>Loss of eyebrows or eyelashes </a:t>
            </a:r>
            <a:endParaRPr lang="en-CA" altLang="en-US" sz="1800">
              <a:sym typeface="+mn-ea"/>
            </a:endParaRPr>
          </a:p>
          <a:p>
            <a:pPr marL="0" indent="0" algn="ctr">
              <a:buNone/>
            </a:pPr>
            <a:r>
              <a:rPr lang="en-US" sz="1800" b="1" u="sng">
                <a:sym typeface="+mn-ea"/>
              </a:rPr>
              <a:t>Complications of Leprosy</a:t>
            </a:r>
            <a:endParaRPr lang="en-US" sz="1800"/>
          </a:p>
          <a:p>
            <a:pPr>
              <a:buFont typeface="Wingdings" panose="05000000000000000000" charset="0"/>
              <a:buChar char="v"/>
            </a:pPr>
            <a:r>
              <a:rPr lang="en-US" sz="1800">
                <a:sym typeface="+mn-ea"/>
              </a:rPr>
              <a:t>Kidney failure</a:t>
            </a:r>
            <a:endParaRPr lang="en-US" sz="1800"/>
          </a:p>
          <a:p>
            <a:pPr>
              <a:buFont typeface="Wingdings" panose="05000000000000000000" charset="0"/>
              <a:buChar char="v"/>
            </a:pPr>
            <a:r>
              <a:rPr lang="en-US" sz="1800">
                <a:sym typeface="+mn-ea"/>
              </a:rPr>
              <a:t>Infertility</a:t>
            </a:r>
            <a:endParaRPr lang="en-US" sz="1800"/>
          </a:p>
          <a:p>
            <a:pPr>
              <a:buFont typeface="Wingdings" panose="05000000000000000000" charset="0"/>
              <a:buChar char="v"/>
            </a:pPr>
            <a:r>
              <a:rPr lang="en-US" sz="1800">
                <a:sym typeface="+mn-ea"/>
              </a:rPr>
              <a:t>Erectile dysfunction and infertility in men </a:t>
            </a:r>
            <a:endParaRPr lang="en-US" sz="1800"/>
          </a:p>
          <a:p>
            <a:pPr>
              <a:buFont typeface="Wingdings" panose="05000000000000000000" charset="0"/>
              <a:buChar char="v"/>
            </a:pPr>
            <a:r>
              <a:rPr lang="en-US" sz="1800">
                <a:sym typeface="+mn-ea"/>
              </a:rPr>
              <a:t>Dis-figuration of face </a:t>
            </a:r>
            <a:endParaRPr lang="en-US" sz="1800"/>
          </a:p>
          <a:p>
            <a:pPr>
              <a:buFont typeface="Wingdings" panose="05000000000000000000" charset="0"/>
              <a:buChar char="v"/>
            </a:pPr>
            <a:r>
              <a:rPr lang="en-US" sz="1800">
                <a:sym typeface="+mn-ea"/>
              </a:rPr>
              <a:t>Hair loss</a:t>
            </a:r>
            <a:endParaRPr lang="en-US" sz="1800"/>
          </a:p>
          <a:p>
            <a:pPr>
              <a:buFont typeface="Wingdings" panose="05000000000000000000" charset="0"/>
              <a:buChar char="v"/>
            </a:pPr>
            <a:r>
              <a:rPr lang="en-US" sz="1800">
                <a:sym typeface="+mn-ea"/>
              </a:rPr>
              <a:t>Iritis </a:t>
            </a:r>
            <a:endParaRPr lang="en-US" sz="1800"/>
          </a:p>
          <a:p>
            <a:pPr marL="0" indent="0" algn="l">
              <a:buNone/>
            </a:pPr>
            <a:endParaRPr lang="en-US" sz="1800"/>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8155" y="125095"/>
            <a:ext cx="10972800" cy="6732905"/>
          </a:xfrm>
        </p:spPr>
        <p:txBody>
          <a:bodyPr/>
          <a:p>
            <a:pPr marL="0" indent="0" algn="ctr">
              <a:buNone/>
            </a:pPr>
            <a:r>
              <a:rPr lang="en-CA" altLang="en-US" b="1" u="sng">
                <a:sym typeface="+mn-ea"/>
              </a:rPr>
              <a:t>Clinical diagnose of leprosy</a:t>
            </a:r>
            <a:r>
              <a:rPr lang="en-CA" altLang="en-US" u="sng">
                <a:sym typeface="+mn-ea"/>
              </a:rPr>
              <a:t> </a:t>
            </a:r>
            <a:endParaRPr lang="en-CA" altLang="en-US" u="sng">
              <a:sym typeface="+mn-ea"/>
            </a:endParaRPr>
          </a:p>
          <a:p>
            <a:pPr algn="l">
              <a:buFont typeface="Wingdings" panose="05000000000000000000" charset="0"/>
              <a:buChar char="§"/>
            </a:pPr>
            <a:r>
              <a:rPr lang="en-CA" altLang="en-US" sz="2000"/>
              <a:t>Painless pale or red skin lesions without loss of sensation.</a:t>
            </a:r>
            <a:endParaRPr lang="en-CA" altLang="en-US" sz="2000"/>
          </a:p>
          <a:p>
            <a:pPr algn="l">
              <a:buFont typeface="Wingdings" panose="05000000000000000000" charset="0"/>
              <a:buChar char="§"/>
            </a:pPr>
            <a:r>
              <a:rPr lang="en-CA" altLang="en-US" sz="2000"/>
              <a:t>Lesions become raised as the disease progresses.</a:t>
            </a:r>
            <a:endParaRPr lang="en-CA" altLang="en-US" sz="2000"/>
          </a:p>
          <a:p>
            <a:pPr algn="l">
              <a:buFont typeface="Wingdings" panose="05000000000000000000" charset="0"/>
              <a:buChar char="§"/>
            </a:pPr>
            <a:r>
              <a:rPr lang="en-CA" altLang="en-US" sz="2000"/>
              <a:t>Thickening of peripheral nerves with diminished sensation and burning or tingling sensations .</a:t>
            </a:r>
            <a:endParaRPr lang="en-CA" altLang="en-US" sz="2000"/>
          </a:p>
          <a:p>
            <a:pPr algn="l">
              <a:buFont typeface="Wingdings" panose="05000000000000000000" charset="0"/>
              <a:buChar char="§"/>
            </a:pPr>
            <a:r>
              <a:rPr lang="en-CA" altLang="en-US" sz="2000"/>
              <a:t>Extensive sensory loss over a longer period.</a:t>
            </a:r>
            <a:endParaRPr lang="en-CA" altLang="en-US" sz="2000"/>
          </a:p>
          <a:p>
            <a:pPr algn="ctr">
              <a:buNone/>
            </a:pPr>
            <a:r>
              <a:rPr lang="en-CA" altLang="en-US" b="1" u="sng">
                <a:sym typeface="+mn-ea"/>
              </a:rPr>
              <a:t>Biological diagnose of leprosy</a:t>
            </a:r>
            <a:endParaRPr lang="en-CA" altLang="en-US" b="1" u="sng">
              <a:sym typeface="+mn-ea"/>
            </a:endParaRPr>
          </a:p>
          <a:p>
            <a:pPr algn="l">
              <a:buFont typeface="Wingdings" panose="05000000000000000000" charset="0"/>
              <a:buChar char="Ø"/>
            </a:pPr>
            <a:r>
              <a:rPr lang="en-CA" altLang="en-US" sz="2000">
                <a:sym typeface="+mn-ea"/>
              </a:rPr>
              <a:t>To confirm the diagnose, the doctor will take a sample of your skin or nerve biopsy to look for the bacteria under microscope and may also do test to rule out other skin diseases.</a:t>
            </a:r>
            <a:endParaRPr lang="en-CA" altLang="en-US" sz="2000" b="1" u="sng"/>
          </a:p>
          <a:p>
            <a:pPr>
              <a:buFont typeface="Wingdings" panose="05000000000000000000" charset="0"/>
              <a:buChar char="Ø"/>
            </a:pPr>
            <a:r>
              <a:rPr lang="en-CA" altLang="en-US" sz="2000">
                <a:sym typeface="+mn-ea"/>
              </a:rPr>
              <a:t>Also the presence of acid-fast bacilli confirms the presence of leprosy . the acid-fast stain the photomicrograph of a tissue sample extracted from the patient with leprosy shows a chronic inflammatory lesion know as granuloma which red-colored M.leprea are visible .</a:t>
            </a:r>
            <a:endParaRPr lang="en-CA" altLang="en-US" sz="2000">
              <a:sym typeface="+mn-ea"/>
            </a:endParaRPr>
          </a:p>
          <a:p>
            <a:pPr>
              <a:buFont typeface="Wingdings" panose="05000000000000000000" charset="0"/>
              <a:buChar char="Ø"/>
            </a:pPr>
            <a:r>
              <a:rPr lang="en-US" sz="2000">
                <a:sym typeface="+mn-ea"/>
              </a:rPr>
              <a:t>The lepromin skin test is used to determine what type of leprosy a person has. If you’ve tested positive for leprosy during a biopsy but don’t have a skin reaction , you may have lepromatous leprosy.</a:t>
            </a:r>
            <a:endParaRPr lang="en-US" sz="2000"/>
          </a:p>
          <a:p>
            <a:pPr algn="r">
              <a:buNone/>
            </a:pPr>
            <a:endParaRPr lang="en-US" sz="2000"/>
          </a:p>
          <a:p>
            <a:pPr algn="r">
              <a:buNone/>
            </a:pPr>
            <a:endParaRPr lang="en-US" sz="2000"/>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CA" altLang="en-US" b="1" i="1" u="sng">
                <a:sym typeface="+mn-ea"/>
              </a:rPr>
              <a:t>NURSING CARE</a:t>
            </a:r>
            <a:br>
              <a:rPr lang="en-CA" altLang="en-US"/>
            </a:br>
            <a:endParaRPr lang="en-US"/>
          </a:p>
        </p:txBody>
      </p:sp>
      <p:sp>
        <p:nvSpPr>
          <p:cNvPr id="3" name="Content Placeholder 2"/>
          <p:cNvSpPr>
            <a:spLocks noGrp="1"/>
          </p:cNvSpPr>
          <p:nvPr>
            <p:ph sz="half" idx="1"/>
          </p:nvPr>
        </p:nvSpPr>
        <p:spPr>
          <a:xfrm>
            <a:off x="236220" y="1017905"/>
            <a:ext cx="6373495" cy="5755640"/>
          </a:xfrm>
        </p:spPr>
        <p:txBody>
          <a:bodyPr>
            <a:noAutofit/>
          </a:bodyPr>
          <a:p>
            <a:pPr algn="l">
              <a:buFont typeface="Wingdings" panose="05000000000000000000" charset="0"/>
              <a:buChar char="v"/>
            </a:pPr>
            <a:r>
              <a:rPr lang="en-CA" altLang="en-US" sz="1700">
                <a:sym typeface="+mn-ea"/>
              </a:rPr>
              <a:t>Diagnose the impaired tissue integrity and monitor the characteristics of the lesion such as color ,size,odour, and drainage .</a:t>
            </a:r>
            <a:endParaRPr lang="en-CA" altLang="en-US" sz="1700"/>
          </a:p>
          <a:p>
            <a:pPr algn="l">
              <a:buFont typeface="Wingdings" panose="05000000000000000000" charset="0"/>
              <a:buChar char="v"/>
            </a:pPr>
            <a:r>
              <a:rPr lang="en-CA" altLang="en-US" sz="1700">
                <a:sym typeface="+mn-ea"/>
              </a:rPr>
              <a:t> Clean the wounds with saline or nontoxic substances as indicated </a:t>
            </a:r>
            <a:endParaRPr lang="en-CA" altLang="en-US" sz="1700"/>
          </a:p>
          <a:p>
            <a:pPr algn="l">
              <a:buFont typeface="Wingdings" panose="05000000000000000000" charset="0"/>
              <a:buChar char="v"/>
            </a:pPr>
            <a:r>
              <a:rPr lang="en-CA" altLang="en-US" sz="1700">
                <a:sym typeface="+mn-ea"/>
              </a:rPr>
              <a:t>Apply a sterile bandage to cover the wounds and maintain an aseptic technique.</a:t>
            </a:r>
            <a:endParaRPr lang="en-CA" altLang="en-US" sz="1700"/>
          </a:p>
          <a:p>
            <a:pPr algn="l">
              <a:buFont typeface="Wingdings" panose="05000000000000000000" charset="0"/>
              <a:buChar char="v"/>
            </a:pPr>
            <a:r>
              <a:rPr lang="en-CA" altLang="en-US" sz="1700">
                <a:sym typeface="+mn-ea"/>
              </a:rPr>
              <a:t> Examine the wound damage daily during each dressing change.</a:t>
            </a:r>
            <a:endParaRPr lang="en-CA" altLang="en-US" sz="1700"/>
          </a:p>
          <a:p>
            <a:pPr algn="l">
              <a:buFont typeface="Wingdings" panose="05000000000000000000" charset="0"/>
              <a:buChar char="v"/>
            </a:pPr>
            <a:r>
              <a:rPr lang="en-CA" altLang="en-US" sz="1700">
                <a:sym typeface="+mn-ea"/>
              </a:rPr>
              <a:t>Encourage the affected people to maintain regular medical care with multi drug therapy (MTD)</a:t>
            </a:r>
            <a:endParaRPr lang="en-CA" altLang="en-US" sz="1700"/>
          </a:p>
          <a:p>
            <a:pPr algn="l">
              <a:buFont typeface="Wingdings" panose="05000000000000000000" charset="0"/>
              <a:buChar char="v"/>
            </a:pPr>
            <a:r>
              <a:rPr lang="en-CA" altLang="en-US" sz="1700">
                <a:sym typeface="+mn-ea"/>
              </a:rPr>
              <a:t>Follow up the patient and monitor and signs of adverse effects regarding medications and take proper action</a:t>
            </a:r>
            <a:endParaRPr lang="en-CA" altLang="en-US" sz="1700"/>
          </a:p>
          <a:p>
            <a:pPr algn="l">
              <a:buFont typeface="Wingdings" panose="05000000000000000000" charset="0"/>
              <a:buChar char="v"/>
            </a:pPr>
            <a:r>
              <a:rPr lang="en-CA" altLang="en-US" sz="1700">
                <a:sym typeface="+mn-ea"/>
              </a:rPr>
              <a:t>Protects hands and feet to avoid inadvertent injury and prevent chronic disability</a:t>
            </a:r>
            <a:endParaRPr lang="en-CA" altLang="en-US" sz="1700"/>
          </a:p>
          <a:p>
            <a:pPr algn="l">
              <a:buFont typeface="Wingdings" panose="05000000000000000000" charset="0"/>
              <a:buChar char="v"/>
            </a:pPr>
            <a:r>
              <a:rPr lang="en-CA" altLang="en-US" sz="1700">
                <a:sym typeface="+mn-ea"/>
              </a:rPr>
              <a:t>Keep skin moist to prevent dryness and fissring and avoid ulceration or infection of the skin </a:t>
            </a:r>
            <a:endParaRPr lang="en-CA" altLang="en-US" sz="1700"/>
          </a:p>
          <a:p>
            <a:pPr algn="l">
              <a:buFont typeface="Wingdings" panose="05000000000000000000" charset="0"/>
              <a:buChar char="v"/>
            </a:pPr>
            <a:r>
              <a:rPr lang="en-CA" altLang="en-US" sz="1700">
                <a:sym typeface="+mn-ea"/>
              </a:rPr>
              <a:t>Ensure proper rest and nutrition of the affected leprosy patient</a:t>
            </a:r>
            <a:endParaRPr lang="en-CA" altLang="en-US" sz="1700"/>
          </a:p>
          <a:p>
            <a:pPr marL="0" indent="0" algn="r">
              <a:buNone/>
            </a:pPr>
            <a:endParaRPr lang="en-CA" altLang="en-US" sz="1800"/>
          </a:p>
        </p:txBody>
      </p:sp>
      <p:pic>
        <p:nvPicPr>
          <p:cNvPr id="6" name="Content Placeholder 5" descr="IMG-20211218-WA0011[1]"/>
          <p:cNvPicPr>
            <a:picLocks noChangeAspect="1"/>
          </p:cNvPicPr>
          <p:nvPr>
            <p:ph sz="half" idx="2"/>
          </p:nvPr>
        </p:nvPicPr>
        <p:blipFill>
          <a:blip r:embed="rId1"/>
          <a:stretch>
            <a:fillRect/>
          </a:stretch>
        </p:blipFill>
        <p:spPr>
          <a:xfrm>
            <a:off x="6908165" y="1418590"/>
            <a:ext cx="4829810" cy="4673600"/>
          </a:xfrm>
          <a:prstGeom prst="rect">
            <a:avLst/>
          </a:prstGeom>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4930" y="635"/>
            <a:ext cx="6926580" cy="6856730"/>
          </a:xfrm>
        </p:spPr>
        <p:txBody>
          <a:bodyPr>
            <a:normAutofit fontScale="25000"/>
          </a:bodyPr>
          <a:p>
            <a:pPr marL="0" indent="0" algn="ctr">
              <a:buNone/>
            </a:pPr>
            <a:r>
              <a:rPr lang="en-CA" altLang="en-US" sz="9600" b="1" u="sng"/>
              <a:t>Prevention and control</a:t>
            </a:r>
            <a:endParaRPr lang="en-CA" altLang="en-US" sz="8000" b="1" u="sng"/>
          </a:p>
          <a:p>
            <a:pPr>
              <a:buFont typeface="Wingdings" panose="05000000000000000000" charset="0"/>
              <a:buChar char="v"/>
            </a:pPr>
            <a:r>
              <a:rPr lang="en-CA" altLang="en-US" sz="8000"/>
              <a:t>Chemotherapy of patients and family BCG ( bacillus Calmette-Guerin ) vaccination</a:t>
            </a:r>
            <a:endParaRPr lang="en-CA" altLang="en-US" sz="8000"/>
          </a:p>
          <a:p>
            <a:pPr>
              <a:buFont typeface="Wingdings" panose="05000000000000000000" charset="0"/>
              <a:buChar char="v"/>
            </a:pPr>
            <a:r>
              <a:rPr lang="en-CA" altLang="en-US" sz="8000"/>
              <a:t>Health education and counseling must stress on the availability of effective therapy , the absence of infectivity of patients under treatment and prevention of physical and social disabilities .</a:t>
            </a:r>
            <a:endParaRPr lang="en-CA" altLang="en-US" sz="8000"/>
          </a:p>
          <a:p>
            <a:pPr>
              <a:buFont typeface="Wingdings" panose="05000000000000000000" charset="0"/>
              <a:buChar char="v"/>
            </a:pPr>
            <a:r>
              <a:rPr lang="en-CA" altLang="en-US" sz="8000"/>
              <a:t>In general the best way to prevent the spread of leprosy is the early diagnosis and treatment of people who are infected. for household contacts, immediate and annual</a:t>
            </a:r>
            <a:endParaRPr lang="en-CA" altLang="en-US" sz="8000"/>
          </a:p>
          <a:p>
            <a:pPr algn="l">
              <a:buFont typeface="Wingdings" panose="05000000000000000000" charset="0"/>
              <a:buChar char="v"/>
            </a:pPr>
            <a:r>
              <a:rPr lang="en-CA" altLang="en-US" sz="8000"/>
              <a:t>Examinations are recommended for at least 5 years after last contact with a person who is infected. </a:t>
            </a:r>
            <a:endParaRPr lang="en-CA" altLang="en-US" sz="8000"/>
          </a:p>
          <a:p>
            <a:pPr>
              <a:buFont typeface="Wingdings" panose="05000000000000000000" charset="0"/>
              <a:buChar char="v"/>
            </a:pPr>
            <a:r>
              <a:rPr lang="en-CA" altLang="en-US" sz="8000"/>
              <a:t>Treatment of patient with appropriate antibiotic stops the person from spreading the disease.</a:t>
            </a:r>
            <a:endParaRPr lang="en-CA" altLang="en-US" sz="8000"/>
          </a:p>
          <a:p>
            <a:pPr>
              <a:buFont typeface="Wingdings" panose="05000000000000000000" charset="0"/>
              <a:buChar char="v"/>
            </a:pPr>
            <a:r>
              <a:rPr lang="en-CA" altLang="en-US" sz="8000"/>
              <a:t>Prevention of contact with droplets from nasal and other secretion from patients with untreated M.leprea infection is currently the most effective way of avoiding the disease </a:t>
            </a:r>
            <a:endParaRPr lang="en-CA" altLang="en-US" sz="8000"/>
          </a:p>
          <a:p>
            <a:pPr marL="0" indent="0" algn="r">
              <a:buFont typeface="Wingdings" panose="05000000000000000000" charset="0"/>
              <a:buNone/>
            </a:pPr>
            <a:endParaRPr lang="en-CA" altLang="en-US"/>
          </a:p>
          <a:p>
            <a:endParaRPr lang="en-CA" altLang="en-US"/>
          </a:p>
        </p:txBody>
      </p:sp>
      <p:pic>
        <p:nvPicPr>
          <p:cNvPr id="4" name="Content Placeholder 3" descr="IMG-20211221-WA0000[1]"/>
          <p:cNvPicPr>
            <a:picLocks noChangeAspect="1"/>
          </p:cNvPicPr>
          <p:nvPr>
            <p:ph sz="half" idx="2"/>
          </p:nvPr>
        </p:nvPicPr>
        <p:blipFill>
          <a:blip r:embed="rId1"/>
          <a:stretch>
            <a:fillRect/>
          </a:stretch>
        </p:blipFill>
        <p:spPr>
          <a:xfrm>
            <a:off x="7616825" y="330200"/>
            <a:ext cx="4575175" cy="6299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wedge/>
      </p:transition>
    </mc:Choice>
    <mc:Fallback>
      <p:transition>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CA" altLang="en-US" b="1" u="sng"/>
              <a:t>TREAMENT OF LEPROSY</a:t>
            </a:r>
            <a:endParaRPr lang="en-CA" altLang="en-US" b="1" u="sng"/>
          </a:p>
        </p:txBody>
      </p:sp>
      <p:sp>
        <p:nvSpPr>
          <p:cNvPr id="3" name="Content Placeholder 2"/>
          <p:cNvSpPr>
            <a:spLocks noGrp="1"/>
          </p:cNvSpPr>
          <p:nvPr>
            <p:ph sz="half" idx="1"/>
          </p:nvPr>
        </p:nvSpPr>
        <p:spPr>
          <a:xfrm>
            <a:off x="609600" y="1600200"/>
            <a:ext cx="5384800" cy="5130800"/>
          </a:xfrm>
        </p:spPr>
        <p:txBody>
          <a:bodyPr/>
          <a:p>
            <a:r>
              <a:rPr lang="en-CA" altLang="en-US"/>
              <a:t>Leprosy is treated with a combination of antibiotic. Typically 2 or 3 antibiotic are used at the same time. These are Dapsone with rifampicin, and clofazimine is added for some types of the disease . This is called multidrug therapy.</a:t>
            </a:r>
            <a:endParaRPr lang="en-CA" altLang="en-US"/>
          </a:p>
          <a:p>
            <a:pPr marL="0" indent="0" algn="r">
              <a:buNone/>
            </a:pPr>
            <a:endParaRPr lang="en-CA" altLang="en-US"/>
          </a:p>
        </p:txBody>
      </p:sp>
      <p:pic>
        <p:nvPicPr>
          <p:cNvPr id="34" name="Picture 33" descr="nejmicm1106238_f1[1]"/>
          <p:cNvPicPr>
            <a:picLocks noChangeAspect="1"/>
          </p:cNvPicPr>
          <p:nvPr/>
        </p:nvPicPr>
        <p:blipFill>
          <a:blip r:embed="rId1"/>
          <a:stretch>
            <a:fillRect/>
          </a:stretch>
        </p:blipFill>
        <p:spPr>
          <a:xfrm>
            <a:off x="5883275" y="1778635"/>
            <a:ext cx="6167120" cy="4347845"/>
          </a:xfrm>
          <a:prstGeom prst="rect">
            <a:avLst/>
          </a:prstGeom>
        </p:spPr>
      </p:pic>
    </p:spTree>
  </p:cSld>
  <p:clrMapOvr>
    <a:masterClrMapping/>
  </p:clrMapOvr>
  <p:transition>
    <p:wipe/>
  </p:transition>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0000111325_1_1"/>
</p:tagLst>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6728</Words>
  <Application>WPS Presentation</Application>
  <PresentationFormat>Widescreen</PresentationFormat>
  <Paragraphs>133</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 Black</vt:lpstr>
      <vt:lpstr>Wingdings</vt:lpstr>
      <vt:lpstr>Bahnschrift Light</vt:lpstr>
      <vt:lpstr>Algerian</vt:lpstr>
      <vt:lpstr>Microsoft YaHei</vt:lpstr>
      <vt:lpstr>Arial Unicode MS</vt:lpstr>
      <vt:lpstr>Calibri</vt:lpstr>
      <vt:lpstr>1_Art_mountaineering</vt:lpstr>
      <vt:lpstr>PowerPoint 演示文稿</vt:lpstr>
      <vt:lpstr>L E P R O S Y </vt:lpstr>
      <vt:lpstr>Other types </vt:lpstr>
      <vt:lpstr>  </vt:lpstr>
      <vt:lpstr>PowerPoint 演示文稿</vt:lpstr>
      <vt:lpstr>PowerPoint 演示文稿</vt:lpstr>
      <vt:lpstr>NURSING CARE </vt:lpstr>
      <vt:lpstr>PowerPoint 演示文稿</vt:lpstr>
      <vt:lpstr>TREAMENT OF LEPROSY</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LEPROSY</dc:title>
  <dc:creator/>
  <cp:lastModifiedBy>Habibti</cp:lastModifiedBy>
  <cp:revision>10</cp:revision>
  <dcterms:created xsi:type="dcterms:W3CDTF">2021-12-18T10:44:00Z</dcterms:created>
  <dcterms:modified xsi:type="dcterms:W3CDTF">2022-01-14T18:25:40Z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BA6B65BBDCBE459489F70C1846776D7D</vt:lpwstr>
  </property>
  <property fmtid="{D5CDD505-2E9C-101B-9397-08002B2CF9AE}" pid="3" name="KSOProductBuildVer">
    <vt:lpwstr>1033-11.2.0.10307</vt:lpwstr>
  </property>
</Properties>
</file>