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6" r:id="rId5"/>
    <p:sldId id="263" r:id="rId6"/>
    <p:sldId id="265" r:id="rId7"/>
    <p:sldId id="258" r:id="rId8"/>
    <p:sldId id="267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A47"/>
    <a:srgbClr val="732124"/>
    <a:srgbClr val="FFFFFF"/>
    <a:srgbClr val="BD9493"/>
    <a:srgbClr val="AA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3015" autoAdjust="0"/>
  </p:normalViewPr>
  <p:slideViewPr>
    <p:cSldViewPr snapToGrid="0">
      <p:cViewPr varScale="1">
        <p:scale>
          <a:sx n="52" d="100"/>
          <a:sy n="52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BBDEEAD-8870-4050-B87B-36A07773F3FC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9536B45-8991-4245-A588-75978F075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30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אנחנו פועלים לפי ההגדרה של קונגרס המחקר למקרי ירי:</a:t>
            </a:r>
            <a:br>
              <a:rPr lang="en-US" dirty="0"/>
            </a:br>
            <a:r>
              <a:rPr lang="he-IL" dirty="0"/>
              <a:t>מקרה ירי בו ארבעה או יותר אנשים נרצחו ומקרה הירי לא בוצע בעקבות רקע שקדם לו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90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מצאנו שאנחנו לא יכולים להגיד בוודאות שחוקים שקשורים לסמים ואלכוהול מורידים את כמות היורים שמתמודדים עם בעיות של סמים ואלכוהול</a:t>
            </a:r>
          </a:p>
          <a:p>
            <a:r>
              <a:rPr lang="he-IL" dirty="0"/>
              <a:t>הגרף מציג בכחול את הנתונים האמיתיים ובאדום את הנתונים שחזינו לשנים 2011 עד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64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כתבה ממאי שפורסמה בדה גארדיאן</a:t>
            </a:r>
          </a:p>
          <a:p>
            <a:r>
              <a:rPr lang="he-IL" dirty="0"/>
              <a:t>הכתבה מציגה נתונים שלפיהם קצב מקרי ירי המוניים בארצות הברית בדרך לשבור שיא וגם שבעצם בשנים האחרונות כמות מקרי הירי עלתה</a:t>
            </a:r>
            <a:endParaRPr lang="en-US" dirty="0"/>
          </a:p>
          <a:p>
            <a:r>
              <a:rPr lang="he-IL" dirty="0"/>
              <a:t>לפי הכתבה עד כה בשנת 2023 יש בממוצע יותר ממקרה ירי המוני בשבוע!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10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כתבה ממאי שפורסמה בדה גארדיאן</a:t>
            </a:r>
          </a:p>
          <a:p>
            <a:r>
              <a:rPr lang="he-IL" dirty="0"/>
              <a:t>הכתבה מציגה נתונים שלפיהם קצב מקרי ירי המוניים בארצות הברית בדרך לשבור שיא וגם שבעצם בשנים האחרונות כמות מקרי הירי עלתה</a:t>
            </a:r>
            <a:endParaRPr lang="en-US" dirty="0"/>
          </a:p>
          <a:p>
            <a:r>
              <a:rPr lang="he-IL" dirty="0"/>
              <a:t>לפי הכתבה עד כה בשנת 2023 יש בממוצע יותר ממקרה ירי המוני בשבוע!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המספר השנתי של חוקים שמתירים שימוש בנשק עולה במדינות שנשלטות ע"י רפובליקנים שנה לאחר מקרה ירי המוני</a:t>
            </a:r>
            <a:br>
              <a:rPr lang="en-US" dirty="0"/>
            </a:br>
            <a:r>
              <a:rPr lang="he-IL" dirty="0"/>
              <a:t>לא מצאו השפעה של מקרי ירי במדינות שנשלטות ע"י דמקורטים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9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במחקר הזה בדקו האם יש קשר בין חוקים המאפשרים החזקת נשק לבין מקרי ירי המוני בארצות הברית</a:t>
            </a:r>
          </a:p>
          <a:p>
            <a:r>
              <a:rPr lang="he-IL" dirty="0"/>
              <a:t>מצאו כי במדינות בהן יש חוקים שמאפשרים יותר החזקת נשק יש יותר מקרי ירי המוני</a:t>
            </a:r>
            <a:br>
              <a:rPr lang="en-US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42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94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האם חוקים שמגבילים נשקים מורידים את כמות מקרי הירי ההמוניים?</a:t>
            </a:r>
            <a:br>
              <a:rPr lang="en-US" dirty="0"/>
            </a:br>
            <a:r>
              <a:rPr lang="he-IL" dirty="0"/>
              <a:t>השתמשנו במודל פואסון וביצענו בדיקה על המקדמים שיצאו לנו לכל חוק על מנת לראות האם קיימת ירידה בעקבות החוקים</a:t>
            </a:r>
            <a:br>
              <a:rPr lang="en-US" dirty="0"/>
            </a:br>
            <a:r>
              <a:rPr lang="he-IL" dirty="0"/>
              <a:t>השתמשנו במודל זה על מנת להתייחס לאפקט של המעבר בין השנים</a:t>
            </a:r>
          </a:p>
          <a:p>
            <a:r>
              <a:rPr lang="he-IL" dirty="0"/>
              <a:t>השתמשנו ב15 קטגוריות של חוקים, 50 מדינות, 30 שנים ובמספר מקרי הירי בכל מדינה ובכל שנה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22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Notable laws: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Inspections and Liability on Firearms Providers -</a:t>
            </a:r>
            <a:r>
              <a:rPr lang="he-IL" sz="1200" dirty="0">
                <a:solidFill>
                  <a:schemeClr val="bg1"/>
                </a:solidFill>
              </a:rPr>
              <a:t>  חוקים שמחייבים מעקב על ספקים של נשקים 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Imprisonment for more than a year – </a:t>
            </a:r>
            <a:r>
              <a:rPr lang="he-IL" sz="1200" dirty="0">
                <a:solidFill>
                  <a:schemeClr val="bg1"/>
                </a:solidFill>
              </a:rPr>
              <a:t>חוקים שאינם מאפשרים לאנשים אשר היו בכלא יותר משנה לרכוש נשק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bg1"/>
                </a:solidFill>
              </a:rPr>
              <a:t>חוק שלפיו אם אסור לך לרכוש נשק אתה גם חייב להחזיר את הנשק שיש לך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School and College Firearms Carrying Ban – </a:t>
            </a:r>
            <a:r>
              <a:rPr lang="he-IL" sz="1200" dirty="0">
                <a:solidFill>
                  <a:schemeClr val="bg1"/>
                </a:solidFill>
              </a:rPr>
              <a:t>חוקים שאינם מאפשרים נשיאת נשק בבתי ספר ואוניברסיטאות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Assault Rifles Ban – </a:t>
            </a:r>
            <a:r>
              <a:rPr lang="he-IL" sz="1200" dirty="0">
                <a:solidFill>
                  <a:schemeClr val="bg1"/>
                </a:solidFill>
              </a:rPr>
              <a:t>חוקים שאינם מאפשרים רכישה של רובים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200" dirty="0">
                <a:solidFill>
                  <a:schemeClr val="bg1"/>
                </a:solidFill>
              </a:rPr>
              <a:t>הגרף מציג את המשקלים של כל חוק לכל מדינה כלומר איך הם משפיעים על כמות מקרי הירי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he-IL" sz="1200" dirty="0">
                <a:solidFill>
                  <a:schemeClr val="bg1"/>
                </a:solidFill>
              </a:rPr>
              <a:t>ניתן לראות שרוב החוקים מורידים את כמות מקרי הירי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האם חוקים שמגבילים נשקים מורידים את כמות מקרי הירי ההמוניים?</a:t>
            </a:r>
            <a:br>
              <a:rPr lang="en-US" dirty="0"/>
            </a:br>
            <a:r>
              <a:rPr lang="he-IL" dirty="0"/>
              <a:t>השתמשנו במודל פואסון וביצענו בדיקה על המקדמים שיצאו לנו לכל חוק על מנת לראות האם קיימת ירידה בעקבות החוקים</a:t>
            </a:r>
            <a:br>
              <a:rPr lang="en-US" dirty="0"/>
            </a:br>
            <a:r>
              <a:rPr lang="he-IL" dirty="0"/>
              <a:t>השתמשנו במודל זה על מנת להתייחס לאפקט של המעבר בין השנים</a:t>
            </a:r>
          </a:p>
          <a:p>
            <a:r>
              <a:rPr lang="he-IL" dirty="0"/>
              <a:t>השתמשנו ב15 קטגוריות של חוקים, 50 מדינות, 30 שנים ובמספר מקרי הירי בכל מדינה ובכל שנה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6B45-8991-4245-A588-75978F07575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1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0B03-3B57-1654-60C6-D8540FDC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2931B-9F53-FF85-CA6F-F0E23329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BE66-D951-277A-4C94-23728A89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2FFD-B877-3207-263A-F8407AB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6778-59F1-93AE-5904-7854B7C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05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88F0-05A2-3612-F43E-EEFF428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197C-F1FE-7ABA-BCD5-756CC56AD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A7E8-412F-A0B9-0E75-EF27CFF6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23D6-1FBB-4E0C-236D-F3A06B80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DA82-8DB0-1B13-D12A-FBC4CEB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74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DF798-F67E-2E6B-932F-19B25863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883C-3E81-80B6-6F2C-03A8517C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0525-B03F-39E7-106A-C212176D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B0A8-1E53-A51A-C97C-9A4A8341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FB5C-4A6C-A19D-DB3E-51C395A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04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CCF2-EAD2-1D66-F6D3-98D98385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5CF-6F40-B14D-071C-1CA65DB9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3A58F-7D5D-EA17-E4F2-A4C72A18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BBF6-DCA1-B537-D47B-84A1984C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A38-4CCB-F1DE-1F67-DBD4B5E1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848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402-FE5E-F444-46F3-E5F324DF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3707-7D70-F877-063F-B3C3666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2EB2-E592-DE99-26C2-FDDA918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B3E6-1A3A-9ED7-0E71-89728E63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E65F-2604-D213-06F9-C079961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39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3E06-4004-8346-5B43-032416F3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C328-6D83-E386-863A-68ECB0054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25D5C-C6B4-9DB8-A8C1-005D90A4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6784-AC04-7CC3-ADB6-F8C51F75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012E-C661-C919-008A-72FBA98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424-10A6-6257-96FA-0121B234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96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222F-797D-8C1F-F151-A4A28442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5A0D-CBB9-0F00-EDEF-DA525AFA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1D95-0F40-90B6-267B-0852D379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7CF33-96E0-33B2-B9CE-BC5717380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6AB53-441A-1B16-98E4-08015D679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BF6CA-1C1D-78F8-E461-E26AC86E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7E2F9-80AF-EB7F-F1F4-14C2A3EF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FE77A-4016-2F64-60DD-8C348F2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1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0F65-BA4B-D136-B872-970C82C5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A873E-5A7B-4387-3877-9A49C877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4517-2E6E-38E5-AA3E-FFE6D6E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922F-35FF-CFFB-1C07-5B52248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16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713CB-CD95-BAB8-3C60-736B6F82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DA03B-356F-1679-865D-EC86E05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9F62-D523-0B96-7CC4-F3585B8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1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12E8-0C02-5A5C-E394-EB9948CC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148E-5A8B-7FF2-AA25-44BFD9EE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2062-8594-3DBE-B49A-FD44A9C9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FDEE-6E25-0796-976C-90F15A62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9DE4D-CC8A-D65B-80C6-67CBDC1C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F5EFD-A95E-FE1E-433F-7A1EF620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5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7CD1-AC2E-E86F-325A-3A3C51E4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36254-1542-BBAC-EA79-5DDCB67D0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81B3B-5ABD-78EC-56D8-4D22B6834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0DD2-34C5-B7CF-01EE-81214456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014C-7A5A-63DD-2EFD-72DEEB51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7B889-DAA6-FEB2-475D-2B22C19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42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61465-8611-F1C2-BD33-D79A5B52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076D-5BAB-F5EC-684C-5A54079B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698E-6073-D845-0763-40EA7619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4C07-4F5E-4FFC-86E8-1DDF3DEEE6F5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58F7-A347-BB6F-6937-BF7EC03B9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6E82-E3C1-8FA5-E9DC-06E15971A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392B-1728-431E-93D2-AF6D107387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56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9D16972D-A18B-8FF7-D5A1-3B8D7D627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" b="5676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DA578-9794-752F-16D6-14F6D5BE793D}"/>
              </a:ext>
            </a:extLst>
          </p:cNvPr>
          <p:cNvSpPr txBox="1"/>
          <p:nvPr/>
        </p:nvSpPr>
        <p:spPr>
          <a:xfrm>
            <a:off x="2404460" y="1575719"/>
            <a:ext cx="738005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Mass Shootings</a:t>
            </a:r>
          </a:p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</a:p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Gun Control Laws</a:t>
            </a:r>
            <a:endParaRPr lang="he-IL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21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5680950" y="-4"/>
            <a:ext cx="6511048" cy="6858004"/>
          </a:xfrm>
          <a:prstGeom prst="rect">
            <a:avLst/>
          </a:prstGeom>
          <a:solidFill>
            <a:srgbClr val="D96A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36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F66CC-20D9-450D-E35D-35D62AEBB606}"/>
              </a:ext>
            </a:extLst>
          </p:cNvPr>
          <p:cNvSpPr/>
          <p:nvPr/>
        </p:nvSpPr>
        <p:spPr>
          <a:xfrm>
            <a:off x="-60802" y="4289900"/>
            <a:ext cx="5680951" cy="2591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7052C2-F104-1838-20D9-D177FD7948EE}"/>
              </a:ext>
            </a:extLst>
          </p:cNvPr>
          <p:cNvCxnSpPr>
            <a:cxnSpLocks/>
          </p:cNvCxnSpPr>
          <p:nvPr/>
        </p:nvCxnSpPr>
        <p:spPr>
          <a:xfrm>
            <a:off x="5680951" y="0"/>
            <a:ext cx="0" cy="685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2F63BC-F8BD-C5FC-E85B-46592FF4C904}"/>
              </a:ext>
            </a:extLst>
          </p:cNvPr>
          <p:cNvCxnSpPr>
            <a:cxnSpLocks/>
          </p:cNvCxnSpPr>
          <p:nvPr/>
        </p:nvCxnSpPr>
        <p:spPr>
          <a:xfrm>
            <a:off x="-60802" y="4285037"/>
            <a:ext cx="568095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804986-CDAE-5A5E-7892-E9C90EAB1A20}"/>
              </a:ext>
            </a:extLst>
          </p:cNvPr>
          <p:cNvSpPr txBox="1"/>
          <p:nvPr/>
        </p:nvSpPr>
        <p:spPr>
          <a:xfrm>
            <a:off x="5929006" y="0"/>
            <a:ext cx="57717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Data: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Substances abuse related laws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50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30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A4964-ABE9-25CA-7297-0FA0D83DB85C}"/>
              </a:ext>
            </a:extLst>
          </p:cNvPr>
          <p:cNvSpPr txBox="1"/>
          <p:nvPr/>
        </p:nvSpPr>
        <p:spPr>
          <a:xfrm>
            <a:off x="827359" y="5201008"/>
            <a:ext cx="51848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Model: </a:t>
            </a:r>
            <a:r>
              <a:rPr lang="en-US" sz="4400" b="1" dirty="0" err="1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Arimax</a:t>
            </a:r>
            <a:endParaRPr lang="en-US" sz="44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1B071-C9BF-6A2E-9C0E-6D70417A4B5F}"/>
              </a:ext>
            </a:extLst>
          </p:cNvPr>
          <p:cNvSpPr txBox="1"/>
          <p:nvPr/>
        </p:nvSpPr>
        <p:spPr>
          <a:xfrm>
            <a:off x="248053" y="57646"/>
            <a:ext cx="51848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Does substances abuse related laws reduce the number of shooters that deal with substances related problems?</a:t>
            </a:r>
            <a:endParaRPr lang="en-US" sz="44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</p:spTree>
    <p:extLst>
      <p:ext uri="{BB962C8B-B14F-4D97-AF65-F5344CB8AC3E}">
        <p14:creationId xmlns:p14="http://schemas.microsoft.com/office/powerpoint/2010/main" val="102707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A01B69-CB98-F368-FF33-A8926FFB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70" y="3194593"/>
            <a:ext cx="12303270" cy="3663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D2DABD-175E-D02A-91A3-848FA0182B50}"/>
              </a:ext>
            </a:extLst>
          </p:cNvPr>
          <p:cNvSpPr txBox="1"/>
          <p:nvPr/>
        </p:nvSpPr>
        <p:spPr>
          <a:xfrm>
            <a:off x="6444129" y="426223"/>
            <a:ext cx="5507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results:</a:t>
            </a:r>
            <a:b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found that we can’t say for sure the laws reduces the amount of shooters</a:t>
            </a:r>
            <a:endParaRPr lang="he-IL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43EFA-145B-01B8-6F43-1B94BB210E4B}"/>
              </a:ext>
            </a:extLst>
          </p:cNvPr>
          <p:cNvSpPr txBox="1"/>
          <p:nvPr/>
        </p:nvSpPr>
        <p:spPr>
          <a:xfrm>
            <a:off x="240537" y="426223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of The Number of Shooters That Deal with Substances Related Problems VS Real Numbers</a:t>
            </a:r>
            <a:endParaRPr lang="he-IL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0E5D-A7A3-44E0-C6D8-727D26D4C43A}"/>
              </a:ext>
            </a:extLst>
          </p:cNvPr>
          <p:cNvCxnSpPr>
            <a:cxnSpLocks/>
          </p:cNvCxnSpPr>
          <p:nvPr/>
        </p:nvCxnSpPr>
        <p:spPr>
          <a:xfrm>
            <a:off x="6225700" y="0"/>
            <a:ext cx="0" cy="32496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0" y="1446551"/>
            <a:ext cx="12192000" cy="5411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i="0" dirty="0">
                <a:solidFill>
                  <a:srgbClr val="FFFFFF"/>
                </a:solidFill>
                <a:effectLst/>
              </a:rPr>
              <a:t>“…a multiple homicide incident in which four or more victims are murdered with firearms—not including the offender(s)—within one event, [...], and the murders are not attributable to any other underlying criminal activity or commonplace circumstance (armed robbery, criminal competition, insurance fraud, argument, or romantic triangle).”</a:t>
            </a:r>
            <a:endParaRPr lang="he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73BD-25F6-830B-C70E-0D2368489B6A}"/>
              </a:ext>
            </a:extLst>
          </p:cNvPr>
          <p:cNvSpPr txBox="1"/>
          <p:nvPr/>
        </p:nvSpPr>
        <p:spPr>
          <a:xfrm>
            <a:off x="1728280" y="9728"/>
            <a:ext cx="87354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FFFFFF"/>
                </a:solidFill>
                <a:effectLst/>
              </a:rPr>
              <a:t>The Congressional Research</a:t>
            </a:r>
            <a:r>
              <a:rPr lang="he-IL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>
                <a:solidFill>
                  <a:srgbClr val="FFFFFF"/>
                </a:solidFill>
              </a:rPr>
              <a:t>Service</a:t>
            </a:r>
            <a:endParaRPr lang="en-US" sz="4400" b="1" i="0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US" sz="4400" b="1" i="0" dirty="0">
                <a:solidFill>
                  <a:srgbClr val="FFFFFF"/>
                </a:solidFill>
                <a:effectLst/>
              </a:rPr>
              <a:t>definition to mass shootings</a:t>
            </a:r>
            <a:endParaRPr lang="he-IL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754C9-AC3E-BAB4-8442-A489FF1C780B}"/>
              </a:ext>
            </a:extLst>
          </p:cNvPr>
          <p:cNvCxnSpPr/>
          <p:nvPr/>
        </p:nvCxnSpPr>
        <p:spPr>
          <a:xfrm>
            <a:off x="0" y="1446550"/>
            <a:ext cx="12192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AC1843-72CF-FFAE-910E-D83650E1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43" y="643469"/>
            <a:ext cx="9832623" cy="56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1D57E-2FED-6048-44C8-961F401A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0" b="5190"/>
          <a:stretch/>
        </p:blipFill>
        <p:spPr>
          <a:xfrm>
            <a:off x="812800" y="91147"/>
            <a:ext cx="10871200" cy="66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-11289" y="1896533"/>
            <a:ext cx="12192000" cy="4961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754C9-AC3E-BAB4-8442-A489FF1C780B}"/>
              </a:ext>
            </a:extLst>
          </p:cNvPr>
          <p:cNvCxnSpPr/>
          <p:nvPr/>
        </p:nvCxnSpPr>
        <p:spPr>
          <a:xfrm>
            <a:off x="0" y="1896533"/>
            <a:ext cx="12192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2B2684D-E4B3-0775-DEA7-3255CF3F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66017"/>
            <a:ext cx="11430000" cy="1695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213A4A-1BFB-AE91-34B9-090D179D9A4C}"/>
              </a:ext>
            </a:extLst>
          </p:cNvPr>
          <p:cNvSpPr txBox="1"/>
          <p:nvPr/>
        </p:nvSpPr>
        <p:spPr>
          <a:xfrm>
            <a:off x="960635" y="56444"/>
            <a:ext cx="104524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FFFFFF"/>
                </a:solidFill>
                <a:effectLst/>
              </a:rPr>
              <a:t>The </a:t>
            </a:r>
            <a:r>
              <a:rPr lang="en-US" sz="4400" b="1" dirty="0">
                <a:solidFill>
                  <a:srgbClr val="FFFFFF"/>
                </a:solidFill>
              </a:rPr>
              <a:t>Impact of Mass Shootings on Gun Policy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by Michael Luca, Deepak Malhotra, Christopher Poliquin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August 2019</a:t>
            </a:r>
            <a:endParaRPr lang="he-IL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A4E1D9-91E4-9EE8-D48D-10C6BF25D595}"/>
              </a:ext>
            </a:extLst>
          </p:cNvPr>
          <p:cNvSpPr/>
          <p:nvPr/>
        </p:nvSpPr>
        <p:spPr>
          <a:xfrm>
            <a:off x="471850" y="3257550"/>
            <a:ext cx="5849928" cy="36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49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-11289" y="1896533"/>
            <a:ext cx="12192000" cy="4961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754C9-AC3E-BAB4-8442-A489FF1C780B}"/>
              </a:ext>
            </a:extLst>
          </p:cNvPr>
          <p:cNvCxnSpPr/>
          <p:nvPr/>
        </p:nvCxnSpPr>
        <p:spPr>
          <a:xfrm>
            <a:off x="0" y="1896533"/>
            <a:ext cx="12192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213A4A-1BFB-AE91-34B9-090D179D9A4C}"/>
              </a:ext>
            </a:extLst>
          </p:cNvPr>
          <p:cNvSpPr txBox="1"/>
          <p:nvPr/>
        </p:nvSpPr>
        <p:spPr>
          <a:xfrm>
            <a:off x="960635" y="11288"/>
            <a:ext cx="104524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FFFFFF"/>
                </a:solidFill>
                <a:effectLst/>
              </a:rPr>
              <a:t>State gun laws, gun ownership, and mass shootings in the US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by BMJ, March 2019</a:t>
            </a:r>
            <a:endParaRPr lang="he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FA616-C26F-DD19-865D-E54FDA55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8" y="3665469"/>
            <a:ext cx="11909778" cy="12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F66CC-20D9-450D-E35D-35D62AEBB606}"/>
              </a:ext>
            </a:extLst>
          </p:cNvPr>
          <p:cNvSpPr/>
          <p:nvPr/>
        </p:nvSpPr>
        <p:spPr>
          <a:xfrm>
            <a:off x="-60802" y="1496681"/>
            <a:ext cx="12252801" cy="53848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7052C2-F104-1838-20D9-D177FD7948EE}"/>
              </a:ext>
            </a:extLst>
          </p:cNvPr>
          <p:cNvCxnSpPr>
            <a:cxnSpLocks/>
          </p:cNvCxnSpPr>
          <p:nvPr/>
        </p:nvCxnSpPr>
        <p:spPr>
          <a:xfrm>
            <a:off x="6166372" y="0"/>
            <a:ext cx="0" cy="685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7D73F9-1628-1337-5EF6-3C6C05E34468}"/>
              </a:ext>
            </a:extLst>
          </p:cNvPr>
          <p:cNvSpPr txBox="1"/>
          <p:nvPr/>
        </p:nvSpPr>
        <p:spPr>
          <a:xfrm>
            <a:off x="496108" y="148176"/>
            <a:ext cx="5184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Mass Shootings Dataset By The Violence Project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86EAA-02BF-E1F9-0A82-CBCFE2776E00}"/>
              </a:ext>
            </a:extLst>
          </p:cNvPr>
          <p:cNvSpPr txBox="1"/>
          <p:nvPr/>
        </p:nvSpPr>
        <p:spPr>
          <a:xfrm>
            <a:off x="202656" y="2043695"/>
            <a:ext cx="57717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Data:</a:t>
            </a:r>
            <a:endParaRPr lang="en-US" sz="4000" dirty="0">
              <a:ln w="3810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190 mass shootings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152 columns</a:t>
            </a:r>
            <a:endParaRPr lang="en-US" sz="4000" i="0" dirty="0">
              <a:ln w="3810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Cases details and outcome</a:t>
            </a:r>
            <a:endParaRPr lang="en-US" sz="4000" dirty="0">
              <a:ln w="3810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Offender 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Motivation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2F63BC-F8BD-C5FC-E85B-46592FF4C904}"/>
              </a:ext>
            </a:extLst>
          </p:cNvPr>
          <p:cNvCxnSpPr>
            <a:cxnSpLocks/>
          </p:cNvCxnSpPr>
          <p:nvPr/>
        </p:nvCxnSpPr>
        <p:spPr>
          <a:xfrm>
            <a:off x="0" y="1496681"/>
            <a:ext cx="1227102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AC453-90B4-166F-1E05-31A8D13B4485}"/>
              </a:ext>
            </a:extLst>
          </p:cNvPr>
          <p:cNvSpPr txBox="1"/>
          <p:nvPr/>
        </p:nvSpPr>
        <p:spPr>
          <a:xfrm>
            <a:off x="6358344" y="148176"/>
            <a:ext cx="5452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State Firearm Laws Dataset</a:t>
            </a:r>
          </a:p>
          <a:p>
            <a:pPr algn="ctr"/>
            <a:r>
              <a:rPr lang="en-US" sz="3600" b="1" i="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By Michael Siegel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4D3B6-3015-61AF-14BC-D2BD75C0FEE3}"/>
              </a:ext>
            </a:extLst>
          </p:cNvPr>
          <p:cNvSpPr txBox="1"/>
          <p:nvPr/>
        </p:nvSpPr>
        <p:spPr>
          <a:xfrm>
            <a:off x="6499277" y="2043695"/>
            <a:ext cx="57717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Data:</a:t>
            </a:r>
            <a:endParaRPr lang="en-US" sz="4000" dirty="0">
              <a:ln w="3810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50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30 years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3810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134 laws (columns)</a:t>
            </a:r>
          </a:p>
        </p:txBody>
      </p:sp>
    </p:spTree>
    <p:extLst>
      <p:ext uri="{BB962C8B-B14F-4D97-AF65-F5344CB8AC3E}">
        <p14:creationId xmlns:p14="http://schemas.microsoft.com/office/powerpoint/2010/main" val="17853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75F3-E243-2DAB-49F9-3EFB349D247F}"/>
              </a:ext>
            </a:extLst>
          </p:cNvPr>
          <p:cNvSpPr/>
          <p:nvPr/>
        </p:nvSpPr>
        <p:spPr>
          <a:xfrm>
            <a:off x="5680950" y="-4"/>
            <a:ext cx="6511048" cy="6858004"/>
          </a:xfrm>
          <a:prstGeom prst="rect">
            <a:avLst/>
          </a:prstGeom>
          <a:solidFill>
            <a:srgbClr val="D96A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36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F66CC-20D9-450D-E35D-35D62AEBB606}"/>
              </a:ext>
            </a:extLst>
          </p:cNvPr>
          <p:cNvSpPr/>
          <p:nvPr/>
        </p:nvSpPr>
        <p:spPr>
          <a:xfrm>
            <a:off x="-60802" y="4289900"/>
            <a:ext cx="5680951" cy="2591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7052C2-F104-1838-20D9-D177FD7948EE}"/>
              </a:ext>
            </a:extLst>
          </p:cNvPr>
          <p:cNvCxnSpPr>
            <a:cxnSpLocks/>
          </p:cNvCxnSpPr>
          <p:nvPr/>
        </p:nvCxnSpPr>
        <p:spPr>
          <a:xfrm>
            <a:off x="5680951" y="0"/>
            <a:ext cx="0" cy="685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7D73F9-1628-1337-5EF6-3C6C05E34468}"/>
              </a:ext>
            </a:extLst>
          </p:cNvPr>
          <p:cNvSpPr txBox="1"/>
          <p:nvPr/>
        </p:nvSpPr>
        <p:spPr>
          <a:xfrm>
            <a:off x="187250" y="380674"/>
            <a:ext cx="51848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Does gun control laws reduce the amount of mass shootings?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YACgEev4gKc 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86EAA-02BF-E1F9-0A82-CBCFE2776E00}"/>
              </a:ext>
            </a:extLst>
          </p:cNvPr>
          <p:cNvSpPr txBox="1"/>
          <p:nvPr/>
        </p:nvSpPr>
        <p:spPr>
          <a:xfrm>
            <a:off x="6050601" y="76528"/>
            <a:ext cx="57717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Data: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15 categories of gun control laws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50 states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ACgEev4gKc 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ACgEev4gKc 0"/>
              </a:rPr>
              <a:t>30 years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2F63BC-F8BD-C5FC-E85B-46592FF4C904}"/>
              </a:ext>
            </a:extLst>
          </p:cNvPr>
          <p:cNvCxnSpPr>
            <a:cxnSpLocks/>
          </p:cNvCxnSpPr>
          <p:nvPr/>
        </p:nvCxnSpPr>
        <p:spPr>
          <a:xfrm>
            <a:off x="-60802" y="4285037"/>
            <a:ext cx="568095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643CF0-3DA9-5A76-FA34-16CD04CAEA47}"/>
              </a:ext>
            </a:extLst>
          </p:cNvPr>
          <p:cNvSpPr txBox="1"/>
          <p:nvPr/>
        </p:nvSpPr>
        <p:spPr>
          <a:xfrm>
            <a:off x="804963" y="5201008"/>
            <a:ext cx="51848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YACgEev4gKc 0"/>
              </a:rPr>
              <a:t>Model: Poisson</a:t>
            </a:r>
          </a:p>
        </p:txBody>
      </p:sp>
    </p:spTree>
    <p:extLst>
      <p:ext uri="{BB962C8B-B14F-4D97-AF65-F5344CB8AC3E}">
        <p14:creationId xmlns:p14="http://schemas.microsoft.com/office/powerpoint/2010/main" val="165208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C4B9-61A1-F9C8-FF99-948B6768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" y="614304"/>
            <a:ext cx="3754877" cy="1325563"/>
          </a:xfrm>
        </p:spPr>
        <p:txBody>
          <a:bodyPr>
            <a:no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The affect laws have on mass shootings</a:t>
            </a:r>
            <a:endParaRPr lang="he-IL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3077C5-E82D-E7CB-F2DB-F251A4BD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43" y="0"/>
            <a:ext cx="8466667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9F2B27-ECB8-370D-DCCF-F19BD88A0EEC}"/>
              </a:ext>
            </a:extLst>
          </p:cNvPr>
          <p:cNvSpPr txBox="1"/>
          <p:nvPr/>
        </p:nvSpPr>
        <p:spPr>
          <a:xfrm>
            <a:off x="97276" y="3429000"/>
            <a:ext cx="35603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results:</a:t>
            </a: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discovered that laws reduce the amount of mass shootings </a:t>
            </a:r>
          </a:p>
          <a:p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E9E25-FB51-2C04-47CD-BF55A2412939}"/>
              </a:ext>
            </a:extLst>
          </p:cNvPr>
          <p:cNvCxnSpPr>
            <a:cxnSpLocks/>
          </p:cNvCxnSpPr>
          <p:nvPr/>
        </p:nvCxnSpPr>
        <p:spPr>
          <a:xfrm>
            <a:off x="97276" y="3023627"/>
            <a:ext cx="373486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7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699</Words>
  <Application>Microsoft Office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YACgEev4gKc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affect laws have on mass shootings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Sharabi</dc:creator>
  <cp:lastModifiedBy>Ron Sharabi</cp:lastModifiedBy>
  <cp:revision>9</cp:revision>
  <dcterms:created xsi:type="dcterms:W3CDTF">2023-06-17T13:01:06Z</dcterms:created>
  <dcterms:modified xsi:type="dcterms:W3CDTF">2023-06-18T13:08:05Z</dcterms:modified>
</cp:coreProperties>
</file>