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a275752059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a275752059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9a7a5499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9a7a5499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9a7a5499b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9a7a5499b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a2757520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a2757520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9a7a5499b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9a7a5499b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9a7a5499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9a7a5499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9a7a5499b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9a7a5499b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CAPTCHA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/>
              <a:t>C</a:t>
            </a:r>
            <a:r>
              <a:rPr lang="tr"/>
              <a:t>ompletely </a:t>
            </a:r>
            <a:r>
              <a:rPr b="1" lang="tr"/>
              <a:t>A</a:t>
            </a:r>
            <a:r>
              <a:rPr lang="tr"/>
              <a:t>utomated </a:t>
            </a:r>
            <a:r>
              <a:rPr b="1" lang="tr"/>
              <a:t>P</a:t>
            </a:r>
            <a:r>
              <a:rPr lang="tr"/>
              <a:t>ublic </a:t>
            </a:r>
            <a:r>
              <a:rPr b="1" lang="tr"/>
              <a:t>T</a:t>
            </a:r>
            <a:r>
              <a:rPr lang="tr"/>
              <a:t>uring test to tell </a:t>
            </a:r>
            <a:r>
              <a:rPr b="1" lang="tr"/>
              <a:t>C</a:t>
            </a:r>
            <a:r>
              <a:rPr lang="tr"/>
              <a:t>omputers and </a:t>
            </a:r>
            <a:r>
              <a:rPr b="1" lang="tr"/>
              <a:t>H</a:t>
            </a:r>
            <a:r>
              <a:rPr lang="tr"/>
              <a:t>umans </a:t>
            </a:r>
            <a:r>
              <a:rPr b="1" lang="tr"/>
              <a:t>A</a:t>
            </a:r>
            <a:r>
              <a:rPr lang="tr"/>
              <a:t>part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/>
          <p:nvPr/>
        </p:nvSpPr>
        <p:spPr>
          <a:xfrm>
            <a:off x="93700" y="161250"/>
            <a:ext cx="1669200" cy="374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b="1" lang="tr" sz="1155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2003</a:t>
            </a:r>
            <a:endParaRPr b="1" sz="1155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tr" sz="955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Carnegie Mellon Bilgisayar Bilimleri Okulu</a:t>
            </a:r>
            <a:endParaRPr sz="95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tr" sz="955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Luis von Ahn                   Manuel Blum       Nicholas J. Hopper</a:t>
            </a:r>
            <a:endParaRPr sz="95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tr" sz="955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YAHOO</a:t>
            </a:r>
            <a:endParaRPr sz="95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t/>
            </a:r>
            <a:endParaRPr sz="95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5504675" y="161250"/>
            <a:ext cx="1669200" cy="374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155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2014</a:t>
            </a:r>
            <a:endParaRPr b="1" sz="1155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955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 CAPTCHA reCAPTCHA </a:t>
            </a:r>
            <a:endParaRPr sz="95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7308438" y="161250"/>
            <a:ext cx="1669200" cy="374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155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2018</a:t>
            </a:r>
            <a:endParaRPr b="1" sz="1155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955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reCAPTCHA V3</a:t>
            </a:r>
            <a:endParaRPr b="1" sz="1155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55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55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3700900" y="161250"/>
            <a:ext cx="1669200" cy="374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155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2014</a:t>
            </a:r>
            <a:endParaRPr b="1" sz="1155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955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reCAPTCHA V2</a:t>
            </a:r>
            <a:endParaRPr sz="95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5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5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5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5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7" name="Google Shape;287;p14"/>
          <p:cNvSpPr/>
          <p:nvPr/>
        </p:nvSpPr>
        <p:spPr>
          <a:xfrm>
            <a:off x="1897307" y="161250"/>
            <a:ext cx="1669200" cy="374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155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2005</a:t>
            </a:r>
            <a:endParaRPr b="1" sz="1155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5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955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İkinci sürüm: </a:t>
            </a:r>
            <a:endParaRPr sz="95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955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reCAPTCHA</a:t>
            </a:r>
            <a:endParaRPr sz="95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5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5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955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2009 </a:t>
            </a:r>
            <a:endParaRPr sz="95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955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Google</a:t>
            </a:r>
            <a:endParaRPr sz="95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5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5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8" name="Google Shape;288;p14"/>
          <p:cNvPicPr preferRelativeResize="0"/>
          <p:nvPr/>
        </p:nvPicPr>
        <p:blipFill rotWithShape="1">
          <a:blip r:embed="rId3">
            <a:alphaModFix/>
          </a:blip>
          <a:srcRect b="9068" l="6874" r="7081" t="16901"/>
          <a:stretch/>
        </p:blipFill>
        <p:spPr>
          <a:xfrm>
            <a:off x="161775" y="2942339"/>
            <a:ext cx="1529100" cy="654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89" name="Google Shape;2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7349" y="2927796"/>
            <a:ext cx="1529100" cy="683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90" name="Google Shape;29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0174" y="3236807"/>
            <a:ext cx="1438200" cy="374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91" name="Google Shape;29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9045" y="1885311"/>
            <a:ext cx="1133100" cy="1725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92" name="Google Shape;29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23950" y="2812900"/>
            <a:ext cx="1438200" cy="798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13" y="294525"/>
            <a:ext cx="8671976" cy="41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/>
          <p:nvPr>
            <p:ph type="ctrTitle"/>
          </p:nvPr>
        </p:nvSpPr>
        <p:spPr>
          <a:xfrm>
            <a:off x="1033675" y="5281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4500"/>
              <a:t>Nerelerde kullanılır</a:t>
            </a:r>
            <a:endParaRPr sz="540"/>
          </a:p>
        </p:txBody>
      </p:sp>
      <p:sp>
        <p:nvSpPr>
          <p:cNvPr id="305" name="Google Shape;305;p16"/>
          <p:cNvSpPr txBox="1"/>
          <p:nvPr>
            <p:ph idx="1" type="subTitle"/>
          </p:nvPr>
        </p:nvSpPr>
        <p:spPr>
          <a:xfrm>
            <a:off x="1790675" y="2709800"/>
            <a:ext cx="4255500" cy="21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/>
              <a:t>üyelik formlarında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/>
              <a:t>anketlerde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/>
              <a:t>yorum sayfalarında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/>
              <a:t>mail formlarında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/>
              <a:t>bilet satış sitelerinde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46650" y="0"/>
            <a:ext cx="9050700" cy="22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5200"/>
              <a:t>Dİğer çeşitleri</a:t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755"/>
              <a:t>Matematiksel </a:t>
            </a:r>
            <a:r>
              <a:rPr lang="tr" sz="2755"/>
              <a:t>CAPTCHA				</a:t>
            </a:r>
            <a:r>
              <a:rPr lang="tr" sz="2755"/>
              <a:t>Sesli CAPTCHA</a:t>
            </a:r>
            <a:endParaRPr sz="2755"/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88" y="2187900"/>
            <a:ext cx="3286200" cy="139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9526" y="2195710"/>
            <a:ext cx="3286200" cy="1375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ctrTitle"/>
          </p:nvPr>
        </p:nvSpPr>
        <p:spPr>
          <a:xfrm>
            <a:off x="1033675" y="5281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4500"/>
              <a:t>Saldırılar nasıl olur</a:t>
            </a:r>
            <a:endParaRPr sz="540"/>
          </a:p>
        </p:txBody>
      </p:sp>
      <p:sp>
        <p:nvSpPr>
          <p:cNvPr id="318" name="Google Shape;318;p18"/>
          <p:cNvSpPr txBox="1"/>
          <p:nvPr>
            <p:ph idx="1" type="subTitle"/>
          </p:nvPr>
        </p:nvSpPr>
        <p:spPr>
          <a:xfrm>
            <a:off x="1790675" y="2709800"/>
            <a:ext cx="4255500" cy="21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/>
              <a:t>Makina öğrenimi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/>
              <a:t>Kaba kuvvet saldırısı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>
            <p:ph type="title"/>
          </p:nvPr>
        </p:nvSpPr>
        <p:spPr>
          <a:xfrm>
            <a:off x="1388550" y="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6000"/>
              <a:t>Avantajları</a:t>
            </a:r>
            <a:endParaRPr sz="6000"/>
          </a:p>
        </p:txBody>
      </p:sp>
      <p:sp>
        <p:nvSpPr>
          <p:cNvPr id="324" name="Google Shape;324;p19"/>
          <p:cNvSpPr txBox="1"/>
          <p:nvPr>
            <p:ph idx="1" type="body"/>
          </p:nvPr>
        </p:nvSpPr>
        <p:spPr>
          <a:xfrm>
            <a:off x="445325" y="1724875"/>
            <a:ext cx="1990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tr" sz="2577"/>
              <a:t>Güvenlik</a:t>
            </a:r>
            <a:endParaRPr sz="2577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2577"/>
          </a:p>
        </p:txBody>
      </p:sp>
      <p:sp>
        <p:nvSpPr>
          <p:cNvPr id="325" name="Google Shape;325;p19"/>
          <p:cNvSpPr txBox="1"/>
          <p:nvPr>
            <p:ph idx="1" type="body"/>
          </p:nvPr>
        </p:nvSpPr>
        <p:spPr>
          <a:xfrm>
            <a:off x="3051500" y="2571750"/>
            <a:ext cx="2515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tr" sz="2577"/>
              <a:t>Zamandan Tasarruf</a:t>
            </a:r>
            <a:endParaRPr sz="2577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2577"/>
          </a:p>
        </p:txBody>
      </p:sp>
      <p:sp>
        <p:nvSpPr>
          <p:cNvPr id="326" name="Google Shape;326;p19"/>
          <p:cNvSpPr txBox="1"/>
          <p:nvPr>
            <p:ph idx="1" type="body"/>
          </p:nvPr>
        </p:nvSpPr>
        <p:spPr>
          <a:xfrm>
            <a:off x="6252250" y="1724875"/>
            <a:ext cx="1990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tr" sz="2577"/>
              <a:t>Say</a:t>
            </a:r>
            <a:r>
              <a:rPr lang="tr" sz="2577"/>
              <a:t>gınlık</a:t>
            </a:r>
            <a:endParaRPr sz="2577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2577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1388550" y="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6000"/>
              <a:t>Deza</a:t>
            </a:r>
            <a:r>
              <a:rPr lang="tr" sz="6000"/>
              <a:t>vantajları</a:t>
            </a:r>
            <a:endParaRPr sz="6000"/>
          </a:p>
        </p:txBody>
      </p:sp>
      <p:sp>
        <p:nvSpPr>
          <p:cNvPr id="332" name="Google Shape;332;p20"/>
          <p:cNvSpPr txBox="1"/>
          <p:nvPr>
            <p:ph idx="1" type="body"/>
          </p:nvPr>
        </p:nvSpPr>
        <p:spPr>
          <a:xfrm>
            <a:off x="1388550" y="1863300"/>
            <a:ext cx="1990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tr" sz="2577"/>
              <a:t>Kullanıcı deneyimi</a:t>
            </a:r>
            <a:endParaRPr sz="2577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2577"/>
          </a:p>
        </p:txBody>
      </p:sp>
      <p:sp>
        <p:nvSpPr>
          <p:cNvPr id="333" name="Google Shape;333;p20"/>
          <p:cNvSpPr txBox="1"/>
          <p:nvPr>
            <p:ph idx="1" type="body"/>
          </p:nvPr>
        </p:nvSpPr>
        <p:spPr>
          <a:xfrm>
            <a:off x="6252250" y="1724875"/>
            <a:ext cx="1990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tr" sz="2577"/>
              <a:t>Etkin olamama</a:t>
            </a:r>
            <a:endParaRPr sz="2577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2577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