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98" r:id="rId5"/>
    <p:sldId id="301" r:id="rId6"/>
    <p:sldId id="302" r:id="rId7"/>
    <p:sldId id="303" r:id="rId8"/>
    <p:sldId id="304" r:id="rId9"/>
    <p:sldId id="305" r:id="rId10"/>
    <p:sldId id="306" r:id="rId1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notesViewPr>
    <p:cSldViewPr snapToGrid="0">
      <p:cViewPr varScale="1">
        <p:scale>
          <a:sx n="83" d="100"/>
          <a:sy n="83" d="100"/>
        </p:scale>
        <p:origin x="30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9359AD72-2D43-4A11-AEED-AA736A3C45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D8DC54D-84A3-47ED-8EE6-EBF37534DA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1C2564-E6A1-46AC-B3E3-0F92533ADB86}" type="datetime1">
              <a:rPr lang="tr-TR" smtClean="0"/>
              <a:t>19.01.2023</a:t>
            </a:fld>
            <a:endParaRPr lang="tr-TR"/>
          </a:p>
        </p:txBody>
      </p:sp>
      <p:sp>
        <p:nvSpPr>
          <p:cNvPr id="4" name="Alt Bilgi Yer Tutucusu 3">
            <a:extLst>
              <a:ext uri="{FF2B5EF4-FFF2-40B4-BE49-F238E27FC236}">
                <a16:creationId xmlns:a16="http://schemas.microsoft.com/office/drawing/2014/main" id="{B0C87253-5725-4DC0-835F-3910E3AC20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9E55F5D9-99A0-4E99-BD91-65AB22B3B7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FF592-93EF-4070-AFBD-9D4B989A8B04}" type="slidenum">
              <a:rPr lang="tr-TR" smtClean="0"/>
              <a:t>‹#›</a:t>
            </a:fld>
            <a:endParaRPr lang="tr-TR"/>
          </a:p>
        </p:txBody>
      </p:sp>
    </p:spTree>
    <p:extLst>
      <p:ext uri="{BB962C8B-B14F-4D97-AF65-F5344CB8AC3E}">
        <p14:creationId xmlns:p14="http://schemas.microsoft.com/office/powerpoint/2010/main" val="3475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9A609E6-260A-41EF-B505-95F6E2E8C7EE}" type="datetime1">
              <a:rPr lang="tr-TR" noProof="0" smtClean="0"/>
              <a:t>19.01.2023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475197-EF76-48B8-96B8-921BFA77342C}" type="slidenum">
              <a:rPr lang="tr-TR" noProof="0" smtClean="0"/>
              <a:t>‹#›</a:t>
            </a:fld>
            <a:endParaRPr lang="tr-TR" noProof="0"/>
          </a:p>
        </p:txBody>
      </p:sp>
    </p:spTree>
    <p:extLst>
      <p:ext uri="{BB962C8B-B14F-4D97-AF65-F5344CB8AC3E}">
        <p14:creationId xmlns:p14="http://schemas.microsoft.com/office/powerpoint/2010/main" val="18220481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7475197-EF76-48B8-96B8-921BFA77342C}" type="slidenum">
              <a:rPr lang="tr-TR" smtClean="0"/>
              <a:t>1</a:t>
            </a:fld>
            <a:endParaRPr lang="tr-TR"/>
          </a:p>
        </p:txBody>
      </p:sp>
    </p:spTree>
    <p:extLst>
      <p:ext uri="{BB962C8B-B14F-4D97-AF65-F5344CB8AC3E}">
        <p14:creationId xmlns:p14="http://schemas.microsoft.com/office/powerpoint/2010/main" val="13936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2</a:t>
            </a:fld>
            <a:endParaRPr lang="tr-TR"/>
          </a:p>
        </p:txBody>
      </p:sp>
    </p:spTree>
    <p:extLst>
      <p:ext uri="{BB962C8B-B14F-4D97-AF65-F5344CB8AC3E}">
        <p14:creationId xmlns:p14="http://schemas.microsoft.com/office/powerpoint/2010/main" val="26479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3</a:t>
            </a:fld>
            <a:endParaRPr lang="tr-TR"/>
          </a:p>
        </p:txBody>
      </p:sp>
    </p:spTree>
    <p:extLst>
      <p:ext uri="{BB962C8B-B14F-4D97-AF65-F5344CB8AC3E}">
        <p14:creationId xmlns:p14="http://schemas.microsoft.com/office/powerpoint/2010/main" val="137755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4</a:t>
            </a:fld>
            <a:endParaRPr lang="tr-TR"/>
          </a:p>
        </p:txBody>
      </p:sp>
    </p:spTree>
    <p:extLst>
      <p:ext uri="{BB962C8B-B14F-4D97-AF65-F5344CB8AC3E}">
        <p14:creationId xmlns:p14="http://schemas.microsoft.com/office/powerpoint/2010/main" val="256431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5</a:t>
            </a:fld>
            <a:endParaRPr lang="tr-TR"/>
          </a:p>
        </p:txBody>
      </p:sp>
    </p:spTree>
    <p:extLst>
      <p:ext uri="{BB962C8B-B14F-4D97-AF65-F5344CB8AC3E}">
        <p14:creationId xmlns:p14="http://schemas.microsoft.com/office/powerpoint/2010/main" val="129414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6</a:t>
            </a:fld>
            <a:endParaRPr lang="tr-TR"/>
          </a:p>
        </p:txBody>
      </p:sp>
    </p:spTree>
    <p:extLst>
      <p:ext uri="{BB962C8B-B14F-4D97-AF65-F5344CB8AC3E}">
        <p14:creationId xmlns:p14="http://schemas.microsoft.com/office/powerpoint/2010/main" val="300866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F7475197-EF76-48B8-96B8-921BFA77342C}" type="slidenum">
              <a:rPr lang="tr-TR" smtClean="0"/>
              <a:t>7</a:t>
            </a:fld>
            <a:endParaRPr lang="tr-TR"/>
          </a:p>
        </p:txBody>
      </p:sp>
    </p:spTree>
    <p:extLst>
      <p:ext uri="{BB962C8B-B14F-4D97-AF65-F5344CB8AC3E}">
        <p14:creationId xmlns:p14="http://schemas.microsoft.com/office/powerpoint/2010/main" val="223086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rih Yer Tutucusu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270F24C2-980C-4950-9719-80B90F94437A}" type="datetime1">
              <a:rPr lang="tr-TR" noProof="0" smtClean="0"/>
              <a:t>19.01.2023</a:t>
            </a:fld>
            <a:endParaRPr lang="tr-TR" noProof="0"/>
          </a:p>
        </p:txBody>
      </p:sp>
      <p:sp>
        <p:nvSpPr>
          <p:cNvPr id="5" name="Alt Bilgi Yer Tutucusu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tr-TR" noProof="0"/>
          </a:p>
        </p:txBody>
      </p:sp>
      <p:sp>
        <p:nvSpPr>
          <p:cNvPr id="6" name="Slayt Numarası Yer Tutucusu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631A79-6ED2-4A36-B3DE-A71E6EDFF7B7}" type="datetime1">
              <a:rPr lang="tr-TR" noProof="0" smtClean="0"/>
              <a:t>19.01.2023</a:t>
            </a:fld>
            <a:endParaRPr lang="tr-TR" noProof="0"/>
          </a:p>
        </p:txBody>
      </p:sp>
      <p:sp>
        <p:nvSpPr>
          <p:cNvPr id="8" name="Alt Bilgi Yer Tutucusu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tr-TR" noProof="0"/>
          </a:p>
        </p:txBody>
      </p:sp>
      <p:sp>
        <p:nvSpPr>
          <p:cNvPr id="9" name="Slayt Numarası Yer Tutucusu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cxnSp>
        <p:nvCxnSpPr>
          <p:cNvPr id="9" name="Düz Bağlayıcı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0E8EA902-A667-47CB-8C31-BECC42314E95}" type="datetime1">
              <a:rPr lang="tr-TR" noProof="0" smtClean="0"/>
              <a:t>19.01.2023</a:t>
            </a:fld>
            <a:endParaRPr lang="tr-TR" noProof="0"/>
          </a:p>
        </p:txBody>
      </p:sp>
      <p:sp>
        <p:nvSpPr>
          <p:cNvPr id="8" name="Alt Bilgi Yer Tutucusu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tr-TR" noProof="0"/>
          </a:p>
        </p:txBody>
      </p:sp>
      <p:sp>
        <p:nvSpPr>
          <p:cNvPr id="11" name="Slayt Numarası Yer Tutucusu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97280" y="286603"/>
            <a:ext cx="10058400" cy="1450757"/>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097280" y="2120900"/>
            <a:ext cx="4639736" cy="3748193"/>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515944" y="2120900"/>
            <a:ext cx="4639736" cy="3748194"/>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 name="Tarih Yer Tutucusu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238D6D48-8C2C-4863-B5FD-C80B8F1FA65A}" type="datetime1">
              <a:rPr lang="tr-TR" noProof="0" smtClean="0"/>
              <a:t>19.01.2023</a:t>
            </a:fld>
            <a:endParaRPr lang="tr-TR" noProof="0"/>
          </a:p>
        </p:txBody>
      </p:sp>
      <p:sp>
        <p:nvSpPr>
          <p:cNvPr id="9" name="Alt Bilgi Yer Tutucusu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tr-TR" noProof="0"/>
          </a:p>
        </p:txBody>
      </p:sp>
      <p:sp>
        <p:nvSpPr>
          <p:cNvPr id="10" name="Slayt Numarası Yer Tutucusu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a:xfrm>
            <a:off x="1097280" y="286603"/>
            <a:ext cx="10058400" cy="1450757"/>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097280" y="2958274"/>
            <a:ext cx="4639736" cy="291082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15944" y="2958273"/>
            <a:ext cx="4639736" cy="291082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 name="Tarih Yer Tutucusu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BE076BF7-6496-4CD0-8A4C-2A5DEC551108}" type="datetime1">
              <a:rPr lang="tr-TR" noProof="0" smtClean="0"/>
              <a:t>19.01.2023</a:t>
            </a:fld>
            <a:endParaRPr lang="tr-TR" noProof="0"/>
          </a:p>
        </p:txBody>
      </p:sp>
      <p:sp>
        <p:nvSpPr>
          <p:cNvPr id="11" name="Alt Bilgi Yer Tutucusu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tr-TR" noProof="0"/>
          </a:p>
        </p:txBody>
      </p:sp>
      <p:sp>
        <p:nvSpPr>
          <p:cNvPr id="12" name="Slayt Numarası Yer Tutucusu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6" name="Tarih Yer Tutucusu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7C7C46-BBCB-484F-AAF1-6628896C2340}" type="datetime1">
              <a:rPr lang="tr-TR" noProof="0" smtClean="0"/>
              <a:t>19.01.2023</a:t>
            </a:fld>
            <a:endParaRPr lang="tr-TR" noProof="0"/>
          </a:p>
        </p:txBody>
      </p:sp>
      <p:sp>
        <p:nvSpPr>
          <p:cNvPr id="7" name="Alt Bilgi Yer Tutucusu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tr-TR" noProof="0"/>
          </a:p>
        </p:txBody>
      </p:sp>
      <p:sp>
        <p:nvSpPr>
          <p:cNvPr id="8" name="Slayt Numarası Yer Tutucusu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E20F24E-406D-434D-8EF2-7D37187882C4}" type="datetime1">
              <a:rPr lang="tr-TR" noProof="0" smtClean="0"/>
              <a:t>19.01.2023</a:t>
            </a:fld>
            <a:endParaRPr lang="tr-TR" noProof="0"/>
          </a:p>
        </p:txBody>
      </p:sp>
      <p:sp>
        <p:nvSpPr>
          <p:cNvPr id="3" name="Alt Bilgi Yer Tutucusu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tr-TR" noProof="0"/>
          </a:p>
        </p:txBody>
      </p:sp>
      <p:sp>
        <p:nvSpPr>
          <p:cNvPr id="4" name="Slayt Numarası Yer Tutucusu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tr-TR" noProof="0"/>
              <a:t>Asıl başlık stilini düzenlemek için tıklayın</a:t>
            </a:r>
          </a:p>
        </p:txBody>
      </p:sp>
      <p:sp>
        <p:nvSpPr>
          <p:cNvPr id="3" name="İçerik Yer Tutucusu 2"/>
          <p:cNvSpPr>
            <a:spLocks noGrp="1"/>
          </p:cNvSpPr>
          <p:nvPr>
            <p:ph idx="1"/>
          </p:nvPr>
        </p:nvSpPr>
        <p:spPr>
          <a:xfrm>
            <a:off x="5458984" y="812799"/>
            <a:ext cx="5928344" cy="5294757"/>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a:xfrm>
            <a:off x="643464" y="6446520"/>
            <a:ext cx="3517568" cy="365125"/>
          </a:xfrm>
        </p:spPr>
        <p:txBody>
          <a:bodyPr rtlCol="0"/>
          <a:lstStyle>
            <a:lvl1pPr algn="l">
              <a:defRPr/>
            </a:lvl1pPr>
          </a:lstStyle>
          <a:p>
            <a:pPr rtl="0"/>
            <a:fld id="{53D83B61-79E6-41C9-A471-A7ACCE7D7286}" type="datetime1">
              <a:rPr lang="tr-TR" noProof="0" smtClean="0"/>
              <a:t>19.01.2023</a:t>
            </a:fld>
            <a:endParaRPr lang="tr-TR" noProof="0"/>
          </a:p>
        </p:txBody>
      </p:sp>
      <p:sp>
        <p:nvSpPr>
          <p:cNvPr id="6" name="Alt Bilgi Yer Tutucusu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tr-TR" noProof="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tr-TR" noProof="0" smtClean="0"/>
              <a:pPr/>
              <a:t>‹#›</a:t>
            </a:fld>
            <a:endParaRPr lang="tr-TR" noProof="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2" name="Başlık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tr-TR" noProof="0"/>
              <a:t>Asıl başlık stilini düzenlemek için tıklayın</a:t>
            </a:r>
          </a:p>
        </p:txBody>
      </p:sp>
      <p:sp>
        <p:nvSpPr>
          <p:cNvPr id="4" name="Metin Yer Tutucusu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pPr rtl="0"/>
            <a:fld id="{283DDCE6-B387-4598-B75B-3E6E1229645F}" type="datetime1">
              <a:rPr lang="tr-TR" noProof="0" smtClean="0"/>
              <a:t>19.01.2023</a:t>
            </a:fld>
            <a:endParaRPr lang="tr-TR" noProof="0"/>
          </a:p>
        </p:txBody>
      </p:sp>
      <p:sp>
        <p:nvSpPr>
          <p:cNvPr id="6" name="Alt Bilgi Yer Tutucusu 5"/>
          <p:cNvSpPr>
            <a:spLocks noGrp="1"/>
          </p:cNvSpPr>
          <p:nvPr>
            <p:ph type="ftr" sz="quarter" idx="11"/>
          </p:nvPr>
        </p:nvSpPr>
        <p:spPr>
          <a:xfrm>
            <a:off x="1097279" y="6446838"/>
            <a:ext cx="6818262" cy="365125"/>
          </a:xfrm>
        </p:spPr>
        <p:txBody>
          <a:bodyPr rtlCol="0"/>
          <a:lstStyle/>
          <a:p>
            <a:pPr algn="l" rtl="0"/>
            <a:endParaRPr lang="tr-TR" noProof="0"/>
          </a:p>
        </p:txBody>
      </p:sp>
      <p:sp>
        <p:nvSpPr>
          <p:cNvPr id="7" name="Slayt Numarası Yer Tutucusu 6"/>
          <p:cNvSpPr>
            <a:spLocks noGrp="1"/>
          </p:cNvSpPr>
          <p:nvPr>
            <p:ph type="sldNum" sz="quarter" idx="12"/>
          </p:nvPr>
        </p:nvSpPr>
        <p:spPr/>
        <p:txBody>
          <a:bodyPr rtlCol="0"/>
          <a:lstStyle/>
          <a:p>
            <a:pPr rtl="0"/>
            <a:fld id="{3A98EE3D-8CD1-4C3F-BD1C-C98C9596463C}" type="slidenum">
              <a:rPr lang="tr-TR" noProof="0" smtClean="0"/>
              <a:t>‹#›</a:t>
            </a:fld>
            <a:endParaRPr lang="tr-TR" noProof="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14950F4-2CC5-4D6A-9F23-0D0069D69E7B}" type="datetime1">
              <a:rPr lang="tr-TR" noProof="0" smtClean="0"/>
              <a:t>19.01.2023</a:t>
            </a:fld>
            <a:endParaRPr lang="tr-TR" noProof="0"/>
          </a:p>
        </p:txBody>
      </p:sp>
      <p:sp>
        <p:nvSpPr>
          <p:cNvPr id="5" name="Alt Bilgi Yer Tutucusu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tr-TR" noProof="0"/>
          </a:p>
        </p:txBody>
      </p:sp>
      <p:sp>
        <p:nvSpPr>
          <p:cNvPr id="6" name="Slayt Numarası Yer Tutucusu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tr-TR" noProof="0" smtClean="0"/>
              <a:t>‹#›</a:t>
            </a:fld>
            <a:endParaRPr lang="tr-TR" noProof="0"/>
          </a:p>
        </p:txBody>
      </p:sp>
      <p:cxnSp>
        <p:nvCxnSpPr>
          <p:cNvPr id="10" name="Düz Bağlayıcı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ikdörtgen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Resim 3" descr="Üstte bir kalem ile kağıt parçasının yakından çekimi">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Dikdörtgen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 name="Alt Başlık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1770229" cy="436666"/>
          </a:xfrm>
        </p:spPr>
        <p:txBody>
          <a:bodyPr rtlCol="0" anchor="t">
            <a:normAutofit/>
          </a:bodyPr>
          <a:lstStyle/>
          <a:p>
            <a:pPr rtl="0">
              <a:lnSpc>
                <a:spcPct val="100000"/>
              </a:lnSpc>
            </a:pPr>
            <a:r>
              <a:rPr lang="tr-TR" sz="1600" dirty="0"/>
              <a:t>Selin SUSEM</a:t>
            </a:r>
          </a:p>
        </p:txBody>
      </p:sp>
      <p:cxnSp>
        <p:nvCxnSpPr>
          <p:cNvPr id="37" name="Düz Bağlayıcı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Dikdörtgen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Başlık 1">
            <a:extLst>
              <a:ext uri="{FF2B5EF4-FFF2-40B4-BE49-F238E27FC236}">
                <a16:creationId xmlns:a16="http://schemas.microsoft.com/office/drawing/2014/main" id="{B5CA7AAC-7418-DCF0-D052-DF1F32BC25BB}"/>
              </a:ext>
            </a:extLst>
          </p:cNvPr>
          <p:cNvSpPr txBox="1">
            <a:spLocks/>
          </p:cNvSpPr>
          <p:nvPr/>
        </p:nvSpPr>
        <p:spPr>
          <a:xfrm>
            <a:off x="8070743" y="3241858"/>
            <a:ext cx="3214307" cy="12166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tx1"/>
                </a:solidFill>
              </a:rPr>
              <a:t>Global Terrorism </a:t>
            </a:r>
            <a:r>
              <a:rPr lang="tr-TR" sz="2000" dirty="0" err="1">
                <a:solidFill>
                  <a:schemeClr val="tx1"/>
                </a:solidFill>
              </a:rPr>
              <a:t>Exploratory</a:t>
            </a:r>
            <a:r>
              <a:rPr lang="en-US" sz="2000" dirty="0">
                <a:solidFill>
                  <a:schemeClr val="tx1"/>
                </a:solidFill>
              </a:rPr>
              <a:t> &amp; </a:t>
            </a:r>
          </a:p>
          <a:p>
            <a:r>
              <a:rPr lang="en-US" sz="2000" dirty="0">
                <a:solidFill>
                  <a:schemeClr val="tx1"/>
                </a:solidFill>
              </a:rPr>
              <a:t>Predictive </a:t>
            </a:r>
          </a:p>
          <a:p>
            <a:r>
              <a:rPr lang="en-US" sz="2000" dirty="0">
                <a:solidFill>
                  <a:schemeClr val="tx1"/>
                </a:solidFill>
              </a:rPr>
              <a:t>Analysis</a:t>
            </a:r>
          </a:p>
        </p:txBody>
      </p:sp>
      <p:sp>
        <p:nvSpPr>
          <p:cNvPr id="8" name="Alt Başlık 2">
            <a:extLst>
              <a:ext uri="{FF2B5EF4-FFF2-40B4-BE49-F238E27FC236}">
                <a16:creationId xmlns:a16="http://schemas.microsoft.com/office/drawing/2014/main" id="{5E7317CC-8E95-772F-BE84-1BDA824E07F3}"/>
              </a:ext>
            </a:extLst>
          </p:cNvPr>
          <p:cNvSpPr txBox="1">
            <a:spLocks/>
          </p:cNvSpPr>
          <p:nvPr/>
        </p:nvSpPr>
        <p:spPr>
          <a:xfrm>
            <a:off x="10178084" y="4152231"/>
            <a:ext cx="1316879" cy="356288"/>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tr-TR" sz="1400" dirty="0"/>
              <a:t>CSSM-502</a:t>
            </a:r>
            <a:endParaRPr lang="tr-TR" sz="12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370"/>
    </mc:Choice>
    <mc:Fallback xmlns="">
      <p:transition spd="slow" advTm="73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tr-TR" dirty="0"/>
              <a:t>Data</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6577263" y="2859504"/>
            <a:ext cx="4578417" cy="2562727"/>
          </a:xfrm>
        </p:spPr>
        <p:txBody>
          <a:bodyPr>
            <a:normAutofit/>
          </a:bodyPr>
          <a:lstStyle/>
          <a:p>
            <a:pPr algn="just"/>
            <a:r>
              <a:rPr lang="en-US" sz="1000" b="1" dirty="0">
                <a:latin typeface="Bookman Old Style (Başlıklar)"/>
              </a:rPr>
              <a:t>GTD - The Global Terrorism Database™ </a:t>
            </a:r>
            <a:endParaRPr lang="en-US" sz="1000" dirty="0">
              <a:latin typeface="Bookman Old Style (Başlıklar)"/>
            </a:endParaRPr>
          </a:p>
          <a:p>
            <a:pPr algn="just">
              <a:buFont typeface="Arial" panose="020B0604020202020204" pitchFamily="34" charset="0"/>
              <a:buChar char="•"/>
            </a:pPr>
            <a:r>
              <a:rPr lang="en-US" sz="1000" dirty="0">
                <a:latin typeface="Bookman Old Style (Başlıklar)"/>
              </a:rPr>
              <a:t>GTD is an open-source database including information on terrorist events around the world from 1970 through </a:t>
            </a:r>
            <a:r>
              <a:rPr lang="tr-TR" sz="1000" dirty="0">
                <a:latin typeface="Bookman Old Style (Başlıklar)"/>
              </a:rPr>
              <a:t>2017</a:t>
            </a:r>
            <a:r>
              <a:rPr lang="en-US" sz="1000" dirty="0">
                <a:latin typeface="Bookman Old Style (Başlıklar)"/>
              </a:rPr>
              <a:t> with annual updates. </a:t>
            </a:r>
          </a:p>
          <a:p>
            <a:pPr algn="just">
              <a:buFont typeface="Arial" panose="020B0604020202020204" pitchFamily="34" charset="0"/>
              <a:buChar char="•"/>
            </a:pPr>
            <a:r>
              <a:rPr lang="en-US" sz="1000" dirty="0">
                <a:latin typeface="Bookman Old Style (Başlıklar)"/>
              </a:rPr>
              <a:t>The dataset can be download from https://www.start.umd.edu/  </a:t>
            </a:r>
            <a:r>
              <a:rPr lang="en-US" sz="1000" dirty="0" err="1">
                <a:latin typeface="Bookman Old Style (Başlıklar)"/>
              </a:rPr>
              <a:t>gtd</a:t>
            </a:r>
            <a:r>
              <a:rPr lang="en-US" sz="1000" dirty="0">
                <a:latin typeface="Bookman Old Style (Başlıklar)"/>
              </a:rPr>
              <a:t>/contact/download </a:t>
            </a:r>
          </a:p>
          <a:p>
            <a:pPr algn="just">
              <a:buFont typeface="Arial" panose="020B0604020202020204" pitchFamily="34" charset="0"/>
              <a:buChar char="•"/>
            </a:pPr>
            <a:r>
              <a:rPr lang="en-US" sz="1000" dirty="0">
                <a:latin typeface="Bookman Old Style (Başlıklar)"/>
              </a:rPr>
              <a:t>The original data used for this Project: 135 columns * 181.691 rows</a:t>
            </a:r>
          </a:p>
          <a:p>
            <a:pPr algn="just">
              <a:buFont typeface="Arial" panose="020B0604020202020204" pitchFamily="34" charset="0"/>
              <a:buChar char="•"/>
            </a:pPr>
            <a:endParaRPr lang="en-US" sz="1000" dirty="0">
              <a:latin typeface="Bookman Old Style (Başlıklar)"/>
            </a:endParaRPr>
          </a:p>
          <a:p>
            <a:pPr algn="just">
              <a:buFont typeface="Arial" panose="020B0604020202020204" pitchFamily="34" charset="0"/>
              <a:buChar char="•"/>
            </a:pPr>
            <a:endParaRPr lang="en-US" sz="1000" dirty="0">
              <a:latin typeface="Bookman Old Style (Başlıklar)"/>
            </a:endParaRPr>
          </a:p>
        </p:txBody>
      </p:sp>
      <p:pic>
        <p:nvPicPr>
          <p:cNvPr id="3" name="Resim 2">
            <a:extLst>
              <a:ext uri="{FF2B5EF4-FFF2-40B4-BE49-F238E27FC236}">
                <a16:creationId xmlns:a16="http://schemas.microsoft.com/office/drawing/2014/main" id="{613D5474-1AED-A6EA-5D93-50DBC248D9BD}"/>
              </a:ext>
            </a:extLst>
          </p:cNvPr>
          <p:cNvPicPr>
            <a:picLocks noChangeAspect="1"/>
          </p:cNvPicPr>
          <p:nvPr/>
        </p:nvPicPr>
        <p:blipFill>
          <a:blip r:embed="rId5"/>
          <a:stretch>
            <a:fillRect/>
          </a:stretch>
        </p:blipFill>
        <p:spPr>
          <a:xfrm>
            <a:off x="1218398" y="2100363"/>
            <a:ext cx="5013841" cy="3891364"/>
          </a:xfrm>
          <a:prstGeom prst="rect">
            <a:avLst/>
          </a:prstGeom>
        </p:spPr>
      </p:pic>
    </p:spTree>
    <p:extLst>
      <p:ext uri="{BB962C8B-B14F-4D97-AF65-F5344CB8AC3E}">
        <p14:creationId xmlns:p14="http://schemas.microsoft.com/office/powerpoint/2010/main" val="3197479369"/>
      </p:ext>
    </p:extLst>
  </p:cSld>
  <p:clrMapOvr>
    <a:masterClrMapping/>
  </p:clrMapOvr>
  <mc:AlternateContent xmlns:mc="http://schemas.openxmlformats.org/markup-compatibility/2006" xmlns:p14="http://schemas.microsoft.com/office/powerpoint/2010/main">
    <mc:Choice Requires="p14">
      <p:transition p14:dur="470" advClick="0" advTm="17000"/>
    </mc:Choice>
    <mc:Fallback xmlns="">
      <p:transition advClick="0" advTm="17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en-US" dirty="0"/>
              <a:t>Outline</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1171075" y="2108201"/>
            <a:ext cx="9984606" cy="4180304"/>
          </a:xfrm>
        </p:spPr>
        <p:txBody>
          <a:bodyPr>
            <a:normAutofit/>
          </a:bodyPr>
          <a:lstStyle/>
          <a:p>
            <a:pPr algn="just">
              <a:buFont typeface="Arial" panose="020B0604020202020204" pitchFamily="34" charset="0"/>
              <a:buChar char="•"/>
            </a:pPr>
            <a:r>
              <a:rPr lang="en-US" sz="1000" b="1" dirty="0">
                <a:latin typeface="Bookman Old Style (Başlıklar)"/>
              </a:rPr>
              <a:t>1.) Reading the Data</a:t>
            </a:r>
          </a:p>
          <a:p>
            <a:pPr algn="just">
              <a:buFont typeface="Arial" panose="020B0604020202020204" pitchFamily="34" charset="0"/>
              <a:buChar char="•"/>
            </a:pPr>
            <a:r>
              <a:rPr lang="en-US" sz="1000" b="1" dirty="0">
                <a:latin typeface="Bookman Old Style (Başlıklar)"/>
              </a:rPr>
              <a:t>2.) Cleaning the Data</a:t>
            </a:r>
          </a:p>
          <a:p>
            <a:pPr lvl="1" algn="just">
              <a:buFont typeface="Arial" panose="020B0604020202020204" pitchFamily="34" charset="0"/>
              <a:buChar char="•"/>
            </a:pPr>
            <a:r>
              <a:rPr lang="en-US" sz="900" dirty="0">
                <a:latin typeface="Bookman Old Style (Başlıklar)"/>
              </a:rPr>
              <a:t>data1, data2, data3, data4, data5</a:t>
            </a:r>
          </a:p>
          <a:p>
            <a:pPr lvl="1" algn="just">
              <a:buFont typeface="Arial" panose="020B0604020202020204" pitchFamily="34" charset="0"/>
              <a:buChar char="•"/>
            </a:pPr>
            <a:r>
              <a:rPr lang="en-US" sz="900" dirty="0">
                <a:latin typeface="Bookman Old Style (Başlıklar)"/>
              </a:rPr>
              <a:t>Renaming </a:t>
            </a:r>
          </a:p>
          <a:p>
            <a:pPr lvl="1" algn="just">
              <a:buFont typeface="Arial" panose="020B0604020202020204" pitchFamily="34" charset="0"/>
              <a:buChar char="•"/>
            </a:pPr>
            <a:r>
              <a:rPr lang="en-US" sz="900" dirty="0">
                <a:latin typeface="Bookman Old Style (Başlıklar)"/>
              </a:rPr>
              <a:t>Missing and outlier treatment </a:t>
            </a:r>
          </a:p>
          <a:p>
            <a:pPr lvl="1" algn="just">
              <a:buFont typeface="Arial" panose="020B0604020202020204" pitchFamily="34" charset="0"/>
              <a:buChar char="•"/>
            </a:pPr>
            <a:r>
              <a:rPr lang="en-US" sz="900" dirty="0">
                <a:latin typeface="Bookman Old Style (Başlıklar)"/>
              </a:rPr>
              <a:t>Lower case transformation</a:t>
            </a:r>
          </a:p>
          <a:p>
            <a:pPr lvl="1" algn="just">
              <a:buFont typeface="Arial" panose="020B0604020202020204" pitchFamily="34" charset="0"/>
              <a:buChar char="•"/>
            </a:pPr>
            <a:r>
              <a:rPr lang="en-US" sz="900" dirty="0">
                <a:latin typeface="Bookman Old Style (Başlıklar)"/>
              </a:rPr>
              <a:t>Taking relevant variables from the data and create new ones for intended purpose (e.g. casualties, </a:t>
            </a:r>
            <a:r>
              <a:rPr lang="en-US" sz="900" dirty="0" err="1">
                <a:latin typeface="Bookman Old Style (Başlıklar)"/>
              </a:rPr>
              <a:t>check_casualties</a:t>
            </a:r>
            <a:r>
              <a:rPr lang="en-US" sz="900" dirty="0">
                <a:latin typeface="Bookman Old Style (Başlıklar)"/>
              </a:rPr>
              <a:t>)</a:t>
            </a:r>
          </a:p>
          <a:p>
            <a:pPr lvl="1" algn="just">
              <a:buFont typeface="Arial" panose="020B0604020202020204" pitchFamily="34" charset="0"/>
              <a:buChar char="•"/>
            </a:pPr>
            <a:r>
              <a:rPr lang="en-US" sz="900" dirty="0">
                <a:latin typeface="Bookman Old Style (Başlıklar)"/>
              </a:rPr>
              <a:t>Double-check by exporting to Excel </a:t>
            </a:r>
          </a:p>
          <a:p>
            <a:pPr algn="just">
              <a:buFont typeface="Arial" panose="020B0604020202020204" pitchFamily="34" charset="0"/>
              <a:buChar char="•"/>
            </a:pPr>
            <a:r>
              <a:rPr lang="en-US" sz="1000" b="1" dirty="0">
                <a:latin typeface="Bookman Old Style (Başlıklar)"/>
              </a:rPr>
              <a:t>3.) Exploratory Analysis</a:t>
            </a:r>
          </a:p>
          <a:p>
            <a:pPr lvl="1" algn="just">
              <a:buFont typeface="Arial" panose="020B0604020202020204" pitchFamily="34" charset="0"/>
              <a:buChar char="•"/>
            </a:pPr>
            <a:r>
              <a:rPr lang="en-US" sz="900" dirty="0">
                <a:latin typeface="Bookman Old Style (Başlıklar)"/>
              </a:rPr>
              <a:t>How does the number of terrorist acts vary around the world (countries, regions) and how has it changed over time? Increased during recent years? How have casualties evolved throughout the years? Where are there the most casualties? Are certain nationalities more targeted? Is this related with freedom schedules?</a:t>
            </a:r>
          </a:p>
          <a:p>
            <a:pPr lvl="1" algn="just">
              <a:buFont typeface="Arial" panose="020B0604020202020204" pitchFamily="34" charset="0"/>
              <a:buChar char="•"/>
            </a:pPr>
            <a:r>
              <a:rPr lang="en-US" sz="900" dirty="0">
                <a:latin typeface="Bookman Old Style (Başlıklar)"/>
              </a:rPr>
              <a:t>What is the percentage of successful attacks? (at total and based on regions over years)</a:t>
            </a:r>
          </a:p>
          <a:p>
            <a:pPr lvl="1" algn="just">
              <a:buFont typeface="Arial" panose="020B0604020202020204" pitchFamily="34" charset="0"/>
              <a:buChar char="•"/>
            </a:pPr>
            <a:r>
              <a:rPr lang="en-US" sz="900" dirty="0">
                <a:latin typeface="Bookman Old Style (Başlıklar)"/>
              </a:rPr>
              <a:t>Which weapon/attack types are popular? What are the casualties by weapon type? Who are the targets?</a:t>
            </a:r>
            <a:endParaRPr lang="en-US" sz="1100" dirty="0">
              <a:latin typeface="Bookman Old Style (Başlıklar)"/>
            </a:endParaRPr>
          </a:p>
          <a:p>
            <a:pPr algn="just">
              <a:buFont typeface="Arial" panose="020B0604020202020204" pitchFamily="34" charset="0"/>
              <a:buChar char="•"/>
            </a:pPr>
            <a:r>
              <a:rPr lang="en-US" sz="1000" b="1" dirty="0">
                <a:latin typeface="Bookman Old Style (Başlıklar)"/>
              </a:rPr>
              <a:t>4.) Predictive Analysis</a:t>
            </a:r>
          </a:p>
          <a:p>
            <a:pPr lvl="1" algn="just">
              <a:buFont typeface="Arial" panose="020B0604020202020204" pitchFamily="34" charset="0"/>
              <a:buChar char="•"/>
            </a:pPr>
            <a:r>
              <a:rPr lang="en-US" sz="900" dirty="0">
                <a:latin typeface="Bookman Old Style (Başlıklar)"/>
              </a:rPr>
              <a:t>Can casualties be predicted from GTD-exclusive features (our dataset)? – Random Forest? </a:t>
            </a:r>
          </a:p>
          <a:p>
            <a:pPr lvl="1" algn="just">
              <a:buFont typeface="Arial" panose="020B0604020202020204" pitchFamily="34" charset="0"/>
              <a:buChar char="•"/>
            </a:pPr>
            <a:r>
              <a:rPr lang="en-US" sz="900" dirty="0">
                <a:latin typeface="Bookman Old Style (Başlıklar)"/>
              </a:rPr>
              <a:t>Whether a terrorist attack is expected to succeed or fail? </a:t>
            </a:r>
            <a:endParaRPr lang="en-US" sz="1000" dirty="0">
              <a:latin typeface="Bookman Old Style (Başlıklar)"/>
            </a:endParaRPr>
          </a:p>
        </p:txBody>
      </p:sp>
    </p:spTree>
    <p:extLst>
      <p:ext uri="{BB962C8B-B14F-4D97-AF65-F5344CB8AC3E}">
        <p14:creationId xmlns:p14="http://schemas.microsoft.com/office/powerpoint/2010/main" val="2737402607"/>
      </p:ext>
    </p:extLst>
  </p:cSld>
  <p:clrMapOvr>
    <a:masterClrMapping/>
  </p:clrMapOvr>
  <mc:AlternateContent xmlns:mc="http://schemas.openxmlformats.org/markup-compatibility/2006" xmlns:p14="http://schemas.microsoft.com/office/powerpoint/2010/main">
    <mc:Choice Requires="p14">
      <p:transition spd="slow" p14:dur="2000" advTm="34000"/>
    </mc:Choice>
    <mc:Fallback xmlns="">
      <p:transition spd="slow" advTm="3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tr-TR" sz="4800" dirty="0" err="1">
                <a:solidFill>
                  <a:schemeClr val="tx1"/>
                </a:solidFill>
              </a:rPr>
              <a:t>Exploratory</a:t>
            </a:r>
            <a:r>
              <a:rPr lang="en-US" dirty="0"/>
              <a:t> Analysis</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1171075" y="2108201"/>
            <a:ext cx="3890209" cy="2391610"/>
          </a:xfrm>
        </p:spPr>
        <p:txBody>
          <a:bodyPr>
            <a:normAutofit/>
          </a:bodyPr>
          <a:lstStyle/>
          <a:p>
            <a:pPr algn="just">
              <a:buFont typeface="Arial" panose="020B0604020202020204" pitchFamily="34" charset="0"/>
              <a:buChar char="•"/>
            </a:pPr>
            <a:r>
              <a:rPr lang="en-US" sz="1000" dirty="0">
                <a:latin typeface="Bookman Old Style (Başlıklar)"/>
              </a:rPr>
              <a:t>Amount</a:t>
            </a:r>
            <a:r>
              <a:rPr lang="tr-TR" sz="1000" dirty="0">
                <a:latin typeface="Bookman Old Style (Başlıklar)"/>
              </a:rPr>
              <a:t> </a:t>
            </a:r>
            <a:r>
              <a:rPr lang="en-US" sz="1000" dirty="0">
                <a:latin typeface="Bookman Old Style (Başlıklar)"/>
              </a:rPr>
              <a:t>of terrorist attacks has </a:t>
            </a:r>
            <a:r>
              <a:rPr lang="en-US" sz="1000" dirty="0" err="1">
                <a:latin typeface="Bookman Old Style (Başlıklar)"/>
              </a:rPr>
              <a:t>increas</a:t>
            </a:r>
            <a:r>
              <a:rPr lang="tr-TR" sz="1000" dirty="0" err="1">
                <a:latin typeface="Bookman Old Style (Başlıklar)"/>
              </a:rPr>
              <a:t>ed</a:t>
            </a:r>
            <a:r>
              <a:rPr lang="en-US" sz="1000" dirty="0">
                <a:latin typeface="Bookman Old Style (Başlıklar)"/>
              </a:rPr>
              <a:t> during the last five years</a:t>
            </a:r>
            <a:r>
              <a:rPr lang="tr-TR" sz="1000" dirty="0">
                <a:latin typeface="Bookman Old Style (Başlıklar)"/>
              </a:rPr>
              <a:t> (</a:t>
            </a:r>
            <a:r>
              <a:rPr lang="tr-TR" sz="1000" dirty="0" err="1">
                <a:latin typeface="Bookman Old Style (Başlıklar)"/>
              </a:rPr>
              <a:t>after</a:t>
            </a:r>
            <a:r>
              <a:rPr lang="tr-TR" sz="1000" dirty="0">
                <a:latin typeface="Bookman Old Style (Başlıklar)"/>
              </a:rPr>
              <a:t> 2013)</a:t>
            </a:r>
            <a:r>
              <a:rPr lang="en-US" sz="1000" dirty="0">
                <a:latin typeface="Bookman Old Style (Başlıklar)"/>
              </a:rPr>
              <a:t>.</a:t>
            </a:r>
            <a:r>
              <a:rPr lang="tr-TR" sz="1000" dirty="0">
                <a:latin typeface="Bookman Old Style (Başlıklar)"/>
              </a:rPr>
              <a:t> </a:t>
            </a:r>
            <a:r>
              <a:rPr lang="tr-TR" sz="1000" dirty="0" err="1">
                <a:latin typeface="Bookman Old Style (Başlıklar)"/>
              </a:rPr>
              <a:t>However</a:t>
            </a:r>
            <a:r>
              <a:rPr lang="tr-TR" sz="1000" dirty="0">
                <a:latin typeface="Bookman Old Style (Başlıklar)"/>
              </a:rPr>
              <a:t>, </a:t>
            </a:r>
            <a:r>
              <a:rPr lang="tr-TR" sz="1000" dirty="0" err="1">
                <a:latin typeface="Bookman Old Style (Başlıklar)"/>
              </a:rPr>
              <a:t>one</a:t>
            </a:r>
            <a:r>
              <a:rPr lang="tr-TR" sz="1000" dirty="0">
                <a:latin typeface="Bookman Old Style (Başlıklar)"/>
              </a:rPr>
              <a:t> </a:t>
            </a:r>
            <a:r>
              <a:rPr lang="tr-TR" sz="1000" dirty="0" err="1">
                <a:latin typeface="Bookman Old Style (Başlıklar)"/>
              </a:rPr>
              <a:t>should</a:t>
            </a:r>
            <a:r>
              <a:rPr lang="tr-TR" sz="1000" dirty="0">
                <a:latin typeface="Bookman Old Style (Başlıklar)"/>
              </a:rPr>
              <a:t> </a:t>
            </a:r>
            <a:r>
              <a:rPr lang="tr-TR" sz="1000" dirty="0" err="1">
                <a:latin typeface="Bookman Old Style (Başlıklar)"/>
              </a:rPr>
              <a:t>take</a:t>
            </a:r>
            <a:r>
              <a:rPr lang="tr-TR" sz="1000" dirty="0">
                <a:latin typeface="Bookman Old Style (Başlıklar)"/>
              </a:rPr>
              <a:t> </a:t>
            </a:r>
            <a:r>
              <a:rPr lang="tr-TR" sz="1000" dirty="0" err="1">
                <a:latin typeface="Bookman Old Style (Başlıklar)"/>
              </a:rPr>
              <a:t>into</a:t>
            </a:r>
            <a:r>
              <a:rPr lang="tr-TR" sz="1000" dirty="0">
                <a:latin typeface="Bookman Old Style (Başlıklar)"/>
              </a:rPr>
              <a:t> </a:t>
            </a:r>
            <a:r>
              <a:rPr lang="tr-TR" sz="1000" dirty="0" err="1">
                <a:latin typeface="Bookman Old Style (Başlıklar)"/>
              </a:rPr>
              <a:t>account</a:t>
            </a:r>
            <a:r>
              <a:rPr lang="tr-TR" sz="1000" dirty="0">
                <a:latin typeface="Bookman Old Style (Başlıklar)"/>
              </a:rPr>
              <a:t> </a:t>
            </a:r>
            <a:r>
              <a:rPr lang="tr-TR" sz="1000" dirty="0" err="1">
                <a:latin typeface="Bookman Old Style (Başlıklar)"/>
              </a:rPr>
              <a:t>the</a:t>
            </a:r>
            <a:r>
              <a:rPr lang="tr-TR" sz="1000" dirty="0">
                <a:latin typeface="Bookman Old Style (Başlıklar)"/>
              </a:rPr>
              <a:t> </a:t>
            </a:r>
            <a:r>
              <a:rPr lang="tr-TR" sz="1000" dirty="0" err="1">
                <a:latin typeface="Bookman Old Style (Başlıklar)"/>
              </a:rPr>
              <a:t>effictiveness</a:t>
            </a:r>
            <a:r>
              <a:rPr lang="tr-TR" sz="1000" dirty="0">
                <a:latin typeface="Bookman Old Style (Başlıklar)"/>
              </a:rPr>
              <a:t> of data </a:t>
            </a:r>
            <a:r>
              <a:rPr lang="tr-TR" sz="1000" dirty="0" err="1">
                <a:latin typeface="Bookman Old Style (Başlıklar)"/>
              </a:rPr>
              <a:t>collection</a:t>
            </a:r>
            <a:r>
              <a:rPr lang="tr-TR" sz="1000" dirty="0">
                <a:latin typeface="Bookman Old Style (Başlıklar)"/>
              </a:rPr>
              <a:t>. </a:t>
            </a:r>
          </a:p>
          <a:p>
            <a:pPr algn="just">
              <a:buFont typeface="Arial" panose="020B0604020202020204" pitchFamily="34" charset="0"/>
              <a:buChar char="•"/>
            </a:pPr>
            <a:r>
              <a:rPr lang="en-US" sz="1000" dirty="0">
                <a:latin typeface="Bookman Old Style (Başlıklar)"/>
              </a:rPr>
              <a:t>88.3% of attacks were successful over 50 years so only 11.7% of the attacks were unsuccessful</a:t>
            </a:r>
            <a:r>
              <a:rPr lang="tr-TR" sz="1000" dirty="0">
                <a:latin typeface="Bookman Old Style (Başlıklar)"/>
              </a:rPr>
              <a:t>. </a:t>
            </a:r>
          </a:p>
          <a:p>
            <a:pPr algn="just">
              <a:buFont typeface="Arial" panose="020B0604020202020204" pitchFamily="34" charset="0"/>
              <a:buChar char="•"/>
            </a:pPr>
            <a:r>
              <a:rPr lang="tr-TR" sz="1000" dirty="0" err="1">
                <a:latin typeface="Bookman Old Style (Başlıklar)"/>
              </a:rPr>
              <a:t>There</a:t>
            </a:r>
            <a:r>
              <a:rPr lang="tr-TR" sz="1000" dirty="0">
                <a:latin typeface="Bookman Old Style (Başlıklar)"/>
              </a:rPr>
              <a:t> is a</a:t>
            </a:r>
            <a:r>
              <a:rPr lang="en-US" sz="1000" dirty="0">
                <a:latin typeface="Bookman Old Style (Başlıklar)"/>
              </a:rPr>
              <a:t> </a:t>
            </a:r>
            <a:r>
              <a:rPr lang="en-US" sz="1000" dirty="0" err="1">
                <a:latin typeface="Bookman Old Style (Başlıklar)"/>
              </a:rPr>
              <a:t>noticable</a:t>
            </a:r>
            <a:r>
              <a:rPr lang="en-US" sz="1000" dirty="0">
                <a:latin typeface="Bookman Old Style (Başlıklar)"/>
              </a:rPr>
              <a:t> is the drop in both </a:t>
            </a:r>
            <a:r>
              <a:rPr lang="en-US" sz="1000" dirty="0" err="1">
                <a:latin typeface="Bookman Old Style (Başlıklar)"/>
              </a:rPr>
              <a:t>successfull</a:t>
            </a:r>
            <a:r>
              <a:rPr lang="en-US" sz="1000" dirty="0">
                <a:latin typeface="Bookman Old Style (Başlıklar)"/>
              </a:rPr>
              <a:t> and failed attacks in 1998. This is a </a:t>
            </a:r>
            <a:r>
              <a:rPr lang="en-US" sz="1000" dirty="0" err="1">
                <a:latin typeface="Bookman Old Style (Başlıklar)"/>
              </a:rPr>
              <a:t>phenomon</a:t>
            </a:r>
            <a:r>
              <a:rPr lang="en-US" sz="1000" dirty="0">
                <a:latin typeface="Bookman Old Style (Başlıklar)"/>
              </a:rPr>
              <a:t> shared by all regions. </a:t>
            </a:r>
            <a:endParaRPr lang="tr-TR" sz="1000" dirty="0">
              <a:latin typeface="Bookman Old Style (Başlıklar)"/>
            </a:endParaRPr>
          </a:p>
          <a:p>
            <a:pPr algn="just">
              <a:buFont typeface="Arial" panose="020B0604020202020204" pitchFamily="34" charset="0"/>
              <a:buChar char="•"/>
            </a:pPr>
            <a:r>
              <a:rPr lang="en-US" sz="1000" dirty="0">
                <a:latin typeface="Bookman Old Style (Başlıklar)"/>
              </a:rPr>
              <a:t> The most known country with terror attacks </a:t>
            </a:r>
            <a:r>
              <a:rPr lang="tr-TR" sz="1000" dirty="0">
                <a:latin typeface="Bookman Old Style (Başlıklar)"/>
              </a:rPr>
              <a:t>is </a:t>
            </a:r>
            <a:r>
              <a:rPr lang="tr-TR" sz="1000" dirty="0" err="1">
                <a:latin typeface="Bookman Old Style (Başlıklar)"/>
              </a:rPr>
              <a:t>Ir</a:t>
            </a:r>
            <a:r>
              <a:rPr lang="en-US" sz="1000" dirty="0" err="1">
                <a:latin typeface="Bookman Old Style (Başlıklar)"/>
              </a:rPr>
              <a:t>aq</a:t>
            </a:r>
            <a:r>
              <a:rPr lang="en-US" sz="1000" dirty="0">
                <a:latin typeface="Bookman Old Style (Başlıklar)"/>
              </a:rPr>
              <a:t> </a:t>
            </a:r>
            <a:r>
              <a:rPr lang="en-US" sz="1000" dirty="0" err="1">
                <a:latin typeface="Bookman Old Style (Başlıklar)"/>
              </a:rPr>
              <a:t>totalled</a:t>
            </a:r>
            <a:r>
              <a:rPr lang="en-US" sz="1000" dirty="0">
                <a:latin typeface="Bookman Old Style (Başlıklar)"/>
              </a:rPr>
              <a:t> at 21</a:t>
            </a:r>
            <a:r>
              <a:rPr lang="tr-TR" sz="1000" dirty="0">
                <a:latin typeface="Bookman Old Style (Başlıklar)"/>
              </a:rPr>
              <a:t>.</a:t>
            </a:r>
            <a:r>
              <a:rPr lang="en-US" sz="1000" dirty="0">
                <a:latin typeface="Bookman Old Style (Başlıklar)"/>
              </a:rPr>
              <a:t>695</a:t>
            </a:r>
            <a:r>
              <a:rPr lang="tr-TR" sz="1000" dirty="0">
                <a:latin typeface="Bookman Old Style (Başlıklar)"/>
              </a:rPr>
              <a:t> </a:t>
            </a:r>
            <a:r>
              <a:rPr lang="tr-TR" sz="1000" dirty="0" err="1">
                <a:latin typeface="Bookman Old Style (Başlıklar)"/>
              </a:rPr>
              <a:t>so</a:t>
            </a:r>
            <a:r>
              <a:rPr lang="tr-TR" sz="1000" dirty="0">
                <a:latin typeface="Bookman Old Style (Başlıklar)"/>
              </a:rPr>
              <a:t> </a:t>
            </a:r>
            <a:r>
              <a:rPr lang="tr-TR" sz="1000" dirty="0" err="1">
                <a:latin typeface="Bookman Old Style (Başlıklar)"/>
              </a:rPr>
              <a:t>city</a:t>
            </a:r>
            <a:r>
              <a:rPr lang="tr-TR" sz="1000" dirty="0">
                <a:latin typeface="Bookman Old Style (Başlıklar)"/>
              </a:rPr>
              <a:t> </a:t>
            </a:r>
            <a:r>
              <a:rPr lang="tr-TR" sz="1000" dirty="0" err="1">
                <a:latin typeface="Bookman Old Style (Başlıklar)"/>
              </a:rPr>
              <a:t>Baghdad</a:t>
            </a:r>
            <a:r>
              <a:rPr lang="tr-TR" sz="1000" dirty="0">
                <a:latin typeface="Bookman Old Style (Başlıklar)"/>
              </a:rPr>
              <a:t>.</a:t>
            </a:r>
          </a:p>
          <a:p>
            <a:pPr algn="just">
              <a:buFont typeface="Arial" panose="020B0604020202020204" pitchFamily="34" charset="0"/>
              <a:buChar char="•"/>
            </a:pPr>
            <a:endParaRPr lang="tr-TR" sz="1000" dirty="0">
              <a:latin typeface="Bookman Old Style (Başlıklar)"/>
            </a:endParaRPr>
          </a:p>
          <a:p>
            <a:pPr algn="just">
              <a:buFont typeface="Arial" panose="020B0604020202020204" pitchFamily="34" charset="0"/>
              <a:buChar char="•"/>
            </a:pPr>
            <a:endParaRPr lang="en-US" sz="1000" dirty="0">
              <a:latin typeface="Bookman Old Style (Başlıklar)"/>
            </a:endParaRPr>
          </a:p>
        </p:txBody>
      </p:sp>
      <p:pic>
        <p:nvPicPr>
          <p:cNvPr id="6" name="Resim 5">
            <a:extLst>
              <a:ext uri="{FF2B5EF4-FFF2-40B4-BE49-F238E27FC236}">
                <a16:creationId xmlns:a16="http://schemas.microsoft.com/office/drawing/2014/main" id="{542710A8-C26D-52C4-EE52-F85F2F82BFCE}"/>
              </a:ext>
            </a:extLst>
          </p:cNvPr>
          <p:cNvPicPr>
            <a:picLocks noChangeAspect="1"/>
          </p:cNvPicPr>
          <p:nvPr/>
        </p:nvPicPr>
        <p:blipFill>
          <a:blip r:embed="rId5"/>
          <a:stretch>
            <a:fillRect/>
          </a:stretch>
        </p:blipFill>
        <p:spPr>
          <a:xfrm>
            <a:off x="5382127" y="2022988"/>
            <a:ext cx="5773554" cy="2043686"/>
          </a:xfrm>
          <a:prstGeom prst="rect">
            <a:avLst/>
          </a:prstGeom>
        </p:spPr>
      </p:pic>
      <p:pic>
        <p:nvPicPr>
          <p:cNvPr id="9" name="Resim 8">
            <a:extLst>
              <a:ext uri="{FF2B5EF4-FFF2-40B4-BE49-F238E27FC236}">
                <a16:creationId xmlns:a16="http://schemas.microsoft.com/office/drawing/2014/main" id="{A8FBCD2B-38DE-F7E3-CC4F-D538F34AA1F8}"/>
              </a:ext>
            </a:extLst>
          </p:cNvPr>
          <p:cNvPicPr>
            <a:picLocks noChangeAspect="1"/>
          </p:cNvPicPr>
          <p:nvPr/>
        </p:nvPicPr>
        <p:blipFill>
          <a:blip r:embed="rId6"/>
          <a:stretch>
            <a:fillRect/>
          </a:stretch>
        </p:blipFill>
        <p:spPr>
          <a:xfrm>
            <a:off x="5382127" y="4150315"/>
            <a:ext cx="5773553" cy="2122592"/>
          </a:xfrm>
          <a:prstGeom prst="rect">
            <a:avLst/>
          </a:prstGeom>
        </p:spPr>
      </p:pic>
      <p:pic>
        <p:nvPicPr>
          <p:cNvPr id="12" name="Resim 11">
            <a:extLst>
              <a:ext uri="{FF2B5EF4-FFF2-40B4-BE49-F238E27FC236}">
                <a16:creationId xmlns:a16="http://schemas.microsoft.com/office/drawing/2014/main" id="{1A66C608-B13E-94F5-228B-081C1264C91A}"/>
              </a:ext>
            </a:extLst>
          </p:cNvPr>
          <p:cNvPicPr>
            <a:picLocks noChangeAspect="1"/>
          </p:cNvPicPr>
          <p:nvPr/>
        </p:nvPicPr>
        <p:blipFill>
          <a:blip r:embed="rId7"/>
          <a:stretch>
            <a:fillRect/>
          </a:stretch>
        </p:blipFill>
        <p:spPr>
          <a:xfrm>
            <a:off x="3005735" y="4499811"/>
            <a:ext cx="2055549" cy="1736200"/>
          </a:xfrm>
          <a:prstGeom prst="rect">
            <a:avLst/>
          </a:prstGeom>
        </p:spPr>
      </p:pic>
      <p:sp>
        <p:nvSpPr>
          <p:cNvPr id="13" name="İçerik Yer Tutucusu 6">
            <a:extLst>
              <a:ext uri="{FF2B5EF4-FFF2-40B4-BE49-F238E27FC236}">
                <a16:creationId xmlns:a16="http://schemas.microsoft.com/office/drawing/2014/main" id="{C5B433AD-E58A-7E3C-811A-E18A90AFA4C9}"/>
              </a:ext>
            </a:extLst>
          </p:cNvPr>
          <p:cNvSpPr txBox="1">
            <a:spLocks/>
          </p:cNvSpPr>
          <p:nvPr/>
        </p:nvSpPr>
        <p:spPr>
          <a:xfrm>
            <a:off x="1195138" y="4499811"/>
            <a:ext cx="1740567" cy="173620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tr-TR" sz="1000" dirty="0">
                <a:latin typeface="Bookman Old Style (Başlıklar)"/>
              </a:rPr>
              <a:t>I</a:t>
            </a:r>
            <a:r>
              <a:rPr lang="en-US" sz="1000" dirty="0" err="1">
                <a:latin typeface="Bookman Old Style (Başlıklar)"/>
              </a:rPr>
              <a:t>ncrease</a:t>
            </a:r>
            <a:r>
              <a:rPr lang="en-US" sz="1000" dirty="0">
                <a:latin typeface="Bookman Old Style (Başlıklar)"/>
              </a:rPr>
              <a:t> in Middle East &amp; Africa and South Asia during the latest years. However, in regions like Southern Asia, Easter Europe there is no decline actually, </a:t>
            </a:r>
            <a:r>
              <a:rPr lang="en-US" sz="1000" dirty="0" err="1">
                <a:latin typeface="Bookman Old Style (Başlıklar)"/>
              </a:rPr>
              <a:t>rathet</a:t>
            </a:r>
            <a:r>
              <a:rPr lang="en-US" sz="1000" dirty="0">
                <a:latin typeface="Bookman Old Style (Başlıklar)"/>
              </a:rPr>
              <a:t> their rate is low and constant.</a:t>
            </a:r>
          </a:p>
        </p:txBody>
      </p:sp>
    </p:spTree>
    <p:extLst>
      <p:ext uri="{BB962C8B-B14F-4D97-AF65-F5344CB8AC3E}">
        <p14:creationId xmlns:p14="http://schemas.microsoft.com/office/powerpoint/2010/main" val="2809640169"/>
      </p:ext>
    </p:extLst>
  </p:cSld>
  <p:clrMapOvr>
    <a:masterClrMapping/>
  </p:clrMapOvr>
  <mc:AlternateContent xmlns:mc="http://schemas.openxmlformats.org/markup-compatibility/2006" xmlns:p14="http://schemas.microsoft.com/office/powerpoint/2010/main">
    <mc:Choice Requires="p14">
      <p:transition spd="slow" p14:dur="2000" advClick="0" advTm="50000"/>
    </mc:Choice>
    <mc:Fallback xmlns="">
      <p:transition spd="slow" advClick="0" advTm="5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tr-TR" sz="4800" dirty="0" err="1">
                <a:solidFill>
                  <a:schemeClr val="tx1"/>
                </a:solidFill>
              </a:rPr>
              <a:t>Exploratory</a:t>
            </a:r>
            <a:r>
              <a:rPr lang="en-US" dirty="0"/>
              <a:t> Analysis</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1171075" y="2108201"/>
            <a:ext cx="5686925" cy="979904"/>
          </a:xfrm>
        </p:spPr>
        <p:txBody>
          <a:bodyPr>
            <a:normAutofit/>
          </a:bodyPr>
          <a:lstStyle/>
          <a:p>
            <a:pPr algn="just">
              <a:buFont typeface="Arial" panose="020B0604020202020204" pitchFamily="34" charset="0"/>
              <a:buChar char="•"/>
            </a:pPr>
            <a:r>
              <a:rPr lang="en-US" sz="1000" dirty="0">
                <a:latin typeface="Bookman Old Style (Başlıklar)"/>
              </a:rPr>
              <a:t>Actually the number of attacks are lesser than the number of casualties in Muslim countries compared to others.</a:t>
            </a:r>
            <a:endParaRPr lang="tr-TR" sz="1000" dirty="0">
              <a:latin typeface="Bookman Old Style (Başlıklar)"/>
            </a:endParaRPr>
          </a:p>
          <a:p>
            <a:pPr algn="just">
              <a:buFont typeface="Arial" panose="020B0604020202020204" pitchFamily="34" charset="0"/>
              <a:buChar char="•"/>
            </a:pPr>
            <a:r>
              <a:rPr lang="en-US" sz="1000" dirty="0">
                <a:latin typeface="Bookman Old Style (Başlıklar)"/>
              </a:rPr>
              <a:t>The terrorist attacks generally happen in densely populated areas thus they eventually claim many lives.</a:t>
            </a:r>
            <a:endParaRPr lang="tr-TR" sz="1000" dirty="0">
              <a:latin typeface="Bookman Old Style (Başlıklar)"/>
            </a:endParaRPr>
          </a:p>
        </p:txBody>
      </p:sp>
      <p:pic>
        <p:nvPicPr>
          <p:cNvPr id="8" name="Resim 7">
            <a:extLst>
              <a:ext uri="{FF2B5EF4-FFF2-40B4-BE49-F238E27FC236}">
                <a16:creationId xmlns:a16="http://schemas.microsoft.com/office/drawing/2014/main" id="{B1FAC5C6-4CB9-4E0F-F21E-6C097D04CCDD}"/>
              </a:ext>
            </a:extLst>
          </p:cNvPr>
          <p:cNvPicPr>
            <a:picLocks noChangeAspect="1"/>
          </p:cNvPicPr>
          <p:nvPr/>
        </p:nvPicPr>
        <p:blipFill>
          <a:blip r:embed="rId5"/>
          <a:stretch>
            <a:fillRect/>
          </a:stretch>
        </p:blipFill>
        <p:spPr>
          <a:xfrm>
            <a:off x="6944663" y="4138863"/>
            <a:ext cx="4211017" cy="2141621"/>
          </a:xfrm>
          <a:prstGeom prst="rect">
            <a:avLst/>
          </a:prstGeom>
        </p:spPr>
      </p:pic>
      <p:pic>
        <p:nvPicPr>
          <p:cNvPr id="11" name="Resim 10">
            <a:extLst>
              <a:ext uri="{FF2B5EF4-FFF2-40B4-BE49-F238E27FC236}">
                <a16:creationId xmlns:a16="http://schemas.microsoft.com/office/drawing/2014/main" id="{89CE5806-A042-FEBF-FEDC-F24146BC06D7}"/>
              </a:ext>
            </a:extLst>
          </p:cNvPr>
          <p:cNvPicPr>
            <a:picLocks noChangeAspect="1"/>
          </p:cNvPicPr>
          <p:nvPr/>
        </p:nvPicPr>
        <p:blipFill>
          <a:blip r:embed="rId6"/>
          <a:stretch>
            <a:fillRect/>
          </a:stretch>
        </p:blipFill>
        <p:spPr>
          <a:xfrm>
            <a:off x="6944663" y="2108201"/>
            <a:ext cx="4211017" cy="1926387"/>
          </a:xfrm>
          <a:prstGeom prst="rect">
            <a:avLst/>
          </a:prstGeom>
        </p:spPr>
      </p:pic>
      <p:pic>
        <p:nvPicPr>
          <p:cNvPr id="15" name="Resim 14">
            <a:extLst>
              <a:ext uri="{FF2B5EF4-FFF2-40B4-BE49-F238E27FC236}">
                <a16:creationId xmlns:a16="http://schemas.microsoft.com/office/drawing/2014/main" id="{0DD3F97C-C79C-A323-8B86-4AC8CC98C422}"/>
              </a:ext>
            </a:extLst>
          </p:cNvPr>
          <p:cNvPicPr>
            <a:picLocks noChangeAspect="1"/>
          </p:cNvPicPr>
          <p:nvPr/>
        </p:nvPicPr>
        <p:blipFill>
          <a:blip r:embed="rId7"/>
          <a:stretch>
            <a:fillRect/>
          </a:stretch>
        </p:blipFill>
        <p:spPr>
          <a:xfrm>
            <a:off x="3013256" y="3162509"/>
            <a:ext cx="3931407" cy="3117975"/>
          </a:xfrm>
          <a:prstGeom prst="rect">
            <a:avLst/>
          </a:prstGeom>
        </p:spPr>
      </p:pic>
      <p:sp>
        <p:nvSpPr>
          <p:cNvPr id="16" name="İçerik Yer Tutucusu 6">
            <a:extLst>
              <a:ext uri="{FF2B5EF4-FFF2-40B4-BE49-F238E27FC236}">
                <a16:creationId xmlns:a16="http://schemas.microsoft.com/office/drawing/2014/main" id="{246D1A5C-0853-A3D7-E6FD-7A06CBBBED5F}"/>
              </a:ext>
            </a:extLst>
          </p:cNvPr>
          <p:cNvSpPr txBox="1">
            <a:spLocks/>
          </p:cNvSpPr>
          <p:nvPr/>
        </p:nvSpPr>
        <p:spPr>
          <a:xfrm>
            <a:off x="1150768" y="3599657"/>
            <a:ext cx="1729319" cy="2243677"/>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sz="900" dirty="0">
                <a:latin typeface="Bookman Old Style (Başlıklar)"/>
              </a:rPr>
              <a:t>"The Human Freedom Index"</a:t>
            </a:r>
            <a:r>
              <a:rPr lang="tr-TR" sz="900" dirty="0">
                <a:latin typeface="Bookman Old Style (Başlıklar)"/>
              </a:rPr>
              <a:t> – </a:t>
            </a:r>
            <a:r>
              <a:rPr lang="tr-TR" sz="900" dirty="0" err="1">
                <a:latin typeface="Bookman Old Style (Başlıklar)"/>
              </a:rPr>
              <a:t>another</a:t>
            </a:r>
            <a:r>
              <a:rPr lang="tr-TR" sz="900" dirty="0">
                <a:latin typeface="Bookman Old Style (Başlıklar)"/>
              </a:rPr>
              <a:t> </a:t>
            </a:r>
            <a:r>
              <a:rPr lang="tr-TR" sz="900" dirty="0" err="1">
                <a:latin typeface="Bookman Old Style (Başlıklar)"/>
              </a:rPr>
              <a:t>open</a:t>
            </a:r>
            <a:r>
              <a:rPr lang="tr-TR" sz="900" dirty="0">
                <a:latin typeface="Bookman Old Style (Başlıklar)"/>
              </a:rPr>
              <a:t> </a:t>
            </a:r>
            <a:r>
              <a:rPr lang="tr-TR" sz="900" dirty="0" err="1">
                <a:latin typeface="Bookman Old Style (Başlıklar)"/>
              </a:rPr>
              <a:t>source</a:t>
            </a:r>
            <a:r>
              <a:rPr lang="tr-TR" sz="900" dirty="0">
                <a:latin typeface="Bookman Old Style (Başlıklar)"/>
              </a:rPr>
              <a:t> data. </a:t>
            </a:r>
            <a:r>
              <a:rPr lang="en-US" sz="900" dirty="0">
                <a:latin typeface="Bookman Old Style (Başlıklar)"/>
              </a:rPr>
              <a:t>Compare Personal Freedom (score) and count of terrorist attacks. </a:t>
            </a:r>
            <a:endParaRPr lang="tr-TR" sz="900" dirty="0">
              <a:latin typeface="Bookman Old Style (Başlıklar)"/>
            </a:endParaRPr>
          </a:p>
          <a:p>
            <a:pPr algn="just">
              <a:buFont typeface="Arial" panose="020B0604020202020204" pitchFamily="34" charset="0"/>
              <a:buChar char="•"/>
            </a:pPr>
            <a:r>
              <a:rPr lang="en-US" sz="900" dirty="0">
                <a:latin typeface="Bookman Old Style (Başlıklar)"/>
              </a:rPr>
              <a:t>We can see by plots that number of attacks is related to freedom schedules.</a:t>
            </a:r>
          </a:p>
          <a:p>
            <a:pPr algn="just">
              <a:buFont typeface="Arial" panose="020B0604020202020204" pitchFamily="34" charset="0"/>
              <a:buChar char="•"/>
            </a:pPr>
            <a:endParaRPr lang="en-US" sz="900" dirty="0">
              <a:latin typeface="Bookman Old Style (Başlıklar)"/>
            </a:endParaRPr>
          </a:p>
        </p:txBody>
      </p:sp>
    </p:spTree>
    <p:extLst>
      <p:ext uri="{BB962C8B-B14F-4D97-AF65-F5344CB8AC3E}">
        <p14:creationId xmlns:p14="http://schemas.microsoft.com/office/powerpoint/2010/main" val="172130457"/>
      </p:ext>
    </p:extLst>
  </p:cSld>
  <p:clrMapOvr>
    <a:masterClrMapping/>
  </p:clrMapOvr>
  <mc:AlternateContent xmlns:mc="http://schemas.openxmlformats.org/markup-compatibility/2006" xmlns:p14="http://schemas.microsoft.com/office/powerpoint/2010/main">
    <mc:Choice Requires="p14">
      <p:transition spd="slow" p14:dur="2000" advTm="50000"/>
    </mc:Choice>
    <mc:Fallback xmlns="">
      <p:transition spd="slow" advTm="5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tr-TR" sz="4800" dirty="0" err="1">
                <a:solidFill>
                  <a:schemeClr val="tx1"/>
                </a:solidFill>
              </a:rPr>
              <a:t>Exploratory</a:t>
            </a:r>
            <a:r>
              <a:rPr lang="en-US" dirty="0"/>
              <a:t> Analysis</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1171075" y="2108201"/>
            <a:ext cx="5277851" cy="2391610"/>
          </a:xfrm>
        </p:spPr>
        <p:txBody>
          <a:bodyPr>
            <a:normAutofit/>
          </a:bodyPr>
          <a:lstStyle/>
          <a:p>
            <a:pPr algn="just">
              <a:buFont typeface="Arial" panose="020B0604020202020204" pitchFamily="34" charset="0"/>
              <a:buChar char="•"/>
            </a:pPr>
            <a:r>
              <a:rPr lang="en-US" sz="1000" dirty="0">
                <a:latin typeface="Bookman Old Style (Başlıklar)"/>
              </a:rPr>
              <a:t>Explosives and firearms have always been the most popular </a:t>
            </a:r>
            <a:r>
              <a:rPr lang="tr-TR" sz="1000" dirty="0" err="1">
                <a:latin typeface="Bookman Old Style (Başlıklar)"/>
              </a:rPr>
              <a:t>weapon</a:t>
            </a:r>
            <a:r>
              <a:rPr lang="en-US" sz="1000" dirty="0">
                <a:latin typeface="Bookman Old Style (Başlıklar)"/>
              </a:rPr>
              <a:t> type</a:t>
            </a:r>
            <a:r>
              <a:rPr lang="tr-TR" sz="1000" dirty="0">
                <a:latin typeface="Bookman Old Style (Başlıklar)"/>
              </a:rPr>
              <a:t> (85%). </a:t>
            </a:r>
            <a:r>
              <a:rPr lang="tr-TR" sz="1000" dirty="0" err="1">
                <a:latin typeface="Bookman Old Style (Başlıklar)"/>
              </a:rPr>
              <a:t>Most</a:t>
            </a:r>
            <a:r>
              <a:rPr lang="tr-TR" sz="1000" dirty="0">
                <a:latin typeface="Bookman Old Style (Başlıklar)"/>
              </a:rPr>
              <a:t> </a:t>
            </a:r>
            <a:r>
              <a:rPr lang="en-US" sz="1000" dirty="0">
                <a:latin typeface="Bookman Old Style (Başlıklar)"/>
              </a:rPr>
              <a:t>effective weapons for maximizing the amount of casualties</a:t>
            </a:r>
            <a:r>
              <a:rPr lang="tr-TR" sz="1000" dirty="0">
                <a:latin typeface="Bookman Old Style (Başlıklar)"/>
              </a:rPr>
              <a:t> (</a:t>
            </a:r>
            <a:r>
              <a:rPr lang="en-US" sz="1000" dirty="0">
                <a:latin typeface="Bookman Old Style (Başlıklar)"/>
              </a:rPr>
              <a:t>biggest share in number of wounded and the total amount of property damage</a:t>
            </a:r>
            <a:r>
              <a:rPr lang="tr-TR" sz="1000" dirty="0">
                <a:latin typeface="Bookman Old Style (Başlıklar)"/>
              </a:rPr>
              <a:t>). </a:t>
            </a:r>
          </a:p>
          <a:p>
            <a:pPr algn="just">
              <a:buFont typeface="Arial" panose="020B0604020202020204" pitchFamily="34" charset="0"/>
              <a:buChar char="•"/>
            </a:pPr>
            <a:r>
              <a:rPr lang="en-US" sz="1000" dirty="0">
                <a:latin typeface="Bookman Old Style (Başlıklar)"/>
              </a:rPr>
              <a:t>Bombing/Explosion is the most popular </a:t>
            </a:r>
            <a:r>
              <a:rPr lang="en-US" sz="1000" dirty="0" err="1">
                <a:latin typeface="Bookman Old Style (Başlıklar)"/>
              </a:rPr>
              <a:t>attacktype</a:t>
            </a:r>
            <a:r>
              <a:rPr lang="en-US" sz="1000" dirty="0">
                <a:latin typeface="Bookman Old Style (Başlıklar)"/>
              </a:rPr>
              <a:t> by far.</a:t>
            </a:r>
            <a:r>
              <a:rPr lang="tr-TR" sz="1000" dirty="0">
                <a:latin typeface="Bookman Old Style (Başlıklar)"/>
              </a:rPr>
              <a:t> Total </a:t>
            </a:r>
            <a:r>
              <a:rPr lang="en-US" sz="1000" dirty="0">
                <a:latin typeface="Bookman Old Style (Başlıklar)"/>
              </a:rPr>
              <a:t>attacks</a:t>
            </a:r>
            <a:r>
              <a:rPr lang="tr-TR" sz="1000" dirty="0">
                <a:latin typeface="Bookman Old Style (Başlıklar)"/>
              </a:rPr>
              <a:t>’</a:t>
            </a:r>
            <a:r>
              <a:rPr lang="en-US" sz="1000" dirty="0">
                <a:latin typeface="Bookman Old Style (Başlıklar)"/>
              </a:rPr>
              <a:t> 3.7% were suicide attacks</a:t>
            </a:r>
            <a:r>
              <a:rPr lang="tr-TR" sz="1000" dirty="0">
                <a:latin typeface="Bookman Old Style (Başlıklar)"/>
              </a:rPr>
              <a:t>.</a:t>
            </a:r>
          </a:p>
          <a:p>
            <a:pPr algn="just">
              <a:buFont typeface="Arial" panose="020B0604020202020204" pitchFamily="34" charset="0"/>
              <a:buChar char="•"/>
            </a:pPr>
            <a:r>
              <a:rPr lang="en-US" sz="1000" dirty="0">
                <a:latin typeface="Bookman Old Style (Başlıklar)"/>
              </a:rPr>
              <a:t>The main targets of terrorists were Private Citizens &amp; Property </a:t>
            </a:r>
            <a:r>
              <a:rPr lang="en-US" sz="1000" dirty="0" err="1">
                <a:latin typeface="Bookman Old Style (Başlıklar)"/>
              </a:rPr>
              <a:t>totalling</a:t>
            </a:r>
            <a:r>
              <a:rPr lang="en-US" sz="1000" dirty="0">
                <a:latin typeface="Bookman Old Style (Başlıklar)"/>
              </a:rPr>
              <a:t> at 23.9% , while the second was Military at 15.4%</a:t>
            </a:r>
            <a:r>
              <a:rPr lang="tr-TR" sz="1000" dirty="0">
                <a:latin typeface="Bookman Old Style (Başlıklar)"/>
              </a:rPr>
              <a:t>. </a:t>
            </a:r>
            <a:r>
              <a:rPr lang="en-US" sz="1000" dirty="0" err="1">
                <a:latin typeface="Bookman Old Style (Başlıklar)"/>
              </a:rPr>
              <a:t>Defence</a:t>
            </a:r>
            <a:r>
              <a:rPr lang="en-US" sz="1000" dirty="0">
                <a:latin typeface="Bookman Old Style (Başlıklar)"/>
              </a:rPr>
              <a:t> organizations suffer more property damage then private citizens.</a:t>
            </a:r>
            <a:r>
              <a:rPr lang="tr-TR" sz="1000" dirty="0">
                <a:latin typeface="Bookman Old Style (Başlıklar)"/>
              </a:rPr>
              <a:t> </a:t>
            </a:r>
            <a:r>
              <a:rPr lang="en-US" sz="1000" dirty="0">
                <a:latin typeface="Bookman Old Style (Başlıklar)"/>
              </a:rPr>
              <a:t>The public sector does suffer more than the private sector.</a:t>
            </a:r>
            <a:endParaRPr lang="tr-TR" sz="1000" dirty="0">
              <a:latin typeface="Bookman Old Style (Başlıklar)"/>
            </a:endParaRPr>
          </a:p>
          <a:p>
            <a:pPr algn="just">
              <a:buFont typeface="Arial" panose="020B0604020202020204" pitchFamily="34" charset="0"/>
              <a:buChar char="•"/>
            </a:pPr>
            <a:endParaRPr lang="tr-TR" sz="1000" dirty="0">
              <a:latin typeface="Bookman Old Style (Başlıklar)"/>
            </a:endParaRPr>
          </a:p>
        </p:txBody>
      </p:sp>
      <p:pic>
        <p:nvPicPr>
          <p:cNvPr id="9" name="Resim 8">
            <a:extLst>
              <a:ext uri="{FF2B5EF4-FFF2-40B4-BE49-F238E27FC236}">
                <a16:creationId xmlns:a16="http://schemas.microsoft.com/office/drawing/2014/main" id="{E1F37FC1-C565-AAFD-B7F0-2CB418B12040}"/>
              </a:ext>
            </a:extLst>
          </p:cNvPr>
          <p:cNvPicPr>
            <a:picLocks noChangeAspect="1"/>
          </p:cNvPicPr>
          <p:nvPr/>
        </p:nvPicPr>
        <p:blipFill>
          <a:blip r:embed="rId5"/>
          <a:stretch>
            <a:fillRect/>
          </a:stretch>
        </p:blipFill>
        <p:spPr>
          <a:xfrm>
            <a:off x="6705600" y="2077352"/>
            <a:ext cx="4408617" cy="2379098"/>
          </a:xfrm>
          <a:prstGeom prst="rect">
            <a:avLst/>
          </a:prstGeom>
        </p:spPr>
      </p:pic>
      <p:grpSp>
        <p:nvGrpSpPr>
          <p:cNvPr id="19" name="Grup 18">
            <a:extLst>
              <a:ext uri="{FF2B5EF4-FFF2-40B4-BE49-F238E27FC236}">
                <a16:creationId xmlns:a16="http://schemas.microsoft.com/office/drawing/2014/main" id="{A51AB5EC-76B4-FB78-EA65-E67E5D1D2F6E}"/>
              </a:ext>
            </a:extLst>
          </p:cNvPr>
          <p:cNvGrpSpPr/>
          <p:nvPr/>
        </p:nvGrpSpPr>
        <p:grpSpPr>
          <a:xfrm>
            <a:off x="3205971" y="3959571"/>
            <a:ext cx="3371291" cy="2205556"/>
            <a:chOff x="3205971" y="3959571"/>
            <a:chExt cx="3371291" cy="2205556"/>
          </a:xfrm>
        </p:grpSpPr>
        <p:pic>
          <p:nvPicPr>
            <p:cNvPr id="16" name="Resim 15">
              <a:extLst>
                <a:ext uri="{FF2B5EF4-FFF2-40B4-BE49-F238E27FC236}">
                  <a16:creationId xmlns:a16="http://schemas.microsoft.com/office/drawing/2014/main" id="{F0019937-85D9-FEA0-EB43-CC3EF2686643}"/>
                </a:ext>
              </a:extLst>
            </p:cNvPr>
            <p:cNvPicPr>
              <a:picLocks noChangeAspect="1"/>
            </p:cNvPicPr>
            <p:nvPr/>
          </p:nvPicPr>
          <p:blipFill rotWithShape="1">
            <a:blip r:embed="rId6"/>
            <a:srcRect l="75201" t="18331" b="39907"/>
            <a:stretch/>
          </p:blipFill>
          <p:spPr>
            <a:xfrm>
              <a:off x="3205971" y="5082285"/>
              <a:ext cx="1414153" cy="1082842"/>
            </a:xfrm>
            <a:prstGeom prst="rect">
              <a:avLst/>
            </a:prstGeom>
          </p:spPr>
        </p:pic>
        <p:pic>
          <p:nvPicPr>
            <p:cNvPr id="17" name="Resim 16">
              <a:extLst>
                <a:ext uri="{FF2B5EF4-FFF2-40B4-BE49-F238E27FC236}">
                  <a16:creationId xmlns:a16="http://schemas.microsoft.com/office/drawing/2014/main" id="{9FE1CC37-4719-AB41-8206-E8CFB9E5E7B4}"/>
                </a:ext>
              </a:extLst>
            </p:cNvPr>
            <p:cNvPicPr>
              <a:picLocks noChangeAspect="1"/>
            </p:cNvPicPr>
            <p:nvPr/>
          </p:nvPicPr>
          <p:blipFill rotWithShape="1">
            <a:blip r:embed="rId6"/>
            <a:srcRect t="4708" r="78273" b="82417"/>
            <a:stretch/>
          </p:blipFill>
          <p:spPr>
            <a:xfrm>
              <a:off x="5338266" y="3959571"/>
              <a:ext cx="1238996" cy="333823"/>
            </a:xfrm>
            <a:prstGeom prst="rect">
              <a:avLst/>
            </a:prstGeom>
          </p:spPr>
        </p:pic>
        <p:pic>
          <p:nvPicPr>
            <p:cNvPr id="18" name="Resim 17">
              <a:extLst>
                <a:ext uri="{FF2B5EF4-FFF2-40B4-BE49-F238E27FC236}">
                  <a16:creationId xmlns:a16="http://schemas.microsoft.com/office/drawing/2014/main" id="{4A83F120-DDB6-C10A-E2E8-766E693E876F}"/>
                </a:ext>
              </a:extLst>
            </p:cNvPr>
            <p:cNvPicPr>
              <a:picLocks noChangeAspect="1"/>
            </p:cNvPicPr>
            <p:nvPr/>
          </p:nvPicPr>
          <p:blipFill rotWithShape="1">
            <a:blip r:embed="rId6"/>
            <a:srcRect l="25141" t="15897" r="38147"/>
            <a:stretch/>
          </p:blipFill>
          <p:spPr>
            <a:xfrm>
              <a:off x="4620125" y="4126483"/>
              <a:ext cx="1957137" cy="2038644"/>
            </a:xfrm>
            <a:prstGeom prst="rect">
              <a:avLst/>
            </a:prstGeom>
          </p:spPr>
        </p:pic>
      </p:grpSp>
      <p:pic>
        <p:nvPicPr>
          <p:cNvPr id="21" name="Resim 20">
            <a:extLst>
              <a:ext uri="{FF2B5EF4-FFF2-40B4-BE49-F238E27FC236}">
                <a16:creationId xmlns:a16="http://schemas.microsoft.com/office/drawing/2014/main" id="{7ACBC640-038D-FAD3-6634-A30249E6F788}"/>
              </a:ext>
            </a:extLst>
          </p:cNvPr>
          <p:cNvPicPr>
            <a:picLocks noChangeAspect="1"/>
          </p:cNvPicPr>
          <p:nvPr/>
        </p:nvPicPr>
        <p:blipFill>
          <a:blip r:embed="rId7"/>
          <a:stretch>
            <a:fillRect/>
          </a:stretch>
        </p:blipFill>
        <p:spPr>
          <a:xfrm>
            <a:off x="6717346" y="4293394"/>
            <a:ext cx="4408617" cy="1930943"/>
          </a:xfrm>
          <a:prstGeom prst="rect">
            <a:avLst/>
          </a:prstGeom>
        </p:spPr>
      </p:pic>
      <p:sp>
        <p:nvSpPr>
          <p:cNvPr id="24" name="İçerik Yer Tutucusu 6">
            <a:extLst>
              <a:ext uri="{FF2B5EF4-FFF2-40B4-BE49-F238E27FC236}">
                <a16:creationId xmlns:a16="http://schemas.microsoft.com/office/drawing/2014/main" id="{63405A1B-697D-E94D-5409-337AD04A7DA1}"/>
              </a:ext>
            </a:extLst>
          </p:cNvPr>
          <p:cNvSpPr txBox="1">
            <a:spLocks/>
          </p:cNvSpPr>
          <p:nvPr/>
        </p:nvSpPr>
        <p:spPr>
          <a:xfrm>
            <a:off x="1159329" y="4089791"/>
            <a:ext cx="3437304" cy="58247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tr-TR" sz="1000" dirty="0" err="1">
                <a:latin typeface="Bookman Old Style (Başlıklar)"/>
              </a:rPr>
              <a:t>Most</a:t>
            </a:r>
            <a:r>
              <a:rPr lang="tr-TR" sz="1000" dirty="0">
                <a:latin typeface="Bookman Old Style (Başlıklar)"/>
              </a:rPr>
              <a:t> </a:t>
            </a:r>
            <a:r>
              <a:rPr lang="tr-TR" sz="1000" dirty="0" err="1">
                <a:latin typeface="Bookman Old Style (Başlıklar)"/>
              </a:rPr>
              <a:t>active</a:t>
            </a:r>
            <a:r>
              <a:rPr lang="tr-TR" sz="1000" dirty="0">
                <a:latin typeface="Bookman Old Style (Başlıklar)"/>
              </a:rPr>
              <a:t> </a:t>
            </a:r>
            <a:r>
              <a:rPr lang="tr-TR" sz="1000" dirty="0" err="1">
                <a:latin typeface="Bookman Old Style (Başlıklar)"/>
              </a:rPr>
              <a:t>terrorist</a:t>
            </a:r>
            <a:r>
              <a:rPr lang="tr-TR" sz="1000" dirty="0">
                <a:latin typeface="Bookman Old Style (Başlıklar)"/>
              </a:rPr>
              <a:t> </a:t>
            </a:r>
            <a:r>
              <a:rPr lang="tr-TR" sz="1000" dirty="0" err="1">
                <a:latin typeface="Bookman Old Style (Başlıklar)"/>
              </a:rPr>
              <a:t>groups</a:t>
            </a:r>
            <a:r>
              <a:rPr lang="tr-TR" sz="1000" dirty="0">
                <a:latin typeface="Bookman Old Style (Başlıklar)"/>
              </a:rPr>
              <a:t>; Taliban, </a:t>
            </a:r>
            <a:r>
              <a:rPr lang="tr-TR" sz="1000" dirty="0" err="1">
                <a:latin typeface="Bookman Old Style (Başlıklar)"/>
              </a:rPr>
              <a:t>Islamic</a:t>
            </a:r>
            <a:r>
              <a:rPr lang="tr-TR" sz="1000" dirty="0">
                <a:latin typeface="Bookman Old Style (Başlıklar)"/>
              </a:rPr>
              <a:t> </a:t>
            </a:r>
            <a:r>
              <a:rPr lang="tr-TR" sz="1000" dirty="0" err="1">
                <a:latin typeface="Bookman Old Style (Başlıklar)"/>
              </a:rPr>
              <a:t>State</a:t>
            </a:r>
            <a:r>
              <a:rPr lang="tr-TR" sz="1000" dirty="0">
                <a:latin typeface="Bookman Old Style (Başlıklar)"/>
              </a:rPr>
              <a:t>, </a:t>
            </a:r>
            <a:r>
              <a:rPr lang="tr-TR" sz="1000" dirty="0" err="1">
                <a:latin typeface="Bookman Old Style (Başlıklar)"/>
              </a:rPr>
              <a:t>Boko</a:t>
            </a:r>
            <a:r>
              <a:rPr lang="tr-TR" sz="1000" dirty="0">
                <a:latin typeface="Bookman Old Style (Başlıklar)"/>
              </a:rPr>
              <a:t> Haram</a:t>
            </a:r>
          </a:p>
          <a:p>
            <a:pPr algn="just">
              <a:buFont typeface="Arial" panose="020B0604020202020204" pitchFamily="34" charset="0"/>
              <a:buChar char="•"/>
            </a:pPr>
            <a:endParaRPr lang="tr-TR" sz="1000" dirty="0">
              <a:latin typeface="Bookman Old Style (Başlıklar)"/>
            </a:endParaRPr>
          </a:p>
          <a:p>
            <a:pPr algn="just">
              <a:buFont typeface="Arial" panose="020B0604020202020204" pitchFamily="34" charset="0"/>
              <a:buChar char="•"/>
            </a:pPr>
            <a:endParaRPr lang="tr-TR" sz="1000" dirty="0">
              <a:latin typeface="Bookman Old Style (Başlıklar)"/>
            </a:endParaRPr>
          </a:p>
        </p:txBody>
      </p:sp>
    </p:spTree>
    <p:extLst>
      <p:ext uri="{BB962C8B-B14F-4D97-AF65-F5344CB8AC3E}">
        <p14:creationId xmlns:p14="http://schemas.microsoft.com/office/powerpoint/2010/main" val="2395815813"/>
      </p:ext>
    </p:extLst>
  </p:cSld>
  <p:clrMapOvr>
    <a:masterClrMapping/>
  </p:clrMapOvr>
  <mc:AlternateContent xmlns:mc="http://schemas.openxmlformats.org/markup-compatibility/2006" xmlns:p14="http://schemas.microsoft.com/office/powerpoint/2010/main">
    <mc:Choice Requires="p14">
      <p:transition spd="slow" p14:dur="2000" advTm="43000"/>
    </mc:Choice>
    <mc:Fallback xmlns="">
      <p:transition spd="slow" advTm="4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Üstte bir kalem ile kağıt parçasının yakından çekimi">
            <a:extLst>
              <a:ext uri="{FF2B5EF4-FFF2-40B4-BE49-F238E27FC236}">
                <a16:creationId xmlns:a16="http://schemas.microsoft.com/office/drawing/2014/main" id="{7E56FE96-81AC-2CE9-3225-3461A3192F59}"/>
              </a:ext>
            </a:extLst>
          </p:cNvPr>
          <p:cNvPicPr>
            <a:picLocks noChangeAspect="1"/>
          </p:cNvPicPr>
          <p:nvPr/>
        </p:nvPicPr>
        <p:blipFill rotWithShape="1">
          <a:blip r:embed="rId4">
            <a:alphaModFix amt="24000"/>
            <a:extLst>
              <a:ext uri="{28A0092B-C50C-407E-A947-70E740481C1C}">
                <a14:useLocalDpi xmlns:a14="http://schemas.microsoft.com/office/drawing/2010/main" val="0"/>
              </a:ext>
            </a:extLst>
          </a:blip>
          <a:srcRect/>
          <a:stretch/>
        </p:blipFill>
        <p:spPr>
          <a:xfrm>
            <a:off x="20" y="975"/>
            <a:ext cx="12191980" cy="6423888"/>
          </a:xfrm>
          <a:prstGeom prst="rect">
            <a:avLst/>
          </a:prstGeom>
        </p:spPr>
      </p:pic>
      <p:sp>
        <p:nvSpPr>
          <p:cNvPr id="2" name="Başlık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tr-TR" dirty="0" err="1"/>
              <a:t>Predictive</a:t>
            </a:r>
            <a:r>
              <a:rPr lang="en-US" dirty="0"/>
              <a:t> Analysis</a:t>
            </a:r>
          </a:p>
        </p:txBody>
      </p:sp>
      <p:sp>
        <p:nvSpPr>
          <p:cNvPr id="7" name="İçerik Yer Tutucusu 6">
            <a:extLst>
              <a:ext uri="{FF2B5EF4-FFF2-40B4-BE49-F238E27FC236}">
                <a16:creationId xmlns:a16="http://schemas.microsoft.com/office/drawing/2014/main" id="{5E7606AC-9FF9-3B87-4B53-BF3A65D5FA79}"/>
              </a:ext>
            </a:extLst>
          </p:cNvPr>
          <p:cNvSpPr>
            <a:spLocks noGrp="1"/>
          </p:cNvSpPr>
          <p:nvPr>
            <p:ph idx="1"/>
          </p:nvPr>
        </p:nvSpPr>
        <p:spPr>
          <a:xfrm>
            <a:off x="1171076" y="2022988"/>
            <a:ext cx="6424861" cy="4121137"/>
          </a:xfrm>
        </p:spPr>
        <p:txBody>
          <a:bodyPr>
            <a:normAutofit lnSpcReduction="10000"/>
          </a:bodyPr>
          <a:lstStyle/>
          <a:p>
            <a:pPr lvl="1" algn="just">
              <a:buFont typeface="Arial" panose="020B0604020202020204" pitchFamily="34" charset="0"/>
              <a:buChar char="•"/>
            </a:pPr>
            <a:r>
              <a:rPr lang="en-US" sz="1000" b="1" dirty="0">
                <a:latin typeface="Bookman Old Style (Başlıklar)"/>
              </a:rPr>
              <a:t>Can casualties be predicted from GTD-exclusive features (our dataset)? – Random Forest? </a:t>
            </a:r>
            <a:endParaRPr lang="tr-TR" sz="1000" b="1" dirty="0">
              <a:latin typeface="Bookman Old Style (Başlıklar)"/>
            </a:endParaRPr>
          </a:p>
          <a:p>
            <a:pPr lvl="1" algn="just">
              <a:buFont typeface="Arial" panose="020B0604020202020204" pitchFamily="34" charset="0"/>
              <a:buChar char="•"/>
            </a:pPr>
            <a:r>
              <a:rPr lang="tr-TR" sz="1000" dirty="0" err="1">
                <a:latin typeface="Bookman Old Style (Başlıklar)"/>
              </a:rPr>
              <a:t>Target</a:t>
            </a:r>
            <a:r>
              <a:rPr lang="tr-TR" sz="1000" dirty="0">
                <a:latin typeface="Bookman Old Style (Başlıklar)"/>
              </a:rPr>
              <a:t>, </a:t>
            </a:r>
            <a:r>
              <a:rPr lang="tr-TR" sz="1000" dirty="0" err="1">
                <a:latin typeface="Bookman Old Style (Başlıklar)"/>
              </a:rPr>
              <a:t>train</a:t>
            </a:r>
            <a:r>
              <a:rPr lang="tr-TR" sz="1000" dirty="0">
                <a:latin typeface="Bookman Old Style (Başlıklar)"/>
              </a:rPr>
              <a:t> </a:t>
            </a:r>
            <a:r>
              <a:rPr lang="tr-TR" sz="1000" dirty="0" err="1">
                <a:latin typeface="Bookman Old Style (Başlıklar)"/>
              </a:rPr>
              <a:t>and</a:t>
            </a:r>
            <a:r>
              <a:rPr lang="tr-TR" sz="1000" dirty="0">
                <a:latin typeface="Bookman Old Style (Başlıklar)"/>
              </a:rPr>
              <a:t> test. T</a:t>
            </a:r>
            <a:r>
              <a:rPr lang="en-US" sz="1000" dirty="0">
                <a:latin typeface="Bookman Old Style (Başlıklar)"/>
              </a:rPr>
              <a:t>o continue the predictive part of the research, the importance of each column of the terrorism database was estimated using the Random Forest classifier</a:t>
            </a:r>
            <a:r>
              <a:rPr lang="tr-TR" sz="1000" dirty="0">
                <a:latin typeface="Bookman Old Style (Başlıklar)"/>
              </a:rPr>
              <a:t> (</a:t>
            </a:r>
            <a:r>
              <a:rPr lang="en-US" sz="1000" dirty="0">
                <a:latin typeface="Bookman Old Style (Başlıklar)"/>
              </a:rPr>
              <a:t>significance of each feature on predicting </a:t>
            </a:r>
            <a:r>
              <a:rPr lang="en-US" sz="1000" dirty="0" err="1">
                <a:latin typeface="Bookman Old Style (Başlıklar)"/>
              </a:rPr>
              <a:t>wether</a:t>
            </a:r>
            <a:r>
              <a:rPr lang="en-US" sz="1000" dirty="0">
                <a:latin typeface="Bookman Old Style (Başlıklar)"/>
              </a:rPr>
              <a:t> there will be casualties or not</a:t>
            </a:r>
            <a:r>
              <a:rPr lang="tr-TR" sz="1000" dirty="0">
                <a:latin typeface="Bookman Old Style (Başlıklar)"/>
              </a:rPr>
              <a:t>)</a:t>
            </a:r>
            <a:r>
              <a:rPr lang="en-US" sz="1000" dirty="0">
                <a:latin typeface="Bookman Old Style (Başlıklar)"/>
              </a:rPr>
              <a:t>. The </a:t>
            </a:r>
            <a:r>
              <a:rPr lang="en-US" sz="1000" dirty="0" err="1">
                <a:latin typeface="Bookman Old Style (Başlıklar)"/>
              </a:rPr>
              <a:t>resu</a:t>
            </a:r>
            <a:r>
              <a:rPr lang="tr-TR" sz="1000" dirty="0">
                <a:latin typeface="Bookman Old Style (Başlıklar)"/>
              </a:rPr>
              <a:t>l</a:t>
            </a:r>
            <a:r>
              <a:rPr lang="en-US" sz="1000" dirty="0" err="1">
                <a:latin typeface="Bookman Old Style (Başlıklar)"/>
              </a:rPr>
              <a:t>ts</a:t>
            </a:r>
            <a:r>
              <a:rPr lang="en-US" sz="1000" dirty="0">
                <a:latin typeface="Bookman Old Style (Başlıklar)"/>
              </a:rPr>
              <a:t> were plotted in a bar graph, ordered by accuracy. Features</a:t>
            </a:r>
            <a:r>
              <a:rPr lang="tr-TR" sz="1000" dirty="0">
                <a:latin typeface="Bookman Old Style (Başlıklar)"/>
              </a:rPr>
              <a:t> </a:t>
            </a:r>
            <a:r>
              <a:rPr lang="en-US" sz="1000" dirty="0">
                <a:latin typeface="Bookman Old Style (Başlıklar)"/>
              </a:rPr>
              <a:t>with an accuracy score of 0.05 and higher are kept</a:t>
            </a:r>
            <a:r>
              <a:rPr lang="tr-TR" sz="1000" dirty="0">
                <a:latin typeface="Bookman Old Style (Başlıklar)"/>
              </a:rPr>
              <a:t> (</a:t>
            </a:r>
            <a:r>
              <a:rPr lang="tr-TR" sz="1000" dirty="0" err="1">
                <a:latin typeface="Bookman Old Style (Başlıklar)"/>
              </a:rPr>
              <a:t>to</a:t>
            </a:r>
            <a:r>
              <a:rPr lang="tr-TR" sz="1000" dirty="0">
                <a:latin typeface="Bookman Old Style (Başlıklar)"/>
              </a:rPr>
              <a:t> </a:t>
            </a:r>
            <a:r>
              <a:rPr lang="tr-TR" sz="1000" dirty="0" err="1">
                <a:latin typeface="Bookman Old Style (Başlıklar)"/>
              </a:rPr>
              <a:t>prevent</a:t>
            </a:r>
            <a:r>
              <a:rPr lang="tr-TR" sz="1000" dirty="0">
                <a:latin typeface="Bookman Old Style (Başlıklar)"/>
              </a:rPr>
              <a:t> </a:t>
            </a:r>
            <a:r>
              <a:rPr lang="tr-TR" sz="1000" dirty="0" err="1">
                <a:latin typeface="Bookman Old Style (Başlıklar)"/>
              </a:rPr>
              <a:t>overfitting</a:t>
            </a:r>
            <a:r>
              <a:rPr lang="tr-TR" sz="1000" dirty="0">
                <a:latin typeface="Bookman Old Style (Başlıklar)"/>
              </a:rPr>
              <a:t>), </a:t>
            </a:r>
            <a:r>
              <a:rPr lang="tr-TR" sz="1000" dirty="0" err="1">
                <a:latin typeface="Bookman Old Style (Başlıklar)"/>
              </a:rPr>
              <a:t>RandomForestClassifier</a:t>
            </a:r>
            <a:r>
              <a:rPr lang="tr-TR" sz="1000" dirty="0">
                <a:latin typeface="Bookman Old Style (Başlıklar)"/>
              </a:rPr>
              <a:t>, </a:t>
            </a:r>
            <a:r>
              <a:rPr lang="tr-TR" sz="1000" b="1" dirty="0">
                <a:latin typeface="Bookman Old Style (Başlıklar)"/>
              </a:rPr>
              <a:t>78% </a:t>
            </a:r>
            <a:r>
              <a:rPr lang="tr-TR" sz="1000" dirty="0" err="1">
                <a:latin typeface="Bookman Old Style (Başlıklar)"/>
              </a:rPr>
              <a:t>accuracy</a:t>
            </a:r>
            <a:r>
              <a:rPr lang="tr-TR" sz="1000" dirty="0">
                <a:latin typeface="Bookman Old Style (Başlıklar)"/>
              </a:rPr>
              <a:t>. </a:t>
            </a:r>
            <a:r>
              <a:rPr lang="en-US" sz="1000" dirty="0">
                <a:latin typeface="Bookman Old Style (Başlıklar)"/>
              </a:rPr>
              <a:t>Time variables such as day, month and year were excluded from features, despite proving to possess high predictive power.</a:t>
            </a:r>
            <a:r>
              <a:rPr lang="tr-TR" sz="1000" dirty="0">
                <a:latin typeface="Bookman Old Style (Başlıklar)"/>
              </a:rPr>
              <a:t> </a:t>
            </a:r>
            <a:endParaRPr lang="en-US" sz="1000" dirty="0">
              <a:latin typeface="Bookman Old Style (Başlıklar)"/>
            </a:endParaRPr>
          </a:p>
          <a:p>
            <a:pPr lvl="1" algn="just">
              <a:buFont typeface="Arial" panose="020B0604020202020204" pitchFamily="34" charset="0"/>
              <a:buChar char="•"/>
            </a:pPr>
            <a:r>
              <a:rPr lang="en-US" sz="1000" b="1" dirty="0">
                <a:latin typeface="Bookman Old Style (Başlıklar)"/>
              </a:rPr>
              <a:t>Whether a terrorist attack is expected to succeed or fail? </a:t>
            </a:r>
            <a:endParaRPr lang="tr-TR" sz="1000" b="1" dirty="0">
              <a:latin typeface="Bookman Old Style (Başlıklar)"/>
            </a:endParaRPr>
          </a:p>
          <a:p>
            <a:pPr lvl="1" algn="just">
              <a:buFont typeface="Arial" panose="020B0604020202020204" pitchFamily="34" charset="0"/>
              <a:buChar char="•"/>
            </a:pPr>
            <a:r>
              <a:rPr lang="en-US" sz="1000" dirty="0">
                <a:latin typeface="Bookman Old Style (Başlıklar)"/>
              </a:rPr>
              <a:t>Predict</a:t>
            </a:r>
            <a:r>
              <a:rPr lang="tr-TR" sz="1000" dirty="0">
                <a:latin typeface="Bookman Old Style (Başlıklar)"/>
              </a:rPr>
              <a:t> </a:t>
            </a:r>
            <a:r>
              <a:rPr lang="en-US" sz="1000" dirty="0">
                <a:latin typeface="Bookman Old Style (Başlıklar)"/>
              </a:rPr>
              <a:t>successfulness of terrorism by using Decision Trees and Random Forests</a:t>
            </a:r>
            <a:endParaRPr lang="tr-TR" sz="1000" dirty="0">
              <a:latin typeface="Bookman Old Style (Başlıklar)"/>
            </a:endParaRPr>
          </a:p>
          <a:p>
            <a:pPr lvl="1" algn="just">
              <a:buFont typeface="Arial" panose="020B0604020202020204" pitchFamily="34" charset="0"/>
              <a:buChar char="•"/>
            </a:pPr>
            <a:r>
              <a:rPr lang="tr-TR" sz="1000" dirty="0">
                <a:latin typeface="Bookman Old Style (Başlıklar)"/>
              </a:rPr>
              <a:t>V</a:t>
            </a:r>
            <a:r>
              <a:rPr lang="en-US" sz="1000" dirty="0" err="1">
                <a:latin typeface="Bookman Old Style (Başlıklar)"/>
              </a:rPr>
              <a:t>aluable</a:t>
            </a:r>
            <a:r>
              <a:rPr lang="en-US" sz="1000" dirty="0">
                <a:latin typeface="Bookman Old Style (Başlıklar)"/>
              </a:rPr>
              <a:t> because it can be used by intelligence groups to predict the impact of possible future terrorist attacks, and thus make them able to determine the risky situations in advance and allocate the necessary resources better.</a:t>
            </a:r>
            <a:endParaRPr lang="tr-TR" sz="1000" dirty="0">
              <a:latin typeface="Bookman Old Style (Başlıklar)"/>
            </a:endParaRPr>
          </a:p>
          <a:p>
            <a:pPr lvl="1" algn="just">
              <a:buFont typeface="Arial" panose="020B0604020202020204" pitchFamily="34" charset="0"/>
              <a:buChar char="•"/>
            </a:pPr>
            <a:r>
              <a:rPr lang="en-US" sz="1000" dirty="0">
                <a:latin typeface="Bookman Old Style (Başlıklar)"/>
              </a:rPr>
              <a:t>This analysis aims to find a model, using the available variables, for predicting the successfulness  of terrorist attacks. The methods used are Decision Trees and Random Forests.</a:t>
            </a:r>
          </a:p>
          <a:p>
            <a:pPr lvl="1" algn="just">
              <a:buFont typeface="Arial" panose="020B0604020202020204" pitchFamily="34" charset="0"/>
              <a:buChar char="•"/>
            </a:pPr>
            <a:r>
              <a:rPr lang="en-US" sz="1000" dirty="0">
                <a:latin typeface="Bookman Old Style (Başlıklar)"/>
              </a:rPr>
              <a:t>The steps are the following</a:t>
            </a:r>
          </a:p>
          <a:p>
            <a:pPr lvl="2" algn="just">
              <a:buFont typeface="Arial" panose="020B0604020202020204" pitchFamily="34" charset="0"/>
              <a:buChar char="•"/>
            </a:pPr>
            <a:r>
              <a:rPr lang="en-US" sz="900" dirty="0">
                <a:latin typeface="Bookman Old Style (Başlıklar)"/>
              </a:rPr>
              <a:t>    - Downloading and shaping the data and viewing it from various angles</a:t>
            </a:r>
          </a:p>
          <a:p>
            <a:pPr lvl="2" algn="just">
              <a:buFont typeface="Arial" panose="020B0604020202020204" pitchFamily="34" charset="0"/>
              <a:buChar char="•"/>
            </a:pPr>
            <a:r>
              <a:rPr lang="en-US" sz="900" dirty="0">
                <a:latin typeface="Bookman Old Style (Başlıklar)"/>
              </a:rPr>
              <a:t>    - Creating a Train and Test set</a:t>
            </a:r>
          </a:p>
          <a:p>
            <a:pPr lvl="2" algn="just">
              <a:buFont typeface="Arial" panose="020B0604020202020204" pitchFamily="34" charset="0"/>
              <a:buChar char="•"/>
            </a:pPr>
            <a:r>
              <a:rPr lang="en-US" sz="900" dirty="0">
                <a:latin typeface="Bookman Old Style (Başlıklar)"/>
              </a:rPr>
              <a:t>    - Presenting the Performance Measures for the models</a:t>
            </a:r>
          </a:p>
          <a:p>
            <a:pPr lvl="2" algn="just">
              <a:buFont typeface="Arial" panose="020B0604020202020204" pitchFamily="34" charset="0"/>
              <a:buChar char="•"/>
            </a:pPr>
            <a:r>
              <a:rPr lang="en-US" sz="900" dirty="0">
                <a:latin typeface="Bookman Old Style (Başlıklar)"/>
              </a:rPr>
              <a:t>    - Creating two Decision Trees models; a simple and a more complex one</a:t>
            </a:r>
          </a:p>
          <a:p>
            <a:pPr lvl="2" algn="just">
              <a:buFont typeface="Arial" panose="020B0604020202020204" pitchFamily="34" charset="0"/>
              <a:buChar char="•"/>
            </a:pPr>
            <a:r>
              <a:rPr lang="en-US" sz="900" dirty="0">
                <a:latin typeface="Bookman Old Style (Başlıklar)"/>
              </a:rPr>
              <a:t>    - Creating a Random Forest model</a:t>
            </a:r>
          </a:p>
          <a:p>
            <a:pPr lvl="2" algn="just">
              <a:buFont typeface="Arial" panose="020B0604020202020204" pitchFamily="34" charset="0"/>
              <a:buChar char="•"/>
            </a:pPr>
            <a:r>
              <a:rPr lang="en-US" sz="900" dirty="0">
                <a:latin typeface="Bookman Old Style (Başlıklar)"/>
              </a:rPr>
              <a:t>    - Checking for Feature Importance</a:t>
            </a:r>
          </a:p>
          <a:p>
            <a:pPr lvl="2" algn="just">
              <a:buFont typeface="Arial" panose="020B0604020202020204" pitchFamily="34" charset="0"/>
              <a:buChar char="•"/>
            </a:pPr>
            <a:r>
              <a:rPr lang="en-US" sz="900" dirty="0">
                <a:latin typeface="Bookman Old Style (Başlıklar)"/>
              </a:rPr>
              <a:t>    - Implementing the model</a:t>
            </a:r>
            <a:endParaRPr lang="tr-TR" sz="900" dirty="0">
              <a:latin typeface="Bookman Old Style (Başlıklar)"/>
            </a:endParaRPr>
          </a:p>
        </p:txBody>
      </p:sp>
      <p:pic>
        <p:nvPicPr>
          <p:cNvPr id="8" name="Resim 7">
            <a:extLst>
              <a:ext uri="{FF2B5EF4-FFF2-40B4-BE49-F238E27FC236}">
                <a16:creationId xmlns:a16="http://schemas.microsoft.com/office/drawing/2014/main" id="{0CA92E13-6A4C-52CF-28A7-531C3EE38BA7}"/>
              </a:ext>
            </a:extLst>
          </p:cNvPr>
          <p:cNvPicPr>
            <a:picLocks noChangeAspect="1"/>
          </p:cNvPicPr>
          <p:nvPr/>
        </p:nvPicPr>
        <p:blipFill>
          <a:blip r:embed="rId5"/>
          <a:stretch>
            <a:fillRect/>
          </a:stretch>
        </p:blipFill>
        <p:spPr>
          <a:xfrm>
            <a:off x="8521076" y="2022988"/>
            <a:ext cx="2634448" cy="2931493"/>
          </a:xfrm>
          <a:prstGeom prst="rect">
            <a:avLst/>
          </a:prstGeom>
        </p:spPr>
      </p:pic>
      <p:pic>
        <p:nvPicPr>
          <p:cNvPr id="12" name="Resim 11">
            <a:extLst>
              <a:ext uri="{FF2B5EF4-FFF2-40B4-BE49-F238E27FC236}">
                <a16:creationId xmlns:a16="http://schemas.microsoft.com/office/drawing/2014/main" id="{11B963B2-F1EF-6DFB-3423-32A7A002CE37}"/>
              </a:ext>
            </a:extLst>
          </p:cNvPr>
          <p:cNvPicPr>
            <a:picLocks noChangeAspect="1"/>
          </p:cNvPicPr>
          <p:nvPr/>
        </p:nvPicPr>
        <p:blipFill>
          <a:blip r:embed="rId6"/>
          <a:stretch>
            <a:fillRect/>
          </a:stretch>
        </p:blipFill>
        <p:spPr>
          <a:xfrm>
            <a:off x="7831232" y="5093937"/>
            <a:ext cx="3324292" cy="1191470"/>
          </a:xfrm>
          <a:prstGeom prst="rect">
            <a:avLst/>
          </a:prstGeom>
        </p:spPr>
      </p:pic>
    </p:spTree>
    <p:extLst>
      <p:ext uri="{BB962C8B-B14F-4D97-AF65-F5344CB8AC3E}">
        <p14:creationId xmlns:p14="http://schemas.microsoft.com/office/powerpoint/2010/main" val="1443191128"/>
      </p:ext>
    </p:extLst>
  </p:cSld>
  <p:clrMapOvr>
    <a:masterClrMapping/>
  </p:clrMapOvr>
  <mc:AlternateContent xmlns:mc="http://schemas.openxmlformats.org/markup-compatibility/2006" xmlns:p14="http://schemas.microsoft.com/office/powerpoint/2010/main">
    <mc:Choice Requires="p14">
      <p:transition spd="slow" p14:dur="2000" advTm="126000"/>
    </mc:Choice>
    <mc:Fallback xmlns="">
      <p:transition spd="slow" advTm="126000"/>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8167768_TF22712842_Win32.potx" id="{010B36C3-25ED-4140-8F24-5F460D6F3AAB}" vid="{5F5002A1-1F80-4A6A-96DB-FFC18B74906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{85953245-1AAF-4FE7-9AFB-59A7DDE31EE4}tf22712842_win32</Template>
  <TotalTime>247</TotalTime>
  <Words>878</Words>
  <Application>Microsoft Office PowerPoint</Application>
  <PresentationFormat>Geniş ekran</PresentationFormat>
  <Paragraphs>64</Paragraphs>
  <Slides>7</Slides>
  <Notes>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Bookman Old Style</vt:lpstr>
      <vt:lpstr>Bookman Old Style (Başlıklar)</vt:lpstr>
      <vt:lpstr>Calibri</vt:lpstr>
      <vt:lpstr>Franklin Gothic Book</vt:lpstr>
      <vt:lpstr>1_RetrospectVTI</vt:lpstr>
      <vt:lpstr>PowerPoint Sunusu</vt:lpstr>
      <vt:lpstr>Data</vt:lpstr>
      <vt:lpstr>Outline</vt:lpstr>
      <vt:lpstr>Exploratory Analysis</vt:lpstr>
      <vt:lpstr>Exploratory Analysis</vt:lpstr>
      <vt:lpstr>Exploratory Analysis</vt:lpstr>
      <vt:lpstr>Predictive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SELIN SELEN SUSEM</dc:creator>
  <cp:lastModifiedBy>SELIN SELEN SUSEM</cp:lastModifiedBy>
  <cp:revision>22</cp:revision>
  <dcterms:created xsi:type="dcterms:W3CDTF">2023-01-11T22:34:27Z</dcterms:created>
  <dcterms:modified xsi:type="dcterms:W3CDTF">2023-01-18T21:23:03Z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