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8" r:id="rId5"/>
    <p:sldId id="270" r:id="rId6"/>
    <p:sldId id="266" r:id="rId7"/>
    <p:sldId id="269" r:id="rId8"/>
    <p:sldId id="261" r:id="rId9"/>
    <p:sldId id="262" r:id="rId10"/>
    <p:sldId id="272" r:id="rId11"/>
    <p:sldId id="263" r:id="rId12"/>
    <p:sldId id="264" r:id="rId13"/>
    <p:sldId id="271"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24" autoAdjust="0"/>
  </p:normalViewPr>
  <p:slideViewPr>
    <p:cSldViewPr>
      <p:cViewPr varScale="1">
        <p:scale>
          <a:sx n="62" d="100"/>
          <a:sy n="62" d="100"/>
        </p:scale>
        <p:origin x="14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ina.venice@gmail.com" userId="1aed2100af846f33" providerId="LiveId" clId="{066810B5-8E85-48AB-B033-81E1C31312D4}"/>
    <pc:docChg chg="modSld">
      <pc:chgData name="selina.venice@gmail.com" userId="1aed2100af846f33" providerId="LiveId" clId="{066810B5-8E85-48AB-B033-81E1C31312D4}" dt="2023-08-08T08:27:19.734" v="160" actId="20577"/>
      <pc:docMkLst>
        <pc:docMk/>
      </pc:docMkLst>
      <pc:sldChg chg="modSp mod">
        <pc:chgData name="selina.venice@gmail.com" userId="1aed2100af846f33" providerId="LiveId" clId="{066810B5-8E85-48AB-B033-81E1C31312D4}" dt="2023-08-08T08:27:19.734" v="160" actId="20577"/>
        <pc:sldMkLst>
          <pc:docMk/>
          <pc:sldMk cId="0" sldId="256"/>
        </pc:sldMkLst>
        <pc:spChg chg="mod">
          <ac:chgData name="selina.venice@gmail.com" userId="1aed2100af846f33" providerId="LiveId" clId="{066810B5-8E85-48AB-B033-81E1C31312D4}" dt="2023-08-08T08:27:19.734" v="160" actId="20577"/>
          <ac:spMkLst>
            <pc:docMk/>
            <pc:sldMk cId="0" sldId="256"/>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4CF5720-5484-4146-9E69-AFB00F9490B8}" type="datetimeFigureOut">
              <a:rPr lang="en-US" smtClean="0"/>
              <a:pPr/>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F5720-5484-4146-9E69-AFB00F9490B8}" type="datetimeFigureOut">
              <a:rPr lang="en-US" smtClean="0"/>
              <a:pPr/>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CF5720-5484-4146-9E69-AFB00F9490B8}" type="datetimeFigureOut">
              <a:rPr lang="en-US" smtClean="0"/>
              <a:pPr/>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CF5720-5484-4146-9E69-AFB00F9490B8}" type="datetimeFigureOut">
              <a:rPr lang="en-US" smtClean="0"/>
              <a:pPr/>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CF5720-5484-4146-9E69-AFB00F9490B8}" type="datetimeFigureOut">
              <a:rPr lang="en-US" smtClean="0"/>
              <a:pPr/>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F5720-5484-4146-9E69-AFB00F9490B8}" type="datetimeFigureOut">
              <a:rPr lang="en-US" smtClean="0"/>
              <a:pPr/>
              <a:t>8/8/2023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F5720-5484-4146-9E69-AFB00F9490B8}" type="datetimeFigureOut">
              <a:rPr lang="en-US" smtClean="0"/>
              <a:pPr/>
              <a:t>8/8/2023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7280-CD22-4646-B03D-9410DC587D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500438"/>
            <a:ext cx="6858048" cy="1000132"/>
          </a:xfrm>
        </p:spPr>
        <p:txBody>
          <a:bodyPr vert="horz" lIns="91440" tIns="45720" rIns="91440" bIns="45720" rtlCol="0" anchor="t">
            <a:normAutofit fontScale="85000" lnSpcReduction="20000"/>
          </a:bodyPr>
          <a:lstStyle/>
          <a:p>
            <a:endParaRPr lang="en-US" sz="3600" b="1" dirty="0">
              <a:solidFill>
                <a:schemeClr val="tx1"/>
              </a:solidFill>
              <a:latin typeface="Arial Black"/>
              <a:ea typeface="+mn-lt"/>
              <a:cs typeface="+mn-lt"/>
            </a:endParaRPr>
          </a:p>
          <a:p>
            <a:r>
              <a:rPr lang="en-US" sz="3600" b="1" dirty="0">
                <a:solidFill>
                  <a:schemeClr val="tx1"/>
                </a:solidFill>
                <a:latin typeface="Arial Black"/>
                <a:ea typeface="+mn-lt"/>
                <a:cs typeface="+mn-lt"/>
              </a:rPr>
              <a:t>GitHub Copilot Hackathon</a:t>
            </a:r>
            <a:endParaRPr lang="en-US" dirty="0">
              <a:solidFill>
                <a:schemeClr val="tx1"/>
              </a:solidFill>
              <a:cs typeface="Calibri"/>
            </a:endParaRPr>
          </a:p>
        </p:txBody>
      </p:sp>
      <p:sp>
        <p:nvSpPr>
          <p:cNvPr id="7" name="Rectangle 6"/>
          <p:cNvSpPr/>
          <p:nvPr/>
        </p:nvSpPr>
        <p:spPr>
          <a:xfrm>
            <a:off x="2000232" y="4929198"/>
            <a:ext cx="5072098" cy="923330"/>
          </a:xfrm>
          <a:prstGeom prst="rect">
            <a:avLst/>
          </a:prstGeom>
        </p:spPr>
        <p:txBody>
          <a:bodyPr wrap="square">
            <a:spAutoFit/>
          </a:bodyPr>
          <a:lstStyle/>
          <a:p>
            <a:r>
              <a:rPr lang="en-IN" dirty="0"/>
              <a:t>Team Name- Access Denied</a:t>
            </a:r>
          </a:p>
          <a:p>
            <a:r>
              <a:rPr lang="en-IN" dirty="0"/>
              <a:t>Members: Ishita </a:t>
            </a:r>
            <a:r>
              <a:rPr lang="en-IN" dirty="0" err="1"/>
              <a:t>Suchdeva</a:t>
            </a:r>
            <a:r>
              <a:rPr lang="en-IN" dirty="0"/>
              <a:t>, Selina Varshney, Vanshika Mittal, </a:t>
            </a:r>
            <a:r>
              <a:rPr lang="en-IN" dirty="0" err="1"/>
              <a:t>Shatakshi</a:t>
            </a:r>
            <a:r>
              <a:rPr lang="en-IN" dirty="0"/>
              <a:t> Saxena, </a:t>
            </a:r>
            <a:r>
              <a:rPr lang="en-IN" dirty="0" err="1"/>
              <a:t>Rimjhim</a:t>
            </a:r>
            <a:r>
              <a:rPr lang="en-IN" dirty="0"/>
              <a:t> Mittal</a:t>
            </a:r>
          </a:p>
        </p:txBody>
      </p:sp>
      <p:pic>
        <p:nvPicPr>
          <p:cNvPr id="2" name="Picture 3" descr="Text&#10;&#10;Description automatically generated">
            <a:extLst>
              <a:ext uri="{FF2B5EF4-FFF2-40B4-BE49-F238E27FC236}">
                <a16:creationId xmlns:a16="http://schemas.microsoft.com/office/drawing/2014/main" id="{5780248D-C674-727C-41C7-7AB452D074FF}"/>
              </a:ext>
            </a:extLst>
          </p:cNvPr>
          <p:cNvPicPr>
            <a:picLocks noChangeAspect="1"/>
          </p:cNvPicPr>
          <p:nvPr/>
        </p:nvPicPr>
        <p:blipFill>
          <a:blip r:embed="rId2"/>
          <a:stretch>
            <a:fillRect/>
          </a:stretch>
        </p:blipFill>
        <p:spPr>
          <a:xfrm>
            <a:off x="-5751" y="166475"/>
            <a:ext cx="9155501" cy="16942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ECED-F8F0-74C2-DE07-85665262D6B9}"/>
              </a:ext>
            </a:extLst>
          </p:cNvPr>
          <p:cNvSpPr>
            <a:spLocks noGrp="1"/>
          </p:cNvSpPr>
          <p:nvPr>
            <p:ph type="title"/>
          </p:nvPr>
        </p:nvSpPr>
        <p:spPr>
          <a:xfrm>
            <a:off x="539553" y="5301208"/>
            <a:ext cx="8310430" cy="817494"/>
          </a:xfrm>
        </p:spPr>
        <p:txBody>
          <a:bodyPr>
            <a:normAutofit/>
          </a:bodyPr>
          <a:lstStyle/>
          <a:p>
            <a:pPr algn="l"/>
            <a:r>
              <a:rPr lang="en-IN" sz="1600" b="1" dirty="0"/>
              <a:t>We have used </a:t>
            </a:r>
            <a:r>
              <a:rPr lang="en-IN" sz="1600" b="1" dirty="0" err="1"/>
              <a:t>github</a:t>
            </a:r>
            <a:r>
              <a:rPr lang="en-IN" sz="1600" b="1" dirty="0"/>
              <a:t> </a:t>
            </a:r>
            <a:r>
              <a:rPr lang="en-IN" sz="1600" b="1" dirty="0" err="1"/>
              <a:t>copilot</a:t>
            </a:r>
            <a:r>
              <a:rPr lang="en-IN" sz="1600" b="1" dirty="0"/>
              <a:t> for autocompletion of our code in a multitude of places as well as to understand adding new functions especially in our dark/light theme toggle switch</a:t>
            </a:r>
          </a:p>
        </p:txBody>
      </p:sp>
      <p:pic>
        <p:nvPicPr>
          <p:cNvPr id="4" name="Picture 3">
            <a:extLst>
              <a:ext uri="{FF2B5EF4-FFF2-40B4-BE49-F238E27FC236}">
                <a16:creationId xmlns:a16="http://schemas.microsoft.com/office/drawing/2014/main" id="{CB7BBB17-8847-9585-2020-A7D9D1D9B6AE}"/>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6" name="Picture 5">
            <a:extLst>
              <a:ext uri="{FF2B5EF4-FFF2-40B4-BE49-F238E27FC236}">
                <a16:creationId xmlns:a16="http://schemas.microsoft.com/office/drawing/2014/main" id="{B92C3CF2-F4D4-F23E-054B-CB2E2FE86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3" y="1260990"/>
            <a:ext cx="3672408" cy="1614126"/>
          </a:xfrm>
          <a:prstGeom prst="rect">
            <a:avLst/>
          </a:prstGeom>
        </p:spPr>
      </p:pic>
      <p:pic>
        <p:nvPicPr>
          <p:cNvPr id="8" name="Picture 7">
            <a:extLst>
              <a:ext uri="{FF2B5EF4-FFF2-40B4-BE49-F238E27FC236}">
                <a16:creationId xmlns:a16="http://schemas.microsoft.com/office/drawing/2014/main" id="{01C2E7A1-D0F8-56EF-24FF-8F1AB9B0B5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3" y="3717033"/>
            <a:ext cx="3744416" cy="1008112"/>
          </a:xfrm>
          <a:prstGeom prst="rect">
            <a:avLst/>
          </a:prstGeom>
        </p:spPr>
      </p:pic>
      <p:sp>
        <p:nvSpPr>
          <p:cNvPr id="9" name="Arrow: Right 8">
            <a:extLst>
              <a:ext uri="{FF2B5EF4-FFF2-40B4-BE49-F238E27FC236}">
                <a16:creationId xmlns:a16="http://schemas.microsoft.com/office/drawing/2014/main" id="{BCDD9A02-FD41-EFB2-6E60-784D885A3BB0}"/>
              </a:ext>
            </a:extLst>
          </p:cNvPr>
          <p:cNvSpPr/>
          <p:nvPr/>
        </p:nvSpPr>
        <p:spPr>
          <a:xfrm>
            <a:off x="4487602" y="1852029"/>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3A8CC2B6-4EC4-5E8C-C914-F465E615CE39}"/>
              </a:ext>
            </a:extLst>
          </p:cNvPr>
          <p:cNvSpPr/>
          <p:nvPr/>
        </p:nvSpPr>
        <p:spPr>
          <a:xfrm>
            <a:off x="4487602" y="4005065"/>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BC9A9A9B-556C-A773-43D7-BDF77014D3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4068" y="1182612"/>
            <a:ext cx="3757140" cy="1770881"/>
          </a:xfrm>
          <a:prstGeom prst="rect">
            <a:avLst/>
          </a:prstGeom>
        </p:spPr>
      </p:pic>
      <p:pic>
        <p:nvPicPr>
          <p:cNvPr id="14" name="Picture 13">
            <a:extLst>
              <a:ext uri="{FF2B5EF4-FFF2-40B4-BE49-F238E27FC236}">
                <a16:creationId xmlns:a16="http://schemas.microsoft.com/office/drawing/2014/main" id="{5E27B7EF-6425-86BD-3EE0-1960E99428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7574" y="3685904"/>
            <a:ext cx="3763633" cy="1065056"/>
          </a:xfrm>
          <a:prstGeom prst="rect">
            <a:avLst/>
          </a:prstGeom>
        </p:spPr>
      </p:pic>
    </p:spTree>
    <p:extLst>
      <p:ext uri="{BB962C8B-B14F-4D97-AF65-F5344CB8AC3E}">
        <p14:creationId xmlns:p14="http://schemas.microsoft.com/office/powerpoint/2010/main" val="3838733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311700" y="764704"/>
            <a:ext cx="8520600" cy="1428760"/>
          </a:xfrm>
          <a:prstGeom prst="rect">
            <a:avLst/>
          </a:prstGeom>
        </p:spPr>
        <p:txBody>
          <a:bodyPr spcFirstLastPara="1" vert="horz" wrap="square" lIns="91425" tIns="91425" rIns="91425" bIns="91425" rtlCol="0" anchor="t" anchorCtr="0">
            <a:normAutofit fontScale="60000" lnSpcReduction="2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Execution Demo(Video/Screenshots) showing usage of the Kore AI Platform :</a:t>
            </a:r>
          </a:p>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endParaRPr lang="en-US" sz="2400" b="1" dirty="0">
              <a:latin typeface="Verdana"/>
              <a:ea typeface="Verdana"/>
              <a:cs typeface="Verdana"/>
              <a:sym typeface="Verdana"/>
            </a:endParaRPr>
          </a:p>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During this hackathon we also explored the Kore ai platform and </a:t>
            </a:r>
          </a:p>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Came up with our own chatbot, ‘</a:t>
            </a:r>
            <a:r>
              <a:rPr lang="en-US" sz="2400" b="1" dirty="0">
                <a:latin typeface="Verdana"/>
                <a:ea typeface="Verdana"/>
                <a:cs typeface="Verdana"/>
                <a:sym typeface="Verdana"/>
              </a:rPr>
              <a:t>W</a:t>
            </a:r>
            <a:r>
              <a:rPr kumimoji="0" lang="en-US" sz="2400" b="1" i="0" u="none" strike="noStrike" kern="1200" cap="none" spc="0" normalizeH="0" baseline="0" noProof="0" dirty="0" err="1">
                <a:ln>
                  <a:noFill/>
                </a:ln>
                <a:solidFill>
                  <a:schemeClr val="tx1"/>
                </a:solidFill>
                <a:effectLst/>
                <a:uLnTx/>
                <a:uFillTx/>
                <a:latin typeface="Verdana"/>
                <a:ea typeface="Verdana"/>
                <a:cs typeface="Verdana"/>
                <a:sym typeface="Verdana"/>
              </a:rPr>
              <a:t>izzie</a:t>
            </a: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 to make the platform more interactive. We added utterances, greetings and plan to connect it soon to the website. Demo is as follows: </a:t>
            </a:r>
          </a:p>
        </p:txBody>
      </p:sp>
      <p:pic>
        <p:nvPicPr>
          <p:cNvPr id="4" name="Picture 3">
            <a:extLst>
              <a:ext uri="{FF2B5EF4-FFF2-40B4-BE49-F238E27FC236}">
                <a16:creationId xmlns:a16="http://schemas.microsoft.com/office/drawing/2014/main" id="{9EF027B8-F9AA-0407-1F16-897EAFBB1B23}"/>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5" name="Picture 4">
            <a:extLst>
              <a:ext uri="{FF2B5EF4-FFF2-40B4-BE49-F238E27FC236}">
                <a16:creationId xmlns:a16="http://schemas.microsoft.com/office/drawing/2014/main" id="{865CB9F0-5018-27AF-E1A1-0B0F21F250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2" y="2297280"/>
            <a:ext cx="4136427" cy="41517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357157" y="628830"/>
            <a:ext cx="8520600" cy="572700"/>
          </a:xfrm>
          <a:prstGeom prst="rect">
            <a:avLst/>
          </a:prstGeom>
        </p:spPr>
        <p:txBody>
          <a:bodyPr spcFirstLastPara="1" vert="horz" wrap="square" lIns="91425" tIns="91425" rIns="91425" bIns="91425"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latin typeface="Verdana" panose="020B0604030504040204" pitchFamily="34" charset="0"/>
                <a:ea typeface="Verdana" panose="020B0604030504040204" pitchFamily="34" charset="0"/>
                <a:cs typeface="+mj-cs"/>
              </a:rPr>
              <a:t>What makes us different:</a:t>
            </a:r>
            <a:endPar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endParaRPr>
          </a:p>
        </p:txBody>
      </p:sp>
      <p:pic>
        <p:nvPicPr>
          <p:cNvPr id="4" name="Picture 3">
            <a:extLst>
              <a:ext uri="{FF2B5EF4-FFF2-40B4-BE49-F238E27FC236}">
                <a16:creationId xmlns:a16="http://schemas.microsoft.com/office/drawing/2014/main" id="{D4D33FAC-22B5-8BDD-AFA1-3035A0CFBBA2}"/>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7" name="Picture 6">
            <a:extLst>
              <a:ext uri="{FF2B5EF4-FFF2-40B4-BE49-F238E27FC236}">
                <a16:creationId xmlns:a16="http://schemas.microsoft.com/office/drawing/2014/main" id="{050AA1D4-5E06-CF2B-5D72-B583F401B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2816"/>
            <a:ext cx="9144000" cy="35035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9469F8-0CC8-3E62-BF52-235DE58C445F}"/>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4" name="Picture 3">
            <a:extLst>
              <a:ext uri="{FF2B5EF4-FFF2-40B4-BE49-F238E27FC236}">
                <a16:creationId xmlns:a16="http://schemas.microsoft.com/office/drawing/2014/main" id="{F6222506-E46D-DE60-51F7-2AD47A7EE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75" y="764704"/>
            <a:ext cx="6191250" cy="5669433"/>
          </a:xfrm>
          <a:prstGeom prst="rect">
            <a:avLst/>
          </a:prstGeom>
        </p:spPr>
      </p:pic>
    </p:spTree>
    <p:extLst>
      <p:ext uri="{BB962C8B-B14F-4D97-AF65-F5344CB8AC3E}">
        <p14:creationId xmlns:p14="http://schemas.microsoft.com/office/powerpoint/2010/main" val="452649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2625155"/>
          </a:xfrm>
        </p:spPr>
        <p:txBody>
          <a:bodyPr>
            <a:normAutofit fontScale="92500" lnSpcReduction="20000"/>
          </a:bodyPr>
          <a:lstStyle/>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r>
              <a:rPr lang="en-US" sz="4400" b="1" dirty="0">
                <a:latin typeface="Verdana" panose="020B0604030504040204" pitchFamily="34" charset="0"/>
                <a:ea typeface="Verdana" panose="020B0604030504040204" pitchFamily="34" charset="0"/>
              </a:rPr>
              <a:t>THANK YOU</a:t>
            </a:r>
          </a:p>
        </p:txBody>
      </p:sp>
      <p:pic>
        <p:nvPicPr>
          <p:cNvPr id="5" name="Picture 3">
            <a:extLst>
              <a:ext uri="{FF2B5EF4-FFF2-40B4-BE49-F238E27FC236}">
                <a16:creationId xmlns:a16="http://schemas.microsoft.com/office/drawing/2014/main" id="{ADDD4619-1BD4-AE1B-74CF-E872F46537B1}"/>
              </a:ext>
            </a:extLst>
          </p:cNvPr>
          <p:cNvPicPr>
            <a:picLocks noChangeAspect="1"/>
          </p:cNvPicPr>
          <p:nvPr/>
        </p:nvPicPr>
        <p:blipFill>
          <a:blip r:embed="rId2"/>
          <a:stretch>
            <a:fillRect/>
          </a:stretch>
        </p:blipFill>
        <p:spPr>
          <a:xfrm>
            <a:off x="6792583" y="190680"/>
            <a:ext cx="2057400" cy="438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5"/>
          <p:cNvSpPr txBox="1">
            <a:spLocks/>
          </p:cNvSpPr>
          <p:nvPr/>
        </p:nvSpPr>
        <p:spPr>
          <a:xfrm>
            <a:off x="357158" y="857232"/>
            <a:ext cx="8520600" cy="572700"/>
          </a:xfrm>
          <a:prstGeom prst="rect">
            <a:avLst/>
          </a:prstGeom>
        </p:spPr>
        <p:txBody>
          <a:bodyPr spcFirstLastPara="1" vert="horz" wrap="square" lIns="91425" tIns="91425" rIns="91425" bIns="91425" rtlCol="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Brief Summary of Project:</a:t>
            </a: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2000" b="0" i="0" dirty="0">
              <a:solidFill>
                <a:srgbClr val="374151"/>
              </a:solidFill>
              <a:effectLst/>
              <a:latin typeface="Söhne"/>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2000" b="0" i="0" dirty="0">
                <a:effectLst/>
              </a:rPr>
              <a:t>The web-based personal finance tracker is a JavaScript, HTML, and CSS application that empowers users to manage their finances effectively. It enables users to add, edit, and delete income and expense transactions, providing them with a comprehensive overview of their financial activities. The application calculates and displays the current balance in real-time, ensuring users are always aware of their financial standing. With a user-friendly interface and intuitive functionalities, users can easily input and manage their financial data. The project leverages JavaScript for data manipulation and interaction, HTML for structuring the web pages, and CSS for designing an appealing and responsive layout. By offering these features, the finance tracker assists users in making informed financial decisions and maintaining control over their personal finances.</a:t>
            </a:r>
            <a:br>
              <a:rPr kumimoji="0" lang="en-US" sz="2000" b="1" i="0" u="none" strike="noStrike" kern="1200" cap="none" spc="0" normalizeH="0" baseline="0" noProof="0" dirty="0">
                <a:ln>
                  <a:noFill/>
                </a:ln>
                <a:effectLst/>
                <a:uLnTx/>
                <a:uFillTx/>
                <a:ea typeface="Verdana"/>
                <a:cs typeface="Verdana"/>
                <a:sym typeface="Verdana"/>
              </a:rPr>
            </a:br>
            <a:endParaRPr kumimoji="0" lang="en-US" sz="2000" b="0" i="0" u="none" strike="noStrike" kern="1200" cap="none" spc="0" normalizeH="0" baseline="0" noProof="0" dirty="0">
              <a:ln>
                <a:noFill/>
              </a:ln>
              <a:effectLst/>
              <a:uLnTx/>
              <a:uFillTx/>
              <a:ea typeface="+mj-ea"/>
              <a:cs typeface="+mj-cs"/>
            </a:endParaRPr>
          </a:p>
        </p:txBody>
      </p:sp>
      <p:pic>
        <p:nvPicPr>
          <p:cNvPr id="2" name="Picture 3">
            <a:extLst>
              <a:ext uri="{FF2B5EF4-FFF2-40B4-BE49-F238E27FC236}">
                <a16:creationId xmlns:a16="http://schemas.microsoft.com/office/drawing/2014/main" id="{CF7F4599-D863-3B85-0E29-305A6E97FCB8}"/>
              </a:ext>
            </a:extLst>
          </p:cNvPr>
          <p:cNvPicPr>
            <a:picLocks noChangeAspect="1"/>
          </p:cNvPicPr>
          <p:nvPr/>
        </p:nvPicPr>
        <p:blipFill>
          <a:blip r:embed="rId2"/>
          <a:stretch>
            <a:fillRect/>
          </a:stretch>
        </p:blipFill>
        <p:spPr>
          <a:xfrm>
            <a:off x="6792583" y="190680"/>
            <a:ext cx="2057400" cy="438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323528" y="593517"/>
            <a:ext cx="8520600" cy="928694"/>
          </a:xfrm>
          <a:prstGeom prst="rect">
            <a:avLst/>
          </a:prstGeom>
        </p:spPr>
        <p:txBody>
          <a:bodyPr spcFirstLastPara="1" vert="horz" wrap="square" lIns="91425" tIns="91425" rIns="91425" bIns="91425" rtlCol="0" anchor="t" anchorCtr="0">
            <a:normAutofit/>
          </a:bodyPr>
          <a:lstStyle/>
          <a:p>
            <a:r>
              <a:rPr lang="en-US" sz="2400" b="1" dirty="0">
                <a:latin typeface="Verdana"/>
                <a:ea typeface="Verdana"/>
                <a:cs typeface="+mn-lt"/>
              </a:rPr>
              <a:t>Business Challenge /Use Cases</a:t>
            </a:r>
          </a:p>
          <a:p>
            <a:endParaRPr lang="en-US" sz="2400" b="1" dirty="0">
              <a:latin typeface="Verdana"/>
              <a:ea typeface="Verdana"/>
              <a:cs typeface="+mn-lt"/>
            </a:endParaRPr>
          </a:p>
          <a:p>
            <a:endParaRPr lang="en-US" dirty="0">
              <a:cs typeface="+mj-cs"/>
            </a:endParaRPr>
          </a:p>
          <a:p>
            <a:endParaRPr lang="en-US" dirty="0">
              <a:cs typeface="+mj-cs"/>
            </a:endParaRPr>
          </a:p>
          <a:p>
            <a:endParaRPr lang="en-US" dirty="0">
              <a:cs typeface="+mj-cs"/>
            </a:endParaRPr>
          </a:p>
          <a:p>
            <a:endParaRPr lang="en-US" dirty="0">
              <a:cs typeface="+mj-cs"/>
            </a:endParaRPr>
          </a:p>
          <a:p>
            <a:endParaRPr lang="en-US" dirty="0">
              <a:cs typeface="+mj-cs"/>
            </a:endParaRPr>
          </a:p>
        </p:txBody>
      </p:sp>
      <p:pic>
        <p:nvPicPr>
          <p:cNvPr id="3" name="Picture 3">
            <a:extLst>
              <a:ext uri="{FF2B5EF4-FFF2-40B4-BE49-F238E27FC236}">
                <a16:creationId xmlns:a16="http://schemas.microsoft.com/office/drawing/2014/main" id="{7C6360A3-9FF5-954B-A328-E80C390FD5D0}"/>
              </a:ext>
            </a:extLst>
          </p:cNvPr>
          <p:cNvPicPr>
            <a:picLocks noChangeAspect="1"/>
          </p:cNvPicPr>
          <p:nvPr/>
        </p:nvPicPr>
        <p:blipFill>
          <a:blip r:embed="rId2"/>
          <a:stretch>
            <a:fillRect/>
          </a:stretch>
        </p:blipFill>
        <p:spPr>
          <a:xfrm>
            <a:off x="6792583" y="190680"/>
            <a:ext cx="2057400" cy="438150"/>
          </a:xfrm>
          <a:prstGeom prst="rect">
            <a:avLst/>
          </a:prstGeom>
        </p:spPr>
      </p:pic>
      <p:sp>
        <p:nvSpPr>
          <p:cNvPr id="5" name="TextBox 4">
            <a:extLst>
              <a:ext uri="{FF2B5EF4-FFF2-40B4-BE49-F238E27FC236}">
                <a16:creationId xmlns:a16="http://schemas.microsoft.com/office/drawing/2014/main" id="{6F2F94B4-B25A-204D-AEDF-FFAB52957CF1}"/>
              </a:ext>
            </a:extLst>
          </p:cNvPr>
          <p:cNvSpPr txBox="1"/>
          <p:nvPr/>
        </p:nvSpPr>
        <p:spPr>
          <a:xfrm>
            <a:off x="323528" y="1093177"/>
            <a:ext cx="8280920" cy="5293757"/>
          </a:xfrm>
          <a:prstGeom prst="rect">
            <a:avLst/>
          </a:prstGeom>
          <a:noFill/>
        </p:spPr>
        <p:txBody>
          <a:bodyPr wrap="square" rtlCol="0">
            <a:spAutoFit/>
          </a:bodyPr>
          <a:lstStyle/>
          <a:p>
            <a:pPr algn="l"/>
            <a:r>
              <a:rPr lang="en-US" sz="2000" dirty="0">
                <a:latin typeface="Söhne"/>
              </a:rPr>
              <a:t>The following are some business proposals that can be integrated in our project:</a:t>
            </a:r>
          </a:p>
          <a:p>
            <a:pPr algn="l">
              <a:buFont typeface="+mj-lt"/>
              <a:buAutoNum type="arabicPeriod"/>
            </a:pPr>
            <a:endParaRPr lang="en-US" sz="2000" b="0" i="0" dirty="0">
              <a:effectLst/>
              <a:latin typeface="Söhne"/>
            </a:endParaRPr>
          </a:p>
          <a:p>
            <a:pPr algn="l">
              <a:buFont typeface="+mj-lt"/>
              <a:buAutoNum type="arabicPeriod"/>
            </a:pPr>
            <a:r>
              <a:rPr lang="en-US" sz="2000" b="0" i="0" dirty="0">
                <a:effectLst/>
                <a:latin typeface="Söhne"/>
              </a:rPr>
              <a:t>Free Offers: The basic version of the finance tracker would be available to users for free. This version would include essential features such as income and expense tracking, balance calculation, and basic reporting.</a:t>
            </a:r>
          </a:p>
          <a:p>
            <a:pPr algn="l">
              <a:buFont typeface="+mj-lt"/>
              <a:buAutoNum type="arabicPeriod"/>
            </a:pPr>
            <a:endParaRPr lang="en-US" sz="2000" b="0" i="0" dirty="0">
              <a:effectLst/>
              <a:latin typeface="Söhne"/>
            </a:endParaRPr>
          </a:p>
          <a:p>
            <a:pPr algn="l">
              <a:buFont typeface="+mj-lt"/>
              <a:buAutoNum type="arabicPeriod"/>
            </a:pPr>
            <a:r>
              <a:rPr lang="en-US" sz="2000" b="0" i="0" dirty="0">
                <a:effectLst/>
                <a:latin typeface="Söhne"/>
              </a:rPr>
              <a:t>Premium Features: Additional advanced features would be offered as part of a premium subscription. These features could include enhanced reporting and analytics, goal tracking, customized budgeting tools, integration with financial institutions for automatic transaction syncing, and priority customer support.</a:t>
            </a:r>
          </a:p>
          <a:p>
            <a:pPr algn="l">
              <a:buFont typeface="+mj-lt"/>
              <a:buAutoNum type="arabicPeriod"/>
            </a:pPr>
            <a:endParaRPr lang="en-US" sz="2000" b="0" i="0" dirty="0">
              <a:effectLst/>
              <a:latin typeface="Söhne"/>
            </a:endParaRPr>
          </a:p>
          <a:p>
            <a:pPr algn="l">
              <a:buFont typeface="+mj-lt"/>
              <a:buAutoNum type="arabicPeriod"/>
            </a:pPr>
            <a:r>
              <a:rPr lang="en-US" sz="2000" b="0" i="0" dirty="0">
                <a:effectLst/>
                <a:latin typeface="Söhne"/>
              </a:rPr>
              <a:t>Subscription Pricing: Users interested in accessing the premium features would have the option to subscribe to a monthly or annual plan. The pricing would be based on the value provided by the premium features and the level of convenience they offer.</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391EC600-29EC-5181-C17F-13DC776B705B}"/>
              </a:ext>
            </a:extLst>
          </p:cNvPr>
          <p:cNvPicPr>
            <a:picLocks noChangeAspect="1"/>
          </p:cNvPicPr>
          <p:nvPr/>
        </p:nvPicPr>
        <p:blipFill>
          <a:blip r:embed="rId2"/>
          <a:stretch>
            <a:fillRect/>
          </a:stretch>
        </p:blipFill>
        <p:spPr>
          <a:xfrm>
            <a:off x="6792583" y="190680"/>
            <a:ext cx="2057400" cy="438150"/>
          </a:xfrm>
          <a:prstGeom prst="rect">
            <a:avLst/>
          </a:prstGeom>
        </p:spPr>
      </p:pic>
      <p:sp>
        <p:nvSpPr>
          <p:cNvPr id="7" name="TextBox 6">
            <a:extLst>
              <a:ext uri="{FF2B5EF4-FFF2-40B4-BE49-F238E27FC236}">
                <a16:creationId xmlns:a16="http://schemas.microsoft.com/office/drawing/2014/main" id="{944601AA-E0BB-1C28-73C0-81D0C69B4BA7}"/>
              </a:ext>
            </a:extLst>
          </p:cNvPr>
          <p:cNvSpPr txBox="1"/>
          <p:nvPr/>
        </p:nvSpPr>
        <p:spPr>
          <a:xfrm>
            <a:off x="348499" y="980728"/>
            <a:ext cx="8526455" cy="4062651"/>
          </a:xfrm>
          <a:prstGeom prst="rect">
            <a:avLst/>
          </a:prstGeom>
          <a:noFill/>
        </p:spPr>
        <p:txBody>
          <a:bodyPr wrap="square">
            <a:spAutoFit/>
          </a:bodyPr>
          <a:lstStyle/>
          <a:p>
            <a:r>
              <a:rPr lang="en-US" sz="1800" b="0" i="0" dirty="0">
                <a:effectLst/>
                <a:latin typeface="Söhne"/>
              </a:rPr>
              <a:t>4.</a:t>
            </a:r>
            <a:r>
              <a:rPr lang="en-US" sz="2000" b="0" i="0" dirty="0">
                <a:effectLst/>
                <a:latin typeface="Söhne"/>
              </a:rPr>
              <a:t>Marketing and Promotion: To attract users, the project could adopt marketing strategies such as content marketing, social media campaigns, partnerships with personal finance influencers or bloggers, and targeted online advertising.</a:t>
            </a:r>
          </a:p>
          <a:p>
            <a:endParaRPr lang="en-US" sz="2000" b="0" i="0" dirty="0">
              <a:effectLst/>
              <a:latin typeface="Söhne"/>
            </a:endParaRPr>
          </a:p>
          <a:p>
            <a:pPr algn="l"/>
            <a:r>
              <a:rPr lang="en-US" b="0" i="0" dirty="0">
                <a:effectLst/>
                <a:latin typeface="Söhne"/>
              </a:rPr>
              <a:t>5.</a:t>
            </a:r>
            <a:r>
              <a:rPr lang="en-US" sz="2000" b="0" i="0" dirty="0">
                <a:effectLst/>
                <a:latin typeface="Söhne"/>
              </a:rPr>
              <a:t>User Data Security: Since the application deals with sensitive financial information, ensuring strong data security measures would be crucial. Highlighting the security measures and privacy protection in the marketing and communication materials would help build trust with users.</a:t>
            </a:r>
          </a:p>
          <a:p>
            <a:pPr algn="l"/>
            <a:endParaRPr lang="en-US" sz="2000" b="0" i="0" dirty="0">
              <a:effectLst/>
              <a:latin typeface="Söhne"/>
            </a:endParaRPr>
          </a:p>
          <a:p>
            <a:r>
              <a:rPr lang="en-US" sz="2000" b="0" i="0" dirty="0">
                <a:effectLst/>
                <a:latin typeface="Söhne"/>
              </a:rPr>
              <a:t>6.Partnership Opportunities: Collaborating with financial institutions or other relevant businesses could provide opportunities for cross-promotion, integration, or offering exclusive benefits to users.</a:t>
            </a:r>
            <a:endParaRPr lang="en-US" b="0" i="0" dirty="0">
              <a:effectLst/>
              <a:latin typeface="Söhne"/>
            </a:endParaRPr>
          </a:p>
          <a:p>
            <a:pPr algn="l">
              <a:buFont typeface="+mj-lt"/>
              <a:buAutoNum type="arabicPeriod"/>
            </a:pPr>
            <a:endParaRPr lang="en-US" b="0" i="0" dirty="0">
              <a:solidFill>
                <a:srgbClr val="374151"/>
              </a:solidFill>
              <a:effectLst/>
              <a:latin typeface="Söhne"/>
            </a:endParaRPr>
          </a:p>
        </p:txBody>
      </p:sp>
    </p:spTree>
    <p:extLst>
      <p:ext uri="{BB962C8B-B14F-4D97-AF65-F5344CB8AC3E}">
        <p14:creationId xmlns:p14="http://schemas.microsoft.com/office/powerpoint/2010/main" val="335568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16B3D6-867B-A77D-46CF-2D3EDDCA1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550" y="719137"/>
            <a:ext cx="5676900" cy="5419725"/>
          </a:xfrm>
          <a:prstGeom prst="rect">
            <a:avLst/>
          </a:prstGeom>
        </p:spPr>
      </p:pic>
      <p:pic>
        <p:nvPicPr>
          <p:cNvPr id="6" name="Picture 3">
            <a:extLst>
              <a:ext uri="{FF2B5EF4-FFF2-40B4-BE49-F238E27FC236}">
                <a16:creationId xmlns:a16="http://schemas.microsoft.com/office/drawing/2014/main" id="{E4857BCE-DDB1-A2E5-EF07-7D5EDE7602C0}"/>
              </a:ext>
            </a:extLst>
          </p:cNvPr>
          <p:cNvPicPr>
            <a:picLocks noChangeAspect="1"/>
          </p:cNvPicPr>
          <p:nvPr/>
        </p:nvPicPr>
        <p:blipFill>
          <a:blip r:embed="rId3"/>
          <a:stretch>
            <a:fillRect/>
          </a:stretch>
        </p:blipFill>
        <p:spPr>
          <a:xfrm>
            <a:off x="6792583" y="190680"/>
            <a:ext cx="2057400" cy="438150"/>
          </a:xfrm>
          <a:prstGeom prst="rect">
            <a:avLst/>
          </a:prstGeom>
        </p:spPr>
      </p:pic>
    </p:spTree>
    <p:extLst>
      <p:ext uri="{BB962C8B-B14F-4D97-AF65-F5344CB8AC3E}">
        <p14:creationId xmlns:p14="http://schemas.microsoft.com/office/powerpoint/2010/main" val="1028518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294017" y="628830"/>
            <a:ext cx="8520600" cy="928694"/>
          </a:xfrm>
          <a:prstGeom prst="rect">
            <a:avLst/>
          </a:prstGeom>
        </p:spPr>
        <p:txBody>
          <a:bodyPr spcFirstLastPara="1" vert="horz" wrap="square" lIns="91425" tIns="91425" rIns="91425" bIns="91425" rtlCol="0" anchor="t" anchorCtr="0">
            <a:normAutofit/>
          </a:bodyPr>
          <a:lstStyle/>
          <a:p>
            <a:r>
              <a:rPr lang="en-US" sz="2400" b="1" dirty="0">
                <a:latin typeface="Verdana"/>
                <a:ea typeface="Verdana"/>
                <a:cs typeface="+mn-lt"/>
              </a:rPr>
              <a:t>Proposed Solution</a:t>
            </a:r>
            <a:endParaRPr lang="en-US" dirty="0">
              <a:cs typeface="+mj-cs"/>
            </a:endParaRPr>
          </a:p>
        </p:txBody>
      </p:sp>
      <p:pic>
        <p:nvPicPr>
          <p:cNvPr id="3" name="Picture 3">
            <a:extLst>
              <a:ext uri="{FF2B5EF4-FFF2-40B4-BE49-F238E27FC236}">
                <a16:creationId xmlns:a16="http://schemas.microsoft.com/office/drawing/2014/main" id="{F7D691E3-F4E9-61FD-E313-EC8B4A2026ED}"/>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6DB6B078-F131-40A8-3198-1F5E60E65BA4}"/>
              </a:ext>
            </a:extLst>
          </p:cNvPr>
          <p:cNvSpPr txBox="1"/>
          <p:nvPr/>
        </p:nvSpPr>
        <p:spPr>
          <a:xfrm>
            <a:off x="258651" y="1268760"/>
            <a:ext cx="8520600" cy="5293757"/>
          </a:xfrm>
          <a:prstGeom prst="rect">
            <a:avLst/>
          </a:prstGeom>
          <a:noFill/>
        </p:spPr>
        <p:txBody>
          <a:bodyPr wrap="square" rtlCol="0">
            <a:spAutoFit/>
          </a:bodyPr>
          <a:lstStyle/>
          <a:p>
            <a:r>
              <a:rPr lang="en-IN" sz="2000" dirty="0"/>
              <a:t>Here are some solution ideas which can be successfully implemented into our model:</a:t>
            </a:r>
          </a:p>
          <a:p>
            <a:endParaRPr lang="en-IN" sz="2000" dirty="0"/>
          </a:p>
          <a:p>
            <a:pPr algn="l">
              <a:buFont typeface="+mj-lt"/>
              <a:buAutoNum type="arabicPeriod"/>
            </a:pPr>
            <a:r>
              <a:rPr lang="en-US" sz="2000" b="0" i="0" dirty="0">
                <a:effectLst/>
              </a:rPr>
              <a:t>Transaction Management: The platform will provide functionality for users to add, edit, and delete income and expense transactions. They can categorize transactions, assign labels, and add additional details as needed.</a:t>
            </a:r>
          </a:p>
          <a:p>
            <a:pPr algn="l">
              <a:buFont typeface="+mj-lt"/>
              <a:buAutoNum type="arabicPeriod"/>
            </a:pPr>
            <a:endParaRPr lang="en-US" sz="2000" b="0" i="0" dirty="0">
              <a:effectLst/>
            </a:endParaRPr>
          </a:p>
          <a:p>
            <a:pPr algn="l">
              <a:buFont typeface="+mj-lt"/>
              <a:buAutoNum type="arabicPeriod"/>
            </a:pPr>
            <a:r>
              <a:rPr lang="en-US" sz="2000" b="0" i="0" dirty="0">
                <a:effectLst/>
              </a:rPr>
              <a:t>Real-time Balance Calculation: The finance tracker will automatically calculate and display the current balance based on the income and expense transactions entered by the user. This ensures users have an up-to-date understanding of their financial status.</a:t>
            </a:r>
          </a:p>
          <a:p>
            <a:pPr algn="l">
              <a:buFont typeface="+mj-lt"/>
              <a:buAutoNum type="arabicPeriod"/>
            </a:pPr>
            <a:endParaRPr lang="en-US" sz="2000" b="0" i="0" dirty="0">
              <a:effectLst/>
            </a:endParaRPr>
          </a:p>
          <a:p>
            <a:pPr algn="l">
              <a:buFont typeface="+mj-lt"/>
              <a:buAutoNum type="arabicPeriod"/>
            </a:pPr>
            <a:r>
              <a:rPr lang="en-US" sz="2000" b="0" i="0" dirty="0">
                <a:effectLst/>
              </a:rPr>
              <a:t>Reporting and Analysis: Users will have access to comprehensive reports and visualizations to analyze their financial data. This may include graphical representations of spending patterns, income sources, budget tracking, and savings goals progress.</a:t>
            </a:r>
          </a:p>
          <a:p>
            <a:endParaRPr lang="en-IN" dirty="0"/>
          </a:p>
        </p:txBody>
      </p:sp>
    </p:spTree>
    <p:extLst>
      <p:ext uri="{BB962C8B-B14F-4D97-AF65-F5344CB8AC3E}">
        <p14:creationId xmlns:p14="http://schemas.microsoft.com/office/powerpoint/2010/main" val="250678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3C3454-3ED4-9A84-174C-1F2552FDBDFF}"/>
              </a:ext>
            </a:extLst>
          </p:cNvPr>
          <p:cNvSpPr txBox="1"/>
          <p:nvPr/>
        </p:nvSpPr>
        <p:spPr>
          <a:xfrm>
            <a:off x="305457" y="1124744"/>
            <a:ext cx="8544526" cy="3785652"/>
          </a:xfrm>
          <a:prstGeom prst="rect">
            <a:avLst/>
          </a:prstGeom>
          <a:noFill/>
        </p:spPr>
        <p:txBody>
          <a:bodyPr wrap="square">
            <a:spAutoFit/>
          </a:bodyPr>
          <a:lstStyle/>
          <a:p>
            <a:pPr algn="l"/>
            <a:r>
              <a:rPr lang="en-US" sz="2000" b="0" i="0" dirty="0">
                <a:effectLst/>
                <a:latin typeface="Söhne"/>
              </a:rPr>
              <a:t>4.Budgeting and Goal Setting: The platform will enable users to set financial goals, create budgets, and track their progress. Alerts or notifications can be implemented to keep users informed about their budget limits or progress towards their goals.</a:t>
            </a:r>
          </a:p>
          <a:p>
            <a:pPr algn="l"/>
            <a:endParaRPr lang="en-US" sz="2000" b="0" i="0" dirty="0">
              <a:effectLst/>
              <a:latin typeface="Söhne"/>
            </a:endParaRPr>
          </a:p>
          <a:p>
            <a:pPr algn="l"/>
            <a:r>
              <a:rPr lang="en-US" sz="2000" b="0" i="0" dirty="0">
                <a:effectLst/>
                <a:latin typeface="Söhne"/>
              </a:rPr>
              <a:t>5.Data Security and Privacy: Strong security measures, including encryption, secure authentication, and regular data backups, will be implemented to protect user data. Compliance with data protection regulations will be ensured.</a:t>
            </a:r>
          </a:p>
          <a:p>
            <a:pPr algn="l"/>
            <a:endParaRPr lang="en-US" sz="2000" dirty="0">
              <a:latin typeface="Söhne"/>
            </a:endParaRPr>
          </a:p>
          <a:p>
            <a:r>
              <a:rPr lang="en-US" sz="2000" b="0" i="0" dirty="0">
                <a:effectLst/>
              </a:rPr>
              <a:t>6.Customer Support: Dedicated customer support channels, such as email or chat, will be provided to assist users with any issues or questions they may have.</a:t>
            </a:r>
          </a:p>
          <a:p>
            <a:pPr algn="l"/>
            <a:endParaRPr lang="en-US" sz="2000" b="0" i="0" dirty="0">
              <a:effectLst/>
              <a:latin typeface="Söhne"/>
            </a:endParaRPr>
          </a:p>
        </p:txBody>
      </p:sp>
      <p:pic>
        <p:nvPicPr>
          <p:cNvPr id="4" name="Picture 3">
            <a:extLst>
              <a:ext uri="{FF2B5EF4-FFF2-40B4-BE49-F238E27FC236}">
                <a16:creationId xmlns:a16="http://schemas.microsoft.com/office/drawing/2014/main" id="{242F6B97-91E6-C60B-1728-FC59C4F524BE}"/>
              </a:ext>
            </a:extLst>
          </p:cNvPr>
          <p:cNvPicPr>
            <a:picLocks noChangeAspect="1"/>
          </p:cNvPicPr>
          <p:nvPr/>
        </p:nvPicPr>
        <p:blipFill>
          <a:blip r:embed="rId2"/>
          <a:stretch>
            <a:fillRect/>
          </a:stretch>
        </p:blipFill>
        <p:spPr>
          <a:xfrm>
            <a:off x="6792583" y="190680"/>
            <a:ext cx="2057400" cy="438150"/>
          </a:xfrm>
          <a:prstGeom prst="rect">
            <a:avLst/>
          </a:prstGeom>
        </p:spPr>
      </p:pic>
    </p:spTree>
    <p:extLst>
      <p:ext uri="{BB962C8B-B14F-4D97-AF65-F5344CB8AC3E}">
        <p14:creationId xmlns:p14="http://schemas.microsoft.com/office/powerpoint/2010/main" val="190583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2;p16"/>
          <p:cNvSpPr txBox="1">
            <a:spLocks/>
          </p:cNvSpPr>
          <p:nvPr/>
        </p:nvSpPr>
        <p:spPr>
          <a:xfrm>
            <a:off x="311700" y="764704"/>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Technology/Tool Stack Used: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D72FACCE-0A17-E4D5-4FDF-5B4AED34BB3E}"/>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6B8ACA7F-D6E7-2F6B-8347-5F2428F88A31}"/>
              </a:ext>
            </a:extLst>
          </p:cNvPr>
          <p:cNvSpPr txBox="1"/>
          <p:nvPr/>
        </p:nvSpPr>
        <p:spPr>
          <a:xfrm>
            <a:off x="311700" y="1360876"/>
            <a:ext cx="8538283" cy="5632311"/>
          </a:xfrm>
          <a:prstGeom prst="rect">
            <a:avLst/>
          </a:prstGeom>
          <a:noFill/>
        </p:spPr>
        <p:txBody>
          <a:bodyPr wrap="square" rtlCol="0">
            <a:spAutoFit/>
          </a:bodyPr>
          <a:lstStyle/>
          <a:p>
            <a:r>
              <a:rPr lang="en-IN" sz="2000" dirty="0"/>
              <a:t>The Technology and the tool stack used are as follows:</a:t>
            </a:r>
          </a:p>
          <a:p>
            <a:r>
              <a:rPr lang="en-IN" sz="2000" dirty="0"/>
              <a:t>Frontend Development-</a:t>
            </a:r>
          </a:p>
          <a:p>
            <a:pPr marL="342900" indent="-342900" algn="l">
              <a:buFont typeface="Arial" panose="020B0604020202020204" pitchFamily="34" charset="0"/>
              <a:buChar char="•"/>
            </a:pPr>
            <a:r>
              <a:rPr lang="en-US" sz="2000" b="0" i="0" dirty="0">
                <a:effectLst/>
              </a:rPr>
              <a:t>HTML: Used for structuring the web pages.</a:t>
            </a:r>
          </a:p>
          <a:p>
            <a:pPr marL="342900" indent="-342900" algn="l">
              <a:buFont typeface="Arial" panose="020B0604020202020204" pitchFamily="34" charset="0"/>
              <a:buChar char="•"/>
            </a:pPr>
            <a:r>
              <a:rPr lang="en-US" sz="2000" b="0" i="0" dirty="0">
                <a:effectLst/>
              </a:rPr>
              <a:t>CSS: Used for styling and layout of the user interface.</a:t>
            </a:r>
          </a:p>
          <a:p>
            <a:pPr marL="342900" indent="-342900" algn="l">
              <a:buFont typeface="Arial" panose="020B0604020202020204" pitchFamily="34" charset="0"/>
              <a:buChar char="•"/>
            </a:pPr>
            <a:r>
              <a:rPr lang="en-US" sz="2000" b="0" i="0" dirty="0">
                <a:effectLst/>
              </a:rPr>
              <a:t>JavaScript: Used for interactivity, data manipulation, and calculations.</a:t>
            </a:r>
          </a:p>
          <a:p>
            <a:pPr marL="342900" indent="-342900" algn="l">
              <a:buFont typeface="Arial" panose="020B0604020202020204" pitchFamily="34" charset="0"/>
              <a:buChar char="•"/>
            </a:pPr>
            <a:r>
              <a:rPr lang="en-US" sz="2000" b="0" i="0" dirty="0">
                <a:effectLst/>
              </a:rPr>
              <a:t>Bootstrap or other CSS frameworks: To enhance responsiveness and design consistency.</a:t>
            </a:r>
          </a:p>
          <a:p>
            <a:pPr marL="342900" indent="-342900" algn="l">
              <a:buFont typeface="Arial" panose="020B0604020202020204" pitchFamily="34" charset="0"/>
              <a:buChar char="•"/>
            </a:pPr>
            <a:endParaRPr lang="en-US" sz="2000" b="0" i="0" dirty="0">
              <a:effectLst/>
            </a:endParaRPr>
          </a:p>
          <a:p>
            <a:pPr algn="l"/>
            <a:r>
              <a:rPr lang="en-US" sz="2000" dirty="0"/>
              <a:t>Version Control-</a:t>
            </a:r>
          </a:p>
          <a:p>
            <a:pPr marL="342900" indent="-342900" algn="l">
              <a:buFont typeface="Arial" panose="020B0604020202020204" pitchFamily="34" charset="0"/>
              <a:buChar char="•"/>
            </a:pPr>
            <a:r>
              <a:rPr lang="en-US" sz="2000" b="0" i="0" dirty="0">
                <a:effectLst/>
              </a:rPr>
              <a:t>Git: For version control and managing codebase.</a:t>
            </a:r>
          </a:p>
          <a:p>
            <a:pPr marL="342900" indent="-342900" algn="l">
              <a:buFont typeface="Arial" panose="020B0604020202020204" pitchFamily="34" charset="0"/>
              <a:buChar char="•"/>
            </a:pPr>
            <a:r>
              <a:rPr lang="en-US" sz="2000" b="0" i="0" dirty="0">
                <a:effectLst/>
              </a:rPr>
              <a:t>GitHub: Platforms for hosting the code repository and enabling collaboration among team members.</a:t>
            </a:r>
          </a:p>
          <a:p>
            <a:pPr marL="342900" indent="-342900" algn="l">
              <a:buFont typeface="Arial" panose="020B0604020202020204" pitchFamily="34" charset="0"/>
              <a:buChar char="•"/>
            </a:pPr>
            <a:endParaRPr lang="en-US" sz="2000" b="0" i="0" dirty="0">
              <a:effectLst/>
            </a:endParaRPr>
          </a:p>
          <a:p>
            <a:pPr algn="l"/>
            <a:r>
              <a:rPr lang="en-US" sz="2000" b="0" i="0" dirty="0">
                <a:effectLst/>
              </a:rPr>
              <a:t>Development Tools-</a:t>
            </a:r>
          </a:p>
          <a:p>
            <a:pPr algn="l">
              <a:buFont typeface="Arial" panose="020B0604020202020204" pitchFamily="34" charset="0"/>
              <a:buChar char="•"/>
            </a:pPr>
            <a:r>
              <a:rPr lang="en-US" sz="2000" b="0" i="0" dirty="0">
                <a:effectLst/>
              </a:rPr>
              <a:t>Visual Studio Code: For writing and editing code.</a:t>
            </a:r>
          </a:p>
          <a:p>
            <a:pPr algn="l"/>
            <a:endParaRPr lang="en-US" sz="2000" b="0" i="0" dirty="0">
              <a:solidFill>
                <a:srgbClr val="374151"/>
              </a:solidFill>
              <a:effectLst/>
              <a:latin typeface="Söhne"/>
            </a:endParaRPr>
          </a:p>
          <a:p>
            <a:pPr algn="l"/>
            <a:endParaRPr lang="en-US" sz="2000" b="0" i="0" dirty="0">
              <a:solidFill>
                <a:srgbClr val="374151"/>
              </a:solidFill>
              <a:effectLst/>
              <a:latin typeface="Söhne"/>
            </a:endParaRPr>
          </a:p>
          <a:p>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a:lnSpc>
                <a:spcPct val="114999"/>
              </a:lnSpc>
              <a:defRPr/>
            </a:pPr>
            <a:r>
              <a:rPr lang="en-US" sz="2400" b="1" dirty="0">
                <a:solidFill>
                  <a:srgbClr val="1D1D1D"/>
                </a:solidFill>
                <a:latin typeface="Verdana"/>
                <a:ea typeface="Verdana"/>
                <a:cs typeface="+mn-lt"/>
                <a:sym typeface="Verdana"/>
              </a:rPr>
              <a:t>Mention of usage of </a:t>
            </a:r>
            <a:r>
              <a:rPr kumimoji="0" lang="en-US" sz="2400" b="1" i="0" u="none" strike="noStrike" kern="1200" cap="none" spc="0" normalizeH="0" baseline="0" noProof="0" dirty="0" err="1">
                <a:ln>
                  <a:noFill/>
                </a:ln>
                <a:solidFill>
                  <a:srgbClr val="1D1D1D"/>
                </a:solidFill>
                <a:effectLst/>
                <a:uLnTx/>
                <a:uFillTx/>
                <a:latin typeface="Verdana"/>
                <a:ea typeface="Verdana"/>
                <a:cs typeface="+mn-lt"/>
                <a:sym typeface="Verdana"/>
              </a:rPr>
              <a:t>Github</a:t>
            </a:r>
            <a:r>
              <a:rPr kumimoji="0" lang="en-US" sz="2400" b="1" i="0" u="none" strike="noStrike" kern="1200" cap="none" spc="0" normalizeH="0" baseline="0" noProof="0" dirty="0">
                <a:ln>
                  <a:noFill/>
                </a:ln>
                <a:solidFill>
                  <a:srgbClr val="1D1D1D"/>
                </a:solidFill>
                <a:effectLst/>
                <a:uLnTx/>
                <a:uFillTx/>
                <a:latin typeface="Verdana"/>
                <a:ea typeface="Verdana"/>
                <a:cs typeface="+mn-lt"/>
                <a:sym typeface="Verdana"/>
              </a:rPr>
              <a:t> </a:t>
            </a:r>
            <a:r>
              <a:rPr lang="en-US" sz="2400" b="1" dirty="0">
                <a:solidFill>
                  <a:srgbClr val="1D1D1D"/>
                </a:solidFill>
                <a:latin typeface="Verdana"/>
                <a:ea typeface="Verdana"/>
                <a:cs typeface="+mn-lt"/>
                <a:sym typeface="Verdana"/>
              </a:rPr>
              <a:t>Copilot</a:t>
            </a:r>
            <a:endParaRPr lang="en-US" dirty="0">
              <a:cs typeface="+mj-cs"/>
            </a:endParaRPr>
          </a:p>
        </p:txBody>
      </p:sp>
      <p:pic>
        <p:nvPicPr>
          <p:cNvPr id="4" name="Picture 3">
            <a:extLst>
              <a:ext uri="{FF2B5EF4-FFF2-40B4-BE49-F238E27FC236}">
                <a16:creationId xmlns:a16="http://schemas.microsoft.com/office/drawing/2014/main" id="{AF65871F-E689-1182-656F-9D0995549739}"/>
              </a:ext>
            </a:extLst>
          </p:cNvPr>
          <p:cNvPicPr>
            <a:picLocks noChangeAspect="1"/>
          </p:cNvPicPr>
          <p:nvPr/>
        </p:nvPicPr>
        <p:blipFill>
          <a:blip r:embed="rId2"/>
          <a:stretch>
            <a:fillRect/>
          </a:stretch>
        </p:blipFill>
        <p:spPr>
          <a:xfrm>
            <a:off x="6792583" y="190680"/>
            <a:ext cx="2057400" cy="438150"/>
          </a:xfrm>
          <a:prstGeom prst="rect">
            <a:avLst/>
          </a:prstGeom>
        </p:spPr>
      </p:pic>
      <p:pic>
        <p:nvPicPr>
          <p:cNvPr id="5" name="Picture 4">
            <a:extLst>
              <a:ext uri="{FF2B5EF4-FFF2-40B4-BE49-F238E27FC236}">
                <a16:creationId xmlns:a16="http://schemas.microsoft.com/office/drawing/2014/main" id="{16B9E492-1E5A-C098-3AED-0A46CE1C2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728642"/>
            <a:ext cx="4040964" cy="1124494"/>
          </a:xfrm>
          <a:prstGeom prst="rect">
            <a:avLst/>
          </a:prstGeom>
        </p:spPr>
      </p:pic>
      <p:sp>
        <p:nvSpPr>
          <p:cNvPr id="6" name="Arrow: Right 5">
            <a:extLst>
              <a:ext uri="{FF2B5EF4-FFF2-40B4-BE49-F238E27FC236}">
                <a16:creationId xmlns:a16="http://schemas.microsoft.com/office/drawing/2014/main" id="{EEA85F8C-45D8-C108-E51D-36D1D973D21B}"/>
              </a:ext>
            </a:extLst>
          </p:cNvPr>
          <p:cNvSpPr/>
          <p:nvPr/>
        </p:nvSpPr>
        <p:spPr>
          <a:xfrm>
            <a:off x="4864290" y="2132856"/>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0E3F0B3D-5D1A-562D-9038-C05436D84F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4128" y="1666326"/>
            <a:ext cx="2305322" cy="1602692"/>
          </a:xfrm>
          <a:prstGeom prst="rect">
            <a:avLst/>
          </a:prstGeom>
        </p:spPr>
      </p:pic>
      <p:pic>
        <p:nvPicPr>
          <p:cNvPr id="10" name="Picture 9">
            <a:extLst>
              <a:ext uri="{FF2B5EF4-FFF2-40B4-BE49-F238E27FC236}">
                <a16:creationId xmlns:a16="http://schemas.microsoft.com/office/drawing/2014/main" id="{3A7E88E3-10CD-FEF3-C16A-A1F7D97292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4" y="3692418"/>
            <a:ext cx="4160881" cy="624894"/>
          </a:xfrm>
          <a:prstGeom prst="rect">
            <a:avLst/>
          </a:prstGeom>
        </p:spPr>
      </p:pic>
      <p:sp>
        <p:nvSpPr>
          <p:cNvPr id="11" name="Arrow: Right 10">
            <a:extLst>
              <a:ext uri="{FF2B5EF4-FFF2-40B4-BE49-F238E27FC236}">
                <a16:creationId xmlns:a16="http://schemas.microsoft.com/office/drawing/2014/main" id="{1F38E9CA-FF0C-7084-A3DC-638B81AB9A24}"/>
              </a:ext>
            </a:extLst>
          </p:cNvPr>
          <p:cNvSpPr/>
          <p:nvPr/>
        </p:nvSpPr>
        <p:spPr>
          <a:xfrm>
            <a:off x="4864290" y="3788841"/>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036708B7-D5C8-FA67-75C5-03199CEB7D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7311" y="3727467"/>
            <a:ext cx="1790855" cy="15088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TotalTime>
  <Words>884</Words>
  <Application>Microsoft Office PowerPoint</Application>
  <PresentationFormat>On-screen Show (4:3)</PresentationFormat>
  <Paragraphs>64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Söhne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have used github copilot for autocompletion of our code in a multitude of places as well as to understand adding new functions especially in our dark/light theme toggle switch</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 Tijage</dc:creator>
  <cp:lastModifiedBy>selina.venice@gmail.com</cp:lastModifiedBy>
  <cp:revision>75</cp:revision>
  <dcterms:created xsi:type="dcterms:W3CDTF">2022-04-28T06:07:44Z</dcterms:created>
  <dcterms:modified xsi:type="dcterms:W3CDTF">2023-08-08T08:27:32Z</dcterms:modified>
</cp:coreProperties>
</file>