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E859C-C240-4AE9-90F6-5B24684F8FE5}" v="709" dt="2023-12-04T20:16:57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 in a suit looking at a machine&#10;&#10;Description automatically generated">
            <a:extLst>
              <a:ext uri="{FF2B5EF4-FFF2-40B4-BE49-F238E27FC236}">
                <a16:creationId xmlns:a16="http://schemas.microsoft.com/office/drawing/2014/main" id="{7602B13D-E01C-69A2-E6D3-8ED8E9474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96" b="164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6223-0A20-723F-104A-BED0D869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46" y="2536202"/>
            <a:ext cx="7270230" cy="2063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700" b="1" dirty="0"/>
            </a:br>
            <a:br>
              <a:rPr lang="en-US" sz="700" b="1" dirty="0"/>
            </a:br>
            <a:br>
              <a:rPr lang="en-US" sz="700" b="1" dirty="0"/>
            </a:br>
            <a:br>
              <a:rPr lang="en-US" sz="700" b="1" dirty="0"/>
            </a:br>
            <a:br>
              <a:rPr lang="en-US" sz="700" b="1" dirty="0"/>
            </a:br>
            <a:br>
              <a:rPr lang="en-US" sz="700" b="1" dirty="0"/>
            </a:br>
            <a:br>
              <a:rPr lang="en-US" sz="700" b="1" dirty="0"/>
            </a:br>
            <a:br>
              <a:rPr lang="en-US" sz="700" b="1" dirty="0"/>
            </a:br>
            <a:br>
              <a:rPr lang="en-US" sz="700" b="1" dirty="0"/>
            </a:br>
            <a:endParaRPr lang="en-US" sz="700">
              <a:solidFill>
                <a:schemeClr val="bg1"/>
              </a:solidFill>
            </a:endParaRPr>
          </a:p>
          <a:p>
            <a:endParaRPr lang="en-US" sz="700" b="1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cs typeface="Calibri Ligh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Times New Roman"/>
                <a:cs typeface="Times New Roman"/>
              </a:rPr>
              <a:t>Attendance Management System </a:t>
            </a:r>
            <a:br>
              <a:rPr lang="en-US" sz="3600" b="1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3600" b="1" dirty="0">
                <a:solidFill>
                  <a:schemeClr val="bg1"/>
                </a:solidFill>
                <a:latin typeface="Times New Roman"/>
                <a:cs typeface="Times New Roman"/>
              </a:rPr>
              <a:t>Using Face Recognition</a:t>
            </a:r>
            <a:endParaRPr lang="en-US" sz="3600" dirty="0">
              <a:solidFill>
                <a:schemeClr val="bg1"/>
              </a:solidFill>
              <a:latin typeface="Calibri Light" panose="020F0302020204030204"/>
              <a:cs typeface="Calibri Light"/>
            </a:endParaRPr>
          </a:p>
          <a:p>
            <a:endParaRPr lang="en-US" sz="700">
              <a:solidFill>
                <a:schemeClr val="bg1"/>
              </a:solidFill>
            </a:endParaRPr>
          </a:p>
          <a:p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8EF06-D01E-6411-2DEC-FBFEF47986B4}"/>
              </a:ext>
            </a:extLst>
          </p:cNvPr>
          <p:cNvSpPr txBox="1"/>
          <p:nvPr/>
        </p:nvSpPr>
        <p:spPr>
          <a:xfrm>
            <a:off x="371094" y="4849445"/>
            <a:ext cx="3438906" cy="10758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dirty="0">
                <a:solidFill>
                  <a:schemeClr val="bg1"/>
                </a:solidFill>
                <a:latin typeface="Times New Roman"/>
                <a:cs typeface="Times New Roman"/>
              </a:rPr>
              <a:t>Presented By: Selina Mohapatra</a:t>
            </a:r>
            <a:endParaRPr lang="en-US" sz="17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dirty="0">
                <a:solidFill>
                  <a:schemeClr val="bg1"/>
                </a:solidFill>
                <a:latin typeface="Times New Roman"/>
                <a:cs typeface="Times New Roman"/>
              </a:rPr>
              <a:t>Advisor: Dr. Rajvardhan Patil</a:t>
            </a:r>
            <a:endParaRPr lang="en-US" sz="17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307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197B-EB9A-1BCB-DC3F-7B41D0FE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09" y="745461"/>
            <a:ext cx="10509504" cy="878132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CD92-78C3-735D-2409-705DE0927851}"/>
              </a:ext>
            </a:extLst>
          </p:cNvPr>
          <p:cNvSpPr>
            <a:spLocks/>
          </p:cNvSpPr>
          <p:nvPr/>
        </p:nvSpPr>
        <p:spPr>
          <a:xfrm>
            <a:off x="927533" y="1724970"/>
            <a:ext cx="9850610" cy="4076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850392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Project focuses on automating </a:t>
            </a:r>
            <a:r>
              <a:rPr lang="en-US" kern="12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traditional attendance 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methods through </a:t>
            </a:r>
            <a:r>
              <a:rPr lang="en-US" kern="12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facial recognition 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technology</a:t>
            </a:r>
            <a:r>
              <a:rPr lang="en-US" kern="12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Incorporate robust facial detection, alignment, and recognition processes.</a:t>
            </a:r>
            <a:endParaRPr lang="en-US" dirty="0">
              <a:solidFill>
                <a:srgbClr val="374151"/>
              </a:solidFill>
              <a:latin typeface="Times New Roman"/>
              <a:cs typeface="Calibri"/>
            </a:endParaRP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The addition of employee photos to a real-time database, facilitating live viewing and updating of their total attendance.</a:t>
            </a:r>
            <a:endParaRPr lang="en-US" dirty="0">
              <a:solidFill>
                <a:srgbClr val="374151"/>
              </a:solidFill>
              <a:latin typeface="Times New Roman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158ACD-26A2-F4CE-93D7-102805181A86}"/>
              </a:ext>
            </a:extLst>
          </p:cNvPr>
          <p:cNvSpPr txBox="1">
            <a:spLocks/>
          </p:cNvSpPr>
          <p:nvPr/>
        </p:nvSpPr>
        <p:spPr>
          <a:xfrm>
            <a:off x="757335" y="3470969"/>
            <a:ext cx="9850610" cy="840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50392">
              <a:spcAft>
                <a:spcPts val="600"/>
              </a:spcAft>
            </a:pPr>
            <a:r>
              <a:rPr lang="en-US" sz="3600" b="1" kern="1200" dirty="0">
                <a:latin typeface="+mj-lt"/>
                <a:ea typeface="+mj-ea"/>
                <a:cs typeface="Calibri Light"/>
              </a:rPr>
              <a:t>Technical Specifications</a:t>
            </a:r>
            <a:r>
              <a:rPr lang="en-US" sz="4050" b="1" kern="1200" dirty="0">
                <a:latin typeface="+mj-lt"/>
                <a:ea typeface="+mj-ea"/>
                <a:cs typeface="Calibri Light"/>
              </a:rPr>
              <a:t> </a:t>
            </a:r>
          </a:p>
          <a:p>
            <a:pPr defTabSz="850392">
              <a:spcAft>
                <a:spcPts val="600"/>
              </a:spcAft>
            </a:pPr>
            <a:endParaRPr lang="en-US" sz="4050" b="1" dirty="0">
              <a:cs typeface="Calibri Light"/>
            </a:endParaRPr>
          </a:p>
        </p:txBody>
      </p:sp>
      <p:pic>
        <p:nvPicPr>
          <p:cNvPr id="7" name="Picture 6" descr="A logo for a software company&#10;&#10;Description automatically generated">
            <a:extLst>
              <a:ext uri="{FF2B5EF4-FFF2-40B4-BE49-F238E27FC236}">
                <a16:creationId xmlns:a16="http://schemas.microsoft.com/office/drawing/2014/main" id="{6D5F0FCF-54D1-540E-59C0-D635BE7C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91" y="4023235"/>
            <a:ext cx="1267616" cy="878093"/>
          </a:xfrm>
          <a:prstGeom prst="rect">
            <a:avLst/>
          </a:prstGeom>
        </p:spPr>
      </p:pic>
      <p:pic>
        <p:nvPicPr>
          <p:cNvPr id="8" name="Picture 7" descr="A purple rectangular object with a white b in the middle&#10;&#10;Description automatically generated">
            <a:extLst>
              <a:ext uri="{FF2B5EF4-FFF2-40B4-BE49-F238E27FC236}">
                <a16:creationId xmlns:a16="http://schemas.microsoft.com/office/drawing/2014/main" id="{8E2E6575-173F-D1D5-06AC-D8650F08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45" y="4057571"/>
            <a:ext cx="1411073" cy="929125"/>
          </a:xfrm>
          <a:prstGeom prst="rect">
            <a:avLst/>
          </a:prstGeom>
        </p:spPr>
      </p:pic>
      <p:pic>
        <p:nvPicPr>
          <p:cNvPr id="9" name="Picture 8" descr="A logo of a firebase&#10;&#10;Description automatically generated">
            <a:extLst>
              <a:ext uri="{FF2B5EF4-FFF2-40B4-BE49-F238E27FC236}">
                <a16:creationId xmlns:a16="http://schemas.microsoft.com/office/drawing/2014/main" id="{5DD8E58E-08CF-7D31-3597-80DEF21CD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64" y="5493619"/>
            <a:ext cx="885783" cy="1027257"/>
          </a:xfrm>
          <a:prstGeom prst="rect">
            <a:avLst/>
          </a:prstGeom>
        </p:spPr>
      </p:pic>
      <p:pic>
        <p:nvPicPr>
          <p:cNvPr id="10" name="Picture 9" descr="Black lines on a white background&#10;&#10;Description automatically generated">
            <a:extLst>
              <a:ext uri="{FF2B5EF4-FFF2-40B4-BE49-F238E27FC236}">
                <a16:creationId xmlns:a16="http://schemas.microsoft.com/office/drawing/2014/main" id="{C09B3596-6A6E-D8ED-2D2D-217963BE9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405" y="4493942"/>
            <a:ext cx="471610" cy="247766"/>
          </a:xfrm>
          <a:prstGeom prst="rect">
            <a:avLst/>
          </a:prstGeom>
        </p:spPr>
      </p:pic>
      <p:pic>
        <p:nvPicPr>
          <p:cNvPr id="11" name="Picture 10" descr="A black and white rectangle with arrows pointing up&#10;&#10;Description automatically generated">
            <a:extLst>
              <a:ext uri="{FF2B5EF4-FFF2-40B4-BE49-F238E27FC236}">
                <a16:creationId xmlns:a16="http://schemas.microsoft.com/office/drawing/2014/main" id="{C78AB70E-7A79-20B8-DA1B-6023C4488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431" y="4947824"/>
            <a:ext cx="348115" cy="427643"/>
          </a:xfrm>
          <a:prstGeom prst="rect">
            <a:avLst/>
          </a:prstGeom>
        </p:spPr>
      </p:pic>
      <p:pic>
        <p:nvPicPr>
          <p:cNvPr id="12" name="Picture 11" descr="Agile Development Method: How it Helps to Meet Clients Requirements –  TechPatio">
            <a:extLst>
              <a:ext uri="{FF2B5EF4-FFF2-40B4-BE49-F238E27FC236}">
                <a16:creationId xmlns:a16="http://schemas.microsoft.com/office/drawing/2014/main" id="{47C6FA2F-E6EE-5E3B-693D-0D85FFD5EE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5253" y="3930910"/>
            <a:ext cx="1171325" cy="1058305"/>
          </a:xfrm>
          <a:prstGeom prst="rect">
            <a:avLst/>
          </a:prstGeom>
        </p:spPr>
      </p:pic>
      <p:pic>
        <p:nvPicPr>
          <p:cNvPr id="13" name="Picture 12" descr="Dlib - Wikipedia">
            <a:extLst>
              <a:ext uri="{FF2B5EF4-FFF2-40B4-BE49-F238E27FC236}">
                <a16:creationId xmlns:a16="http://schemas.microsoft.com/office/drawing/2014/main" id="{2AD40525-BAE7-AE9D-426E-16AC69A10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338" y="4023304"/>
            <a:ext cx="1144686" cy="821790"/>
          </a:xfrm>
          <a:prstGeom prst="rect">
            <a:avLst/>
          </a:prstGeom>
        </p:spPr>
      </p:pic>
      <p:pic>
        <p:nvPicPr>
          <p:cNvPr id="14" name="Picture 13" descr="Face Id Logo - Free Vectors &amp; PSDs to ...">
            <a:extLst>
              <a:ext uri="{FF2B5EF4-FFF2-40B4-BE49-F238E27FC236}">
                <a16:creationId xmlns:a16="http://schemas.microsoft.com/office/drawing/2014/main" id="{DB1FDE29-00D4-09D7-BCB2-E98FD7BF86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6629" y="3929036"/>
            <a:ext cx="957699" cy="968949"/>
          </a:xfrm>
          <a:prstGeom prst="rect">
            <a:avLst/>
          </a:prstGeom>
        </p:spPr>
      </p:pic>
      <p:pic>
        <p:nvPicPr>
          <p:cNvPr id="15" name="Picture 14" descr="Media Kit - OpenCV">
            <a:extLst>
              <a:ext uri="{FF2B5EF4-FFF2-40B4-BE49-F238E27FC236}">
                <a16:creationId xmlns:a16="http://schemas.microsoft.com/office/drawing/2014/main" id="{9043FA77-E9D0-03E2-351E-52D809AF5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5456" y="3889205"/>
            <a:ext cx="717692" cy="9555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997084-049B-178F-06FC-390BB84AF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13" y="165655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Css Logo Images – Browse 3,190 Stock ...">
            <a:extLst>
              <a:ext uri="{FF2B5EF4-FFF2-40B4-BE49-F238E27FC236}">
                <a16:creationId xmlns:a16="http://schemas.microsoft.com/office/drawing/2014/main" id="{9D429F2A-D556-488A-504B-2589337AF4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4819" y="5180624"/>
            <a:ext cx="2004828" cy="6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6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73614-A48F-E496-F57F-669DCC9A5BA2}"/>
              </a:ext>
            </a:extLst>
          </p:cNvPr>
          <p:cNvSpPr txBox="1"/>
          <p:nvPr/>
        </p:nvSpPr>
        <p:spPr>
          <a:xfrm>
            <a:off x="758688" y="378377"/>
            <a:ext cx="11111947" cy="13388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Application Showcase: Visualizing Key Screens and Features</a:t>
            </a:r>
            <a:endParaRPr lang="en-US" sz="3600" dirty="0">
              <a:ea typeface="+mj-ea"/>
            </a:endParaRPr>
          </a:p>
        </p:txBody>
      </p:sp>
      <p:pic>
        <p:nvPicPr>
          <p:cNvPr id="4" name="Content Placeholder 3" descr="A computer on a desk&#10;&#10;Description automatically generated">
            <a:extLst>
              <a:ext uri="{FF2B5EF4-FFF2-40B4-BE49-F238E27FC236}">
                <a16:creationId xmlns:a16="http://schemas.microsoft.com/office/drawing/2014/main" id="{AEDE482B-CF32-E79D-050B-94BA2D7E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3" y="2361427"/>
            <a:ext cx="2594192" cy="305905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4E184E0-D661-560F-788D-1591E3AF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448" y="2359750"/>
            <a:ext cx="2600423" cy="2998519"/>
          </a:xfrm>
          <a:prstGeom prst="rect">
            <a:avLst/>
          </a:prstGeom>
        </p:spPr>
      </p:pic>
      <p:pic>
        <p:nvPicPr>
          <p:cNvPr id="5" name="Picture 4" descr="A group of people standing in a room with large windows&#10;&#10;Description automatically generated">
            <a:extLst>
              <a:ext uri="{FF2B5EF4-FFF2-40B4-BE49-F238E27FC236}">
                <a16:creationId xmlns:a16="http://schemas.microsoft.com/office/drawing/2014/main" id="{1A26F365-0072-95D3-D1CE-AD3573BAD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483" y="2360714"/>
            <a:ext cx="2725609" cy="3001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F1B5C-34BC-BF6A-518A-A7AA7FD3FD1B}"/>
              </a:ext>
            </a:extLst>
          </p:cNvPr>
          <p:cNvSpPr txBox="1"/>
          <p:nvPr/>
        </p:nvSpPr>
        <p:spPr>
          <a:xfrm>
            <a:off x="1765838" y="1861844"/>
            <a:ext cx="2844752" cy="564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66878" indent="-166878" defTabSz="667512">
              <a:spcAft>
                <a:spcPts val="600"/>
              </a:spcAft>
              <a:buAutoNum type="arabicPeriod"/>
            </a:pPr>
            <a:r>
              <a:rPr lang="en-US" sz="876" b="1" kern="12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Home Screen, offering quick access to login, gallery, and contact pages for a streamlined user experience</a:t>
            </a:r>
            <a:r>
              <a:rPr lang="en-US" sz="876" b="1" kern="1200" dirty="0">
                <a:solidFill>
                  <a:srgbClr val="374151"/>
                </a:solidFill>
                <a:latin typeface="Times New Roman"/>
                <a:ea typeface="+mn-ea"/>
                <a:cs typeface="Calibri"/>
              </a:rPr>
              <a:t>.</a:t>
            </a:r>
            <a:r>
              <a:rPr lang="en-US" sz="1314" b="1" kern="1200" dirty="0">
                <a:latin typeface="Times New Roman"/>
                <a:ea typeface="+mn-ea"/>
                <a:cs typeface="Calibri"/>
              </a:rPr>
              <a:t> 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3C221-1033-BD6B-3BC2-EE9BE4AC9ACB}"/>
              </a:ext>
            </a:extLst>
          </p:cNvPr>
          <p:cNvSpPr txBox="1"/>
          <p:nvPr/>
        </p:nvSpPr>
        <p:spPr>
          <a:xfrm>
            <a:off x="4724654" y="1825625"/>
            <a:ext cx="2844752" cy="496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876" b="1" kern="12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2. Login screen with robust validations, ensuring users can enter and authenticate with a valid username and password for enhanced security and seamless access</a:t>
            </a:r>
            <a:endParaRPr lang="en-US" b="1" dirty="0">
              <a:latin typeface="Times New Roman"/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23D72-EFFC-42B7-5E42-3B287DB9D4F6}"/>
              </a:ext>
            </a:extLst>
          </p:cNvPr>
          <p:cNvSpPr txBox="1"/>
          <p:nvPr/>
        </p:nvSpPr>
        <p:spPr>
          <a:xfrm>
            <a:off x="7581409" y="1825625"/>
            <a:ext cx="2844752" cy="496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876" b="1" kern="12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3. Attendance Mark screen where  user can mark the attendance with ease using the webcam-enabled screen powered by OpenCV for a seamless experience.</a:t>
            </a:r>
            <a:endParaRPr lang="en-US" b="1" dirty="0">
              <a:latin typeface="Times New Roman"/>
              <a:cs typeface="Calibri" panose="020F0502020204030204"/>
            </a:endParaRPr>
          </a:p>
        </p:txBody>
      </p:sp>
      <p:pic>
        <p:nvPicPr>
          <p:cNvPr id="9" name="Picture 8" descr="A screenshot of a person&amp;#39;s face&#10;&#10;Description automatically generated">
            <a:extLst>
              <a:ext uri="{FF2B5EF4-FFF2-40B4-BE49-F238E27FC236}">
                <a16:creationId xmlns:a16="http://schemas.microsoft.com/office/drawing/2014/main" id="{53E0510A-CDEE-CD83-02CA-B82AC3F96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220" y="4565682"/>
            <a:ext cx="2674755" cy="1551313"/>
          </a:xfrm>
          <a:prstGeom prst="rect">
            <a:avLst/>
          </a:prstGeom>
        </p:spPr>
      </p:pic>
      <p:pic>
        <p:nvPicPr>
          <p:cNvPr id="2" name="Picture 1" descr="A screenshot of a person&amp;#39;s face&#10;&#10;Description automatically generated">
            <a:extLst>
              <a:ext uri="{FF2B5EF4-FFF2-40B4-BE49-F238E27FC236}">
                <a16:creationId xmlns:a16="http://schemas.microsoft.com/office/drawing/2014/main" id="{B2AE2A8E-C9A8-CB30-9E4F-696193769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5959" y="4501189"/>
            <a:ext cx="2846795" cy="1675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8D3B7-82CA-EB94-7A48-F784FD130E47}"/>
              </a:ext>
            </a:extLst>
          </p:cNvPr>
          <p:cNvSpPr txBox="1"/>
          <p:nvPr/>
        </p:nvSpPr>
        <p:spPr>
          <a:xfrm>
            <a:off x="2385698" y="4146120"/>
            <a:ext cx="3676203" cy="496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876" b="1" kern="1200" dirty="0">
                <a:solidFill>
                  <a:srgbClr val="374151"/>
                </a:solidFill>
                <a:latin typeface="Times New Roman"/>
                <a:ea typeface="+mn-ea"/>
                <a:cs typeface="+mn-cs"/>
              </a:rPr>
              <a:t>4. Efficiently loading data from the database upon detecting a known face, accompanied by an attendance count of 74 as depicted in the image below.</a:t>
            </a: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BB2FC-59D1-31D0-BB59-547277702C46}"/>
              </a:ext>
            </a:extLst>
          </p:cNvPr>
          <p:cNvSpPr txBox="1"/>
          <p:nvPr/>
        </p:nvSpPr>
        <p:spPr>
          <a:xfrm>
            <a:off x="6813827" y="4179843"/>
            <a:ext cx="2844752" cy="294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876" b="1" kern="12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5. </a:t>
            </a:r>
            <a:r>
              <a:rPr lang="en-US" sz="876" kern="12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Status once Attendance is marked for the day</a:t>
            </a:r>
            <a:r>
              <a:rPr lang="en-US" sz="876" kern="120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n-US" sz="1314" b="1" kern="1200" dirty="0">
                <a:solidFill>
                  <a:schemeClr val="tx1"/>
                </a:solidFill>
                <a:latin typeface="Times New Roman"/>
                <a:ea typeface="+mn-ea"/>
                <a:cs typeface="Calibri"/>
              </a:rPr>
              <a:t> </a:t>
            </a:r>
            <a:endParaRPr lang="en-US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24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50BC0-4B8D-1F9E-5B5A-515A7CD6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7" y="4578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Database </a:t>
            </a:r>
            <a:r>
              <a:rPr lang="en-US" sz="3800" b="1" dirty="0">
                <a:ea typeface="+mj-lt"/>
                <a:cs typeface="+mj-lt"/>
              </a:rPr>
              <a:t>Insights</a:t>
            </a:r>
            <a:endParaRPr lang="en-US" sz="3800" b="1" dirty="0">
              <a:cs typeface="Calibri Light" panose="020F0302020204030204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6A4C4B-5069-7965-3726-3E9668D7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2" y="1825625"/>
            <a:ext cx="3798841" cy="405533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08C851-2CCD-E280-3877-2549CB21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963" y="1826072"/>
            <a:ext cx="5349422" cy="3414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71365-CC9B-3904-0C10-46D88CB324D7}"/>
              </a:ext>
            </a:extLst>
          </p:cNvPr>
          <p:cNvSpPr txBox="1"/>
          <p:nvPr/>
        </p:nvSpPr>
        <p:spPr>
          <a:xfrm>
            <a:off x="946094" y="4180259"/>
            <a:ext cx="8272586" cy="672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3800" b="1" kern="120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Conclusion and Future Endeavors</a:t>
            </a:r>
            <a:endParaRPr lang="en-US" b="1"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A5BC0-3207-8254-68AC-6E9DECB455AF}"/>
              </a:ext>
            </a:extLst>
          </p:cNvPr>
          <p:cNvSpPr txBox="1"/>
          <p:nvPr/>
        </p:nvSpPr>
        <p:spPr>
          <a:xfrm>
            <a:off x="1021643" y="5036479"/>
            <a:ext cx="10224262" cy="1215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defTabSz="868680">
              <a:spcAft>
                <a:spcPts val="600"/>
              </a:spcAft>
              <a:buFont typeface="Arial"/>
              <a:buChar char="•"/>
            </a:pPr>
            <a:r>
              <a:rPr lang="en-US" sz="17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The</a:t>
            </a:r>
            <a:r>
              <a:rPr lang="en-US" sz="1700" kern="12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 system </a:t>
            </a:r>
            <a:r>
              <a:rPr lang="en-US" sz="17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showcases </a:t>
            </a:r>
            <a:r>
              <a:rPr lang="en-US" sz="1700" kern="12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the practical application of </a:t>
            </a:r>
            <a:r>
              <a:rPr lang="en-US" sz="17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scalable </a:t>
            </a:r>
            <a:r>
              <a:rPr lang="en-US" sz="1700" kern="12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face recognition technology, </a:t>
            </a:r>
            <a:r>
              <a:rPr lang="en-US" sz="17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providing </a:t>
            </a:r>
            <a:r>
              <a:rPr lang="en-US" sz="1700" kern="12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increased security for real-time attendance data.</a:t>
            </a:r>
            <a:endParaRPr lang="en-US" dirty="0">
              <a:cs typeface="Calibri" panose="020F0502020204030204"/>
            </a:endParaRPr>
          </a:p>
          <a:p>
            <a:pPr marL="285750" indent="-285750" defTabSz="868680">
              <a:spcAft>
                <a:spcPts val="600"/>
              </a:spcAft>
              <a:buFont typeface="Arial"/>
              <a:buChar char="•"/>
            </a:pPr>
            <a:r>
              <a:rPr lang="en-US" sz="17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Future Enhancements</a:t>
            </a:r>
            <a:r>
              <a:rPr lang="en-US" sz="1700" kern="12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 include </a:t>
            </a:r>
            <a:r>
              <a:rPr lang="en-US" sz="17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the tracking of login</a:t>
            </a:r>
            <a:r>
              <a:rPr lang="en-US" sz="1700" kern="12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/out times, </a:t>
            </a:r>
            <a:r>
              <a:rPr lang="en-US" sz="17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generation of </a:t>
            </a:r>
            <a:r>
              <a:rPr lang="en-US" sz="1700" kern="12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insightful reports, and </a:t>
            </a:r>
            <a:r>
              <a:rPr lang="en-US" sz="17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integration of </a:t>
            </a:r>
            <a:r>
              <a:rPr lang="en-US" sz="1700" kern="12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advanced analytics for predictive insights</a:t>
            </a:r>
            <a:r>
              <a:rPr lang="en-US" sz="1700" dirty="0">
                <a:solidFill>
                  <a:srgbClr val="343541"/>
                </a:solidFill>
                <a:latin typeface="Times New Roman"/>
                <a:ea typeface="+mn-lt"/>
                <a:cs typeface="Times New Roman"/>
              </a:rPr>
              <a:t>.</a:t>
            </a:r>
            <a:endParaRPr lang="en-US" sz="1700" dirty="0">
              <a:solidFill>
                <a:srgbClr val="34354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87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          Attendance Management System  Using Face Recognition  </vt:lpstr>
      <vt:lpstr>Objective</vt:lpstr>
      <vt:lpstr>PowerPoint Presentation</vt:lpstr>
      <vt:lpstr>Database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318</cp:revision>
  <dcterms:created xsi:type="dcterms:W3CDTF">2023-12-04T16:04:43Z</dcterms:created>
  <dcterms:modified xsi:type="dcterms:W3CDTF">2023-12-04T20:17:19Z</dcterms:modified>
</cp:coreProperties>
</file>