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  <p:sldMasterId id="2147483914" r:id="rId2"/>
  </p:sldMasterIdLst>
  <p:sldIdLst>
    <p:sldId id="288" r:id="rId3"/>
    <p:sldId id="291" r:id="rId4"/>
    <p:sldId id="290" r:id="rId5"/>
    <p:sldId id="260" r:id="rId6"/>
    <p:sldId id="263" r:id="rId7"/>
    <p:sldId id="261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5" r:id="rId19"/>
    <p:sldId id="287" r:id="rId20"/>
    <p:sldId id="280" r:id="rId21"/>
    <p:sldId id="281" r:id="rId22"/>
    <p:sldId id="282" r:id="rId23"/>
    <p:sldId id="283" r:id="rId24"/>
    <p:sldId id="284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21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5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03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0455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53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24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69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2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06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8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59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2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6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1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69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809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9043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006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55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246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334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2200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0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99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789" y="1327758"/>
            <a:ext cx="6824483" cy="1213079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with MVC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88690" y="3331923"/>
            <a:ext cx="3369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Faisal Ahmed</a:t>
            </a:r>
          </a:p>
          <a:p>
            <a:r>
              <a:rPr lang="en-US" dirty="0" err="1" smtClean="0"/>
              <a:t>Nabonita</a:t>
            </a:r>
            <a:r>
              <a:rPr lang="en-US" dirty="0" smtClean="0"/>
              <a:t> Das</a:t>
            </a:r>
          </a:p>
          <a:p>
            <a:r>
              <a:rPr lang="en-US" dirty="0" err="1" smtClean="0"/>
              <a:t>Shishir</a:t>
            </a:r>
            <a:r>
              <a:rPr lang="en-US" dirty="0" smtClean="0"/>
              <a:t> Das</a:t>
            </a:r>
          </a:p>
          <a:p>
            <a:r>
              <a:rPr lang="en-US" dirty="0" smtClean="0"/>
              <a:t>Selina </a:t>
            </a:r>
            <a:r>
              <a:rPr lang="en-US" dirty="0" err="1" smtClean="0"/>
              <a:t>Akter</a:t>
            </a:r>
            <a:r>
              <a:rPr lang="en-US" dirty="0" smtClean="0"/>
              <a:t> </a:t>
            </a:r>
            <a:r>
              <a:rPr lang="en-US" dirty="0" err="1" smtClean="0"/>
              <a:t>Shila</a:t>
            </a:r>
            <a:endParaRPr lang="en-US" dirty="0" smtClean="0"/>
          </a:p>
          <a:p>
            <a:r>
              <a:rPr lang="en-US" dirty="0" smtClean="0"/>
              <a:t>Sanjib Barma </a:t>
            </a:r>
            <a:r>
              <a:rPr lang="en-US" dirty="0" err="1" smtClean="0"/>
              <a:t>Shuvo</a:t>
            </a:r>
            <a:endParaRPr lang="en-US" dirty="0" smtClean="0"/>
          </a:p>
          <a:p>
            <a:r>
              <a:rPr lang="en-US" dirty="0" err="1" smtClean="0"/>
              <a:t>Souraiya</a:t>
            </a:r>
            <a:r>
              <a:rPr lang="en-US" dirty="0" smtClean="0"/>
              <a:t> 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240" y="3749183"/>
            <a:ext cx="7472855" cy="1655762"/>
          </a:xfrm>
        </p:spPr>
        <p:txBody>
          <a:bodyPr/>
          <a:lstStyle/>
          <a:p>
            <a:pPr algn="l"/>
            <a:r>
              <a:rPr lang="en-US" dirty="0"/>
              <a:t>The </a:t>
            </a:r>
            <a:r>
              <a:rPr lang="en-US" b="1" dirty="0"/>
              <a:t>Model-View-Controller (MVC)</a:t>
            </a:r>
            <a:r>
              <a:rPr lang="en-US" dirty="0"/>
              <a:t> is an architectural pattern that separates an application into three main logical </a:t>
            </a:r>
            <a:r>
              <a:rPr lang="en-US" dirty="0" smtClean="0"/>
              <a:t>components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746" y="3462639"/>
            <a:ext cx="3048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5007" y="2246058"/>
            <a:ext cx="504759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model is responsible for managing the data </a:t>
            </a:r>
            <a:r>
              <a:rPr lang="en-US" sz="1800" dirty="0" smtClean="0"/>
              <a:t>of the application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is also called domain </a:t>
            </a:r>
            <a:r>
              <a:rPr lang="en-US" sz="1800" dirty="0" smtClean="0"/>
              <a:t>layer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415455" y="1690688"/>
            <a:ext cx="6452616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smtClean="0"/>
              <a:t>`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0110" y="2451817"/>
            <a:ext cx="5097517" cy="3776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view displays the data (the database </a:t>
            </a:r>
            <a:r>
              <a:rPr lang="en-US" sz="1800" dirty="0" smtClean="0"/>
              <a:t>record)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It </a:t>
            </a:r>
            <a:r>
              <a:rPr lang="en-US" sz="1800" dirty="0"/>
              <a:t>presents data in a particular format </a:t>
            </a:r>
            <a:r>
              <a:rPr lang="en-US" sz="1800" dirty="0" smtClean="0"/>
              <a:t>like JSP</a:t>
            </a:r>
            <a:r>
              <a:rPr lang="en-US" sz="1800" dirty="0"/>
              <a:t>, ASP, PHP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62" y="2451817"/>
            <a:ext cx="5711790" cy="28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2249213"/>
            <a:ext cx="5058103" cy="3927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Controller is the part of the </a:t>
            </a:r>
            <a:r>
              <a:rPr lang="en-US" sz="1800" dirty="0" smtClean="0"/>
              <a:t>application that </a:t>
            </a:r>
            <a:r>
              <a:rPr lang="en-US" sz="1800" dirty="0"/>
              <a:t>handles user </a:t>
            </a:r>
            <a:r>
              <a:rPr lang="en-US" sz="1800" dirty="0" smtClean="0"/>
              <a:t>interaction.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Typically </a:t>
            </a:r>
            <a:r>
              <a:rPr lang="en-US" sz="1800" dirty="0"/>
              <a:t>read data from a view, control user </a:t>
            </a:r>
            <a:r>
              <a:rPr lang="en-US" sz="1800" dirty="0" smtClean="0"/>
              <a:t>input, </a:t>
            </a:r>
            <a:r>
              <a:rPr lang="en-US" sz="1800" dirty="0"/>
              <a:t>and send input data to the model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54" y="2249213"/>
            <a:ext cx="5712956" cy="36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 </a:t>
            </a:r>
            <a:r>
              <a:rPr lang="en-US" dirty="0"/>
              <a:t>flow in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39" y="1690688"/>
            <a:ext cx="7893269" cy="4324550"/>
          </a:xfrm>
        </p:spPr>
      </p:pic>
    </p:spTree>
    <p:extLst>
      <p:ext uri="{BB962C8B-B14F-4D97-AF65-F5344CB8AC3E}">
        <p14:creationId xmlns:p14="http://schemas.microsoft.com/office/powerpoint/2010/main" val="3118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is usually a kind of hierarchy in </a:t>
            </a:r>
            <a:r>
              <a:rPr lang="en-US" dirty="0" smtClean="0"/>
              <a:t>the MVC </a:t>
            </a:r>
            <a:r>
              <a:rPr lang="en-US" dirty="0"/>
              <a:t>pattern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view can display something that </a:t>
            </a:r>
            <a:r>
              <a:rPr lang="en-US" dirty="0" smtClean="0"/>
              <a:t>is </a:t>
            </a:r>
            <a:r>
              <a:rPr lang="en-US" dirty="0"/>
              <a:t>based on what the model has </a:t>
            </a:r>
            <a:r>
              <a:rPr lang="en-US" dirty="0" smtClean="0"/>
              <a:t>done.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44" y="3114366"/>
            <a:ext cx="7336221" cy="1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081" y="640080"/>
            <a:ext cx="8825658" cy="1707610"/>
          </a:xfrm>
        </p:spPr>
        <p:txBody>
          <a:bodyPr/>
          <a:lstStyle/>
          <a:p>
            <a:r>
              <a:rPr lang="en-US" dirty="0"/>
              <a:t>Some MVC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116" y="3366591"/>
            <a:ext cx="5781422" cy="2158997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err="1"/>
              <a:t>Django</a:t>
            </a:r>
            <a:r>
              <a:rPr lang="en-US" sz="1800" dirty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Rails(Ruby)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err="1"/>
              <a:t>Zend</a:t>
            </a:r>
            <a:r>
              <a:rPr lang="en-US" sz="1800" dirty="0"/>
              <a:t> </a:t>
            </a:r>
            <a:r>
              <a:rPr lang="en-US" sz="1800" dirty="0" smtClean="0"/>
              <a:t>Framework</a:t>
            </a:r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err="1" smtClean="0"/>
              <a:t>CodeIgniter</a:t>
            </a:r>
            <a:endParaRPr lang="en-US" sz="1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 err="1" smtClean="0"/>
              <a:t>CakePHP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27756" y="2367093"/>
            <a:ext cx="7691607" cy="3232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Faster development </a:t>
            </a:r>
            <a:r>
              <a:rPr lang="en-US" sz="1800" dirty="0" smtClean="0">
                <a:effectLst/>
              </a:rPr>
              <a:t>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Ability to provide multiple </a:t>
            </a:r>
            <a:r>
              <a:rPr lang="en-US" sz="1800" dirty="0" smtClean="0">
                <a:effectLst/>
              </a:rPr>
              <a:t>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Support for asynchronous </a:t>
            </a:r>
            <a:r>
              <a:rPr lang="en-US" sz="1800" dirty="0" smtClean="0">
                <a:effectLst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Modification does not affect the entire </a:t>
            </a:r>
            <a:r>
              <a:rPr lang="en-US" sz="1800" dirty="0" smtClean="0">
                <a:effectLst/>
              </a:rPr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MVC model returns the data without </a:t>
            </a:r>
            <a:r>
              <a:rPr lang="en-US" sz="1800" dirty="0" smtClean="0">
                <a:effectLst/>
              </a:rPr>
              <a:t>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</a:rPr>
              <a:t>SEO friendly Development platform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1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E-Receipt and their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81497" y="1946366"/>
            <a:ext cx="8595360" cy="39972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effectLst/>
              </a:rPr>
              <a:t>send receipt via  e-mail instead of paper receipt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>
              <a:effectLst/>
            </a:endParaRPr>
          </a:p>
          <a:p>
            <a:pPr>
              <a:buNone/>
            </a:pPr>
            <a:r>
              <a:rPr lang="en-US" sz="1800" dirty="0" smtClean="0">
                <a:effectLst/>
              </a:rPr>
              <a:t>service clients: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Govt . body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banks , stock exchange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super shop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restaurant , hotels</a:t>
            </a:r>
          </a:p>
        </p:txBody>
      </p:sp>
      <p:pic>
        <p:nvPicPr>
          <p:cNvPr id="6" name="Picture 5" descr="ereceipt-85359-124099419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26" y="2338251"/>
            <a:ext cx="5993673" cy="33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of System Admin &amp; Co-Admin</a:t>
            </a:r>
            <a:endParaRPr lang="en-US" dirty="0"/>
          </a:p>
        </p:txBody>
      </p:sp>
      <p:pic>
        <p:nvPicPr>
          <p:cNvPr id="4" name="Content Placeholder 3" descr="use2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3600" y="1676400"/>
            <a:ext cx="8077200" cy="4043924"/>
          </a:xfrm>
        </p:spPr>
      </p:pic>
    </p:spTree>
    <p:extLst>
      <p:ext uri="{BB962C8B-B14F-4D97-AF65-F5344CB8AC3E}">
        <p14:creationId xmlns:p14="http://schemas.microsoft.com/office/powerpoint/2010/main" val="7047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What is </a:t>
            </a:r>
            <a:r>
              <a:rPr 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Laravel</a:t>
            </a:r>
            <a:r>
              <a:rPr lang="en-US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992269" cy="38930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Free Open-Source Web Framework of PHP.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With expressive, elegant syntax.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Follows the MVC architectural pattern.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Taylor </a:t>
            </a:r>
            <a:r>
              <a:rPr lang="en-US" dirty="0" err="1" smtClean="0">
                <a:solidFill>
                  <a:schemeClr val="bg1"/>
                </a:solidFill>
              </a:rPr>
              <a:t>Otwell</a:t>
            </a:r>
            <a:r>
              <a:rPr lang="en-US" dirty="0" smtClean="0">
                <a:solidFill>
                  <a:schemeClr val="bg1"/>
                </a:solidFill>
              </a:rPr>
              <a:t> known as the creator of </a:t>
            </a:r>
            <a:r>
              <a:rPr lang="en-US" dirty="0" err="1" smtClean="0">
                <a:solidFill>
                  <a:schemeClr val="bg1"/>
                </a:solidFill>
              </a:rPr>
              <a:t>Laravel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979" y="2022918"/>
            <a:ext cx="2996704" cy="38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of General user and Retailer</a:t>
            </a:r>
            <a:endParaRPr lang="en-US" dirty="0"/>
          </a:p>
        </p:txBody>
      </p:sp>
      <p:pic>
        <p:nvPicPr>
          <p:cNvPr id="9" name="Content Placeholder 8" descr="use6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3749" y="1874927"/>
            <a:ext cx="8151222" cy="4251554"/>
          </a:xfrm>
        </p:spPr>
      </p:pic>
    </p:spTree>
    <p:extLst>
      <p:ext uri="{BB962C8B-B14F-4D97-AF65-F5344CB8AC3E}">
        <p14:creationId xmlns:p14="http://schemas.microsoft.com/office/powerpoint/2010/main" val="2882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of </a:t>
            </a:r>
            <a:r>
              <a:rPr lang="en-US" dirty="0" err="1" smtClean="0"/>
              <a:t>Govt.Body</a:t>
            </a:r>
            <a:endParaRPr lang="en-US" dirty="0"/>
          </a:p>
        </p:txBody>
      </p:sp>
      <p:pic>
        <p:nvPicPr>
          <p:cNvPr id="4" name="Content Placeholder 3" descr="use3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0" y="2209800"/>
            <a:ext cx="5867400" cy="2901000"/>
          </a:xfrm>
        </p:spPr>
      </p:pic>
    </p:spTree>
    <p:extLst>
      <p:ext uri="{BB962C8B-B14F-4D97-AF65-F5344CB8AC3E}">
        <p14:creationId xmlns:p14="http://schemas.microsoft.com/office/powerpoint/2010/main" val="6701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of Bank</a:t>
            </a:r>
            <a:endParaRPr lang="en-US" dirty="0"/>
          </a:p>
        </p:txBody>
      </p:sp>
      <p:pic>
        <p:nvPicPr>
          <p:cNvPr id="4" name="Content Placeholder 3" descr="use4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76600" y="2133601"/>
            <a:ext cx="5791200" cy="2915296"/>
          </a:xfrm>
        </p:spPr>
      </p:pic>
    </p:spTree>
    <p:extLst>
      <p:ext uri="{BB962C8B-B14F-4D97-AF65-F5344CB8AC3E}">
        <p14:creationId xmlns:p14="http://schemas.microsoft.com/office/powerpoint/2010/main" val="2569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of Hospital</a:t>
            </a:r>
            <a:endParaRPr lang="en-US" dirty="0"/>
          </a:p>
        </p:txBody>
      </p:sp>
      <p:pic>
        <p:nvPicPr>
          <p:cNvPr id="4" name="Content Placeholder 3" descr="case1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67428" y="2507653"/>
            <a:ext cx="5657143" cy="3142857"/>
          </a:xfrm>
        </p:spPr>
      </p:pic>
    </p:spTree>
    <p:extLst>
      <p:ext uri="{BB962C8B-B14F-4D97-AF65-F5344CB8AC3E}">
        <p14:creationId xmlns:p14="http://schemas.microsoft.com/office/powerpoint/2010/main" val="19920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65" y="1725845"/>
            <a:ext cx="11047783" cy="4168518"/>
          </a:xfrm>
        </p:spPr>
        <p:txBody>
          <a:bodyPr>
            <a:noAutofit/>
          </a:bodyPr>
          <a:lstStyle/>
          <a:p>
            <a:r>
              <a:rPr lang="en-US" sz="16600" dirty="0" smtClean="0">
                <a:pattFill prst="wave">
                  <a:fgClr>
                    <a:schemeClr val="tx1"/>
                  </a:fgClr>
                  <a:bgClr>
                    <a:schemeClr val="bg1"/>
                  </a:bgClr>
                </a:pattFill>
              </a:rPr>
              <a:t>Thank You!</a:t>
            </a:r>
            <a:endParaRPr lang="en-US" sz="16600" dirty="0">
              <a:pattFill prst="wave">
                <a:fgClr>
                  <a:schemeClr val="tx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8809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21" y="0"/>
            <a:ext cx="10364451" cy="1596177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Laravel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4403" y="1596177"/>
            <a:ext cx="5852786" cy="436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Expressive, beautiful syntax.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value elegance, </a:t>
            </a:r>
            <a:r>
              <a:rPr lang="en-US" sz="1800" dirty="0"/>
              <a:t>simplicity &amp; readability? </a:t>
            </a:r>
            <a:r>
              <a:rPr lang="en-US" sz="1800" dirty="0" smtClean="0"/>
              <a:t>you'll </a:t>
            </a:r>
            <a:r>
              <a:rPr lang="en-US" sz="1800" dirty="0"/>
              <a:t>fit right in. </a:t>
            </a:r>
            <a:r>
              <a:rPr lang="en-US" sz="1800" dirty="0" err="1"/>
              <a:t>Laravel</a:t>
            </a:r>
            <a:r>
              <a:rPr lang="en-US" sz="1800" dirty="0"/>
              <a:t> is designed for </a:t>
            </a:r>
            <a:r>
              <a:rPr lang="en-US" sz="1800" dirty="0" smtClean="0"/>
              <a:t>people </a:t>
            </a:r>
            <a:r>
              <a:rPr lang="en-US" sz="1800" dirty="0"/>
              <a:t>just like </a:t>
            </a:r>
            <a:r>
              <a:rPr lang="en-US" sz="1800" dirty="0" smtClean="0"/>
              <a:t>Us.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Modern </a:t>
            </a:r>
            <a:r>
              <a:rPr lang="en-US" dirty="0"/>
              <a:t>toolkit. Pinch of magic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An </a:t>
            </a:r>
            <a:r>
              <a:rPr lang="en-US" sz="1800" dirty="0"/>
              <a:t>amazing ORM, painless routing, powerful queue library and </a:t>
            </a:r>
            <a:r>
              <a:rPr lang="en-US" sz="1800" dirty="0" err="1"/>
              <a:t>simle</a:t>
            </a:r>
            <a:r>
              <a:rPr lang="en-US" sz="1800" dirty="0"/>
              <a:t> authentication give you the tools you need for </a:t>
            </a:r>
            <a:r>
              <a:rPr lang="en-US" sz="1800" dirty="0" smtClean="0"/>
              <a:t>Modern, maintainable PHP.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46" y="1977351"/>
            <a:ext cx="4319452" cy="35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20282" cy="119722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basics of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54472" y="2367092"/>
            <a:ext cx="3671289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Routing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Building Layouts &amp; 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Adding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Deleting tasks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683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53224" y="2316988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Handles the HTTP Requests.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GET,PUT,POST,PATCH,DELETE.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App/</a:t>
            </a:r>
            <a:r>
              <a:rPr lang="en-US" altLang="en-US" sz="1800" dirty="0" err="1"/>
              <a:t>routes.php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Accepts closures or controller namespace.</a:t>
            </a:r>
          </a:p>
          <a:p>
            <a:endParaRPr lang="en-US" alt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Connect only one router.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Data packet through a single router and leave the network through this same router.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Special case of the transient network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Only on directional from the router to the network.</a:t>
            </a:r>
          </a:p>
        </p:txBody>
      </p:sp>
    </p:spTree>
    <p:extLst>
      <p:ext uri="{BB962C8B-B14F-4D97-AF65-F5344CB8AC3E}">
        <p14:creationId xmlns:p14="http://schemas.microsoft.com/office/powerpoint/2010/main" val="36762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The presentation layer of an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Can accept either vanilla PHP or Blade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View files are located under app/views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800" dirty="0"/>
              <a:t>Can accept array 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4330" y="2478240"/>
            <a:ext cx="5167469" cy="12761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Blade </a:t>
            </a:r>
            <a:r>
              <a:rPr lang="en-US" altLang="en-US" dirty="0" err="1" smtClean="0"/>
              <a:t>templating</a:t>
            </a:r>
            <a:r>
              <a:rPr lang="en-US" altLang="en-US" dirty="0" smtClean="0"/>
              <a:t> engine </a:t>
            </a:r>
            <a:r>
              <a:rPr lang="en-US" altLang="en-US" dirty="0"/>
              <a:t>use for layout.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Create a few site page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/>
          </a:p>
          <a:p>
            <a:endParaRPr lang="en-US" dirty="0"/>
          </a:p>
        </p:txBody>
      </p:sp>
      <p:graphicFrame>
        <p:nvGraphicFramePr>
          <p:cNvPr id="4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787814"/>
              </p:ext>
            </p:extLst>
          </p:nvPr>
        </p:nvGraphicFramePr>
        <p:xfrm>
          <a:off x="6405602" y="2744095"/>
          <a:ext cx="5181600" cy="299085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62004993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4036526783"/>
                    </a:ext>
                  </a:extLst>
                </a:gridCol>
              </a:tblGrid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Layout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9212938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width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529899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sidebar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297821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Sidebar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457498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width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375481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808244" y="2171268"/>
            <a:ext cx="3959156" cy="4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Some layouts </a:t>
            </a:r>
            <a:r>
              <a:rPr lang="en-US" altLang="en-US" sz="2400" dirty="0" smtClean="0"/>
              <a:t>are: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3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Method of  container view controller.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This method tells </a:t>
            </a:r>
            <a:r>
              <a:rPr lang="en-US" altLang="en-US" sz="1800" dirty="0" err="1"/>
              <a:t>UIkit</a:t>
            </a:r>
            <a:r>
              <a:rPr lang="en-US" altLang="en-US" sz="1800" dirty="0"/>
              <a:t> that you container view controller is now managing the view of the child view controller.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Add the child’s root view to your container’s view hierarchy.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Add any constraints for managing the size and position of the child’s root view.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/>
              <a:t>Call the </a:t>
            </a:r>
            <a:r>
              <a:rPr lang="en-US" altLang="en-US" sz="1800" dirty="0" err="1"/>
              <a:t>didMoveToParentViewController</a:t>
            </a:r>
            <a:r>
              <a:rPr lang="en-US" altLang="en-US" sz="1800" dirty="0"/>
              <a:t>: method to give the child view controller  a chance to response to the change in the view ownership.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1_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352</TotalTime>
  <Words>527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Tw Cen MT</vt:lpstr>
      <vt:lpstr>Wingdings</vt:lpstr>
      <vt:lpstr>Wingdings 3</vt:lpstr>
      <vt:lpstr>Droplet</vt:lpstr>
      <vt:lpstr>1_Droplet</vt:lpstr>
      <vt:lpstr>Laravel with MVC</vt:lpstr>
      <vt:lpstr>What is Laravel?</vt:lpstr>
      <vt:lpstr>Why Laravel?</vt:lpstr>
      <vt:lpstr>The basics of laravel</vt:lpstr>
      <vt:lpstr>Routing</vt:lpstr>
      <vt:lpstr>Stub</vt:lpstr>
      <vt:lpstr>View</vt:lpstr>
      <vt:lpstr>Layout</vt:lpstr>
      <vt:lpstr>Child View</vt:lpstr>
      <vt:lpstr>What is MVC?</vt:lpstr>
      <vt:lpstr>Model</vt:lpstr>
      <vt:lpstr>View</vt:lpstr>
      <vt:lpstr>Controller</vt:lpstr>
      <vt:lpstr>Work flow in MVC</vt:lpstr>
      <vt:lpstr>Dependency Hierarchy</vt:lpstr>
      <vt:lpstr>Some MVC Frameworks</vt:lpstr>
      <vt:lpstr>Benefit in project</vt:lpstr>
      <vt:lpstr> project E-Receipt and their user</vt:lpstr>
      <vt:lpstr>Use case of System Admin &amp; Co-Admin</vt:lpstr>
      <vt:lpstr>Use case of General user and Retailer</vt:lpstr>
      <vt:lpstr>Use case of Govt.Body</vt:lpstr>
      <vt:lpstr>Use case of Bank</vt:lpstr>
      <vt:lpstr>Use case of Hospital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with MVC</dc:title>
  <dc:creator>Sanjib Barma</dc:creator>
  <cp:lastModifiedBy>Sanjib Barma</cp:lastModifiedBy>
  <cp:revision>33</cp:revision>
  <dcterms:created xsi:type="dcterms:W3CDTF">2017-07-19T06:01:09Z</dcterms:created>
  <dcterms:modified xsi:type="dcterms:W3CDTF">2017-07-20T04:54:30Z</dcterms:modified>
</cp:coreProperties>
</file>