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4" r:id="rId14"/>
    <p:sldId id="1295"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notesMaster" Target="notesMasters/notesMaster1.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2907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668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GB" sz="1100" dirty="0">
                <a:solidFill>
                  <a:schemeClr val="tx1"/>
                </a:solidFill>
              </a:rPr>
              <a:t>SELLADURAI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622021243</a:t>
            </a:r>
            <a:r>
              <a:rPr lang="en-GB" sz="1100" b="0" i="0" u="none" strike="noStrike" cap="none" dirty="0">
                <a:solidFill>
                  <a:schemeClr val="tx1"/>
                </a:solidFill>
                <a:latin typeface="Arial"/>
                <a:ea typeface="Arial"/>
                <a:cs typeface="Arial"/>
                <a:sym typeface="Arial"/>
              </a:rPr>
              <a:t>053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Paavai</a:t>
            </a:r>
            <a:r>
              <a:rPr lang="en-US" sz="1100" dirty="0">
                <a:solidFill>
                  <a:schemeClr val="tx1"/>
                </a:solidFill>
              </a:rPr>
              <a:t> </a:t>
            </a:r>
            <a:r>
              <a:rPr lang="en-GB" sz="1100" dirty="0">
                <a:solidFill>
                  <a:schemeClr val="tx1"/>
                </a:solidFill>
              </a:rPr>
              <a:t>College</a:t>
            </a:r>
            <a:r>
              <a:rPr lang="en-US" sz="1100" dirty="0">
                <a:solidFill>
                  <a:schemeClr val="tx1"/>
                </a:solidFill>
              </a:rPr>
              <a:t> of </a:t>
            </a:r>
            <a:r>
              <a:rPr lang="en-GB" sz="1100" dirty="0">
                <a:solidFill>
                  <a:schemeClr val="tx1"/>
                </a:solidFill>
              </a:rPr>
              <a:t>Engineering</a:t>
            </a:r>
          </a:p>
          <a:p>
            <a:pPr marR="0" lvl="0" rtl="0">
              <a:lnSpc>
                <a:spcPct val="100000"/>
              </a:lnSpc>
              <a:spcBef>
                <a:spcPts val="0"/>
              </a:spcBef>
              <a:spcAft>
                <a:spcPts val="200"/>
              </a:spcAft>
              <a:buClr>
                <a:schemeClr val="bg1"/>
              </a:buClr>
            </a:pPr>
            <a:r>
              <a:rPr lang="en-GB" sz="1100" dirty="0" err="1">
                <a:solidFill>
                  <a:schemeClr val="tx1"/>
                </a:solidFill>
              </a:rPr>
              <a:t>Namakkal</a:t>
            </a:r>
            <a:endParaRPr lang="en-GB"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GB" sz="1800" b="1" dirty="0">
                <a:latin typeface="Times New Roman" panose="02020603050405020304" pitchFamily="18" charset="0"/>
                <a:cs typeface="Times New Roman" panose="02020603050405020304" pitchFamily="18" charset="0"/>
              </a:rPr>
              <a:t>See-Booking-page</a:t>
            </a:r>
            <a:endParaRPr lang="en-US" b="1" dirty="0"/>
          </a:p>
        </p:txBody>
      </p:sp>
      <p:pic>
        <p:nvPicPr>
          <p:cNvPr id="3" name="Picture 2">
            <a:extLst>
              <a:ext uri="{FF2B5EF4-FFF2-40B4-BE49-F238E27FC236}">
                <a16:creationId xmlns:a16="http://schemas.microsoft.com/office/drawing/2014/main" id="{CCB46DB8-D243-1797-F55C-2B965DA10363}"/>
              </a:ext>
            </a:extLst>
          </p:cNvPr>
          <p:cNvPicPr>
            <a:picLocks noChangeAspect="1"/>
          </p:cNvPicPr>
          <p:nvPr/>
        </p:nvPicPr>
        <p:blipFill>
          <a:blip r:embed="rId2"/>
          <a:stretch>
            <a:fillRect/>
          </a:stretch>
        </p:blipFill>
        <p:spPr>
          <a:xfrm>
            <a:off x="1523775" y="1267649"/>
            <a:ext cx="6096000" cy="34290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GB" sz="1800" b="1" dirty="0">
                <a:latin typeface="Times New Roman" panose="02020603050405020304" pitchFamily="18" charset="0"/>
                <a:cs typeface="Times New Roman" panose="02020603050405020304" pitchFamily="18" charset="0"/>
              </a:rPr>
              <a:t>Find-Bus</a:t>
            </a:r>
            <a:r>
              <a:rPr lang="en-US" sz="1800" b="1" dirty="0">
                <a:latin typeface="Times New Roman" panose="02020603050405020304" pitchFamily="18" charset="0"/>
                <a:cs typeface="Times New Roman" panose="02020603050405020304" pitchFamily="18" charset="0"/>
              </a:rPr>
              <a:t>-Page</a:t>
            </a:r>
          </a:p>
        </p:txBody>
      </p:sp>
      <p:pic>
        <p:nvPicPr>
          <p:cNvPr id="3" name="Picture 2">
            <a:extLst>
              <a:ext uri="{FF2B5EF4-FFF2-40B4-BE49-F238E27FC236}">
                <a16:creationId xmlns:a16="http://schemas.microsoft.com/office/drawing/2014/main" id="{E0EA45C3-7238-8011-D4DB-F86EA0FF78E3}"/>
              </a:ext>
            </a:extLst>
          </p:cNvPr>
          <p:cNvPicPr>
            <a:picLocks noChangeAspect="1"/>
          </p:cNvPicPr>
          <p:nvPr/>
        </p:nvPicPr>
        <p:blipFill>
          <a:blip r:embed="rId2"/>
          <a:stretch>
            <a:fillRect/>
          </a:stretch>
        </p:blipFill>
        <p:spPr>
          <a:xfrm>
            <a:off x="1523775" y="1267649"/>
            <a:ext cx="6096000" cy="34290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486508" y="1559169"/>
            <a:ext cx="8118230" cy="2031325"/>
          </a:xfrm>
          <a:prstGeom prst="rect">
            <a:avLst/>
          </a:prstGeom>
          <a:noFill/>
        </p:spPr>
        <p:txBody>
          <a:bodyPr wrap="square" rtlCol="0">
            <a:spAutoFit/>
          </a:bodyPr>
          <a:lstStyle/>
          <a:p>
            <a:pPr marL="285750" indent="-285750">
              <a:buFont typeface="Wingdings" pitchFamily="2" charset="2"/>
              <a:buChar char="ü"/>
            </a:pPr>
            <a:r>
              <a:rPr lang="en-GB" dirty="0"/>
              <a:t>Advanced inventory control</a:t>
            </a:r>
          </a:p>
          <a:p>
            <a:pPr marL="285750" indent="-285750">
              <a:buFont typeface="Wingdings" pitchFamily="2" charset="2"/>
              <a:buChar char="ü"/>
            </a:pPr>
            <a:endParaRPr lang="en-GB" dirty="0"/>
          </a:p>
          <a:p>
            <a:pPr marL="285750" indent="-285750">
              <a:buFont typeface="Wingdings" pitchFamily="2" charset="2"/>
              <a:buChar char="ü"/>
            </a:pPr>
            <a:r>
              <a:rPr lang="en-GB" dirty="0"/>
              <a:t>Passenger information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Sales management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State of digital marketing tools</a:t>
            </a:r>
          </a:p>
          <a:p>
            <a:pPr marL="285750" indent="-285750">
              <a:buFont typeface="Wingdings" pitchFamily="2" charset="2"/>
              <a:buChar char="ü"/>
            </a:pPr>
            <a:endParaRPr lang="en-GB" dirty="0"/>
          </a:p>
          <a:p>
            <a:pPr marL="285750" indent="-285750">
              <a:buFont typeface="Wingdings" pitchFamily="2" charset="2"/>
              <a:buChar char="ü"/>
            </a:pPr>
            <a:r>
              <a:rPr lang="en-GB" dirty="0"/>
              <a:t>Comprehensive &amp; well-documented API’s for integration</a:t>
            </a:r>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244335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3" name="TextBox 2"/>
          <p:cNvSpPr txBox="1"/>
          <p:nvPr/>
        </p:nvSpPr>
        <p:spPr>
          <a:xfrm>
            <a:off x="589085" y="1192824"/>
            <a:ext cx="7860323" cy="3416320"/>
          </a:xfrm>
          <a:prstGeom prst="rect">
            <a:avLst/>
          </a:prstGeom>
          <a:noFill/>
        </p:spPr>
        <p:txBody>
          <a:bodyPr wrap="square" rtlCol="0">
            <a:spAutoFit/>
          </a:bodyPr>
          <a:lstStyle/>
          <a:p>
            <a:pPr lvl="6">
              <a:lnSpc>
                <a:spcPct val="150000"/>
              </a:lnSpc>
            </a:pPr>
            <a:r>
              <a:rPr lang="en-GB" sz="1600" dirty="0"/>
              <a:t>It can be observed that computer applications are very important in every field of </a:t>
            </a:r>
          </a:p>
          <a:p>
            <a:pPr lvl="6">
              <a:lnSpc>
                <a:spcPct val="150000"/>
              </a:lnSpc>
            </a:pPr>
            <a:r>
              <a:rPr lang="en-GB" sz="1600" dirty="0"/>
              <a:t>human endeavour. Here all the information about customer that made reservation </a:t>
            </a:r>
          </a:p>
          <a:p>
            <a:pPr lvl="6">
              <a:lnSpc>
                <a:spcPct val="150000"/>
              </a:lnSpc>
            </a:pPr>
            <a:r>
              <a:rPr lang="en-GB" sz="1600" dirty="0"/>
              <a:t>can be gotten just by clicking a button with this new system, some of the </a:t>
            </a:r>
          </a:p>
          <a:p>
            <a:pPr lvl="6">
              <a:lnSpc>
                <a:spcPct val="150000"/>
              </a:lnSpc>
            </a:pPr>
            <a:r>
              <a:rPr lang="en-GB" sz="1600" dirty="0"/>
              <a:t>difficulties encountered with the manual system are overcome. It will also reduce </a:t>
            </a:r>
          </a:p>
          <a:p>
            <a:pPr lvl="6">
              <a:lnSpc>
                <a:spcPct val="150000"/>
              </a:lnSpc>
            </a:pPr>
            <a:r>
              <a:rPr lang="en-GB" sz="1600" dirty="0"/>
              <a:t>the workload of the staff, reduce the time used for making reservation at the bus </a:t>
            </a:r>
          </a:p>
          <a:p>
            <a:pPr lvl="6">
              <a:lnSpc>
                <a:spcPct val="150000"/>
              </a:lnSpc>
            </a:pPr>
            <a:r>
              <a:rPr lang="en-GB" sz="1600" dirty="0"/>
              <a:t>terminal and also increase efficiency. The application also has the ability to update </a:t>
            </a:r>
          </a:p>
          <a:p>
            <a:pPr lvl="6">
              <a:lnSpc>
                <a:spcPct val="150000"/>
              </a:lnSpc>
            </a:pPr>
            <a:r>
              <a:rPr lang="en-GB" sz="1600" dirty="0"/>
              <a:t>records in various files automatically thereby relieving the company’s staff the </a:t>
            </a:r>
          </a:p>
          <a:p>
            <a:pPr lvl="6">
              <a:lnSpc>
                <a:spcPct val="150000"/>
              </a:lnSpc>
            </a:pPr>
            <a:r>
              <a:rPr lang="en-GB" sz="1600" dirty="0"/>
              <a:t>stress of working from file security of data.</a:t>
            </a:r>
          </a:p>
          <a:p>
            <a:pPr lvl="6">
              <a:lnSpc>
                <a:spcPct val="150000"/>
              </a:lnSpc>
            </a:pPr>
            <a:endParaRPr lang="en-GB" sz="1600"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5720" y="4713110"/>
            <a:ext cx="328741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2" name="TextBox 1"/>
          <p:cNvSpPr txBox="1"/>
          <p:nvPr/>
        </p:nvSpPr>
        <p:spPr>
          <a:xfrm>
            <a:off x="167960" y="1222132"/>
            <a:ext cx="8765025" cy="3108543"/>
          </a:xfrm>
          <a:prstGeom prst="rect">
            <a:avLst/>
          </a:prstGeom>
          <a:noFill/>
        </p:spPr>
        <p:txBody>
          <a:bodyPr wrap="square" rtlCol="0">
            <a:spAutoFit/>
          </a:bodyPr>
          <a:lstStyle/>
          <a:p>
            <a:r>
              <a:rPr lang="en-GB" dirty="0"/>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OBTRS is built for managing and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State. Structured Systems Analysis and Design Methodology (SSADM) was adopted. In addition, Django language was used for the front-end of the software while the back end was designed using python 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2950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49519" y="1312985"/>
            <a:ext cx="8044961" cy="1169551"/>
          </a:xfrm>
          <a:prstGeom prst="rect">
            <a:avLst/>
          </a:prstGeom>
          <a:noFill/>
        </p:spPr>
        <p:txBody>
          <a:bodyPr wrap="square" rtlCol="0">
            <a:spAutoFit/>
          </a:bodyPr>
          <a:lstStyle/>
          <a:p>
            <a:r>
              <a:rPr lang="en-GB" dirty="0"/>
              <a:t>Currently, the type of system being used at the counter is an internal system which </a:t>
            </a:r>
          </a:p>
          <a:p>
            <a:r>
              <a:rPr lang="en-GB" dirty="0"/>
              <a:t>is manually used in selling the bus tickets. The problems facing the company are </a:t>
            </a:r>
          </a:p>
          <a:p>
            <a:r>
              <a:rPr lang="en-GB" dirty="0"/>
              <a:t>that customers have to go to the counter to buy bus ticket or ask for bus schedule, </a:t>
            </a:r>
          </a:p>
          <a:p>
            <a:r>
              <a:rPr lang="en-GB" dirty="0"/>
              <a:t>customers will also have to queue up for a long time in order to secure a bus ticket </a:t>
            </a:r>
          </a:p>
          <a:p>
            <a:r>
              <a:rPr lang="en-GB" dirty="0"/>
              <a:t>and will also need to pay cash when they buy the bus ticket.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274522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77362" y="1312985"/>
            <a:ext cx="8088923" cy="1169551"/>
          </a:xfrm>
          <a:prstGeom prst="rect">
            <a:avLst/>
          </a:prstGeom>
          <a:noFill/>
        </p:spPr>
        <p:txBody>
          <a:bodyPr wrap="square" rtlCol="0">
            <a:spAutoFit/>
          </a:bodyPr>
          <a:lstStyle/>
          <a:p>
            <a:r>
              <a:rPr lang="en-GB" dirty="0"/>
              <a:t>The main purpose of this project is to automate the manual procedures of reserving a </a:t>
            </a:r>
          </a:p>
          <a:p>
            <a:r>
              <a:rPr lang="en-GB" dirty="0"/>
              <a:t>bus ticket for any journey made through reservation system. This </a:t>
            </a:r>
          </a:p>
          <a:p>
            <a:r>
              <a:rPr lang="en-GB" dirty="0"/>
              <a:t>system is said to be an automatic system and customers can select seats by </a:t>
            </a:r>
          </a:p>
          <a:p>
            <a:r>
              <a:rPr lang="en-GB" dirty="0"/>
              <a:t>themselves.</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1" y="4713110"/>
            <a:ext cx="242577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720969" y="1324708"/>
            <a:ext cx="7643446" cy="2862322"/>
          </a:xfrm>
          <a:prstGeom prst="rect">
            <a:avLst/>
          </a:prstGeom>
          <a:noFill/>
        </p:spPr>
        <p:txBody>
          <a:bodyPr wrap="square" rtlCol="0">
            <a:spAutoFit/>
          </a:bodyPr>
          <a:lstStyle/>
          <a:p>
            <a:r>
              <a:rPr lang="en-GB" sz="1200" dirty="0"/>
              <a:t>i) Providing a web-based bus ticket reservation function where a customer can </a:t>
            </a:r>
          </a:p>
          <a:p>
            <a:r>
              <a:rPr lang="en-GB" sz="1200" dirty="0"/>
              <a:t>buy bus ticket through the online system without a need to queue up at the </a:t>
            </a:r>
          </a:p>
          <a:p>
            <a:r>
              <a:rPr lang="en-GB" sz="1200" dirty="0"/>
              <a:t>counter to purchase a bus ticket.</a:t>
            </a:r>
          </a:p>
          <a:p>
            <a:r>
              <a:rPr lang="en-GB" sz="1200" dirty="0"/>
              <a:t> </a:t>
            </a:r>
          </a:p>
          <a:p>
            <a:r>
              <a:rPr lang="en-GB" sz="1200" dirty="0"/>
              <a:t>ii) Enabling customers to check the availability and types of busses online. </a:t>
            </a:r>
          </a:p>
          <a:p>
            <a:r>
              <a:rPr lang="en-GB" sz="1200" dirty="0"/>
              <a:t>Customer can check the time departure for every ITC bus through the </a:t>
            </a:r>
          </a:p>
          <a:p>
            <a:r>
              <a:rPr lang="en-GB" sz="1200" dirty="0"/>
              <a:t>system.</a:t>
            </a:r>
          </a:p>
          <a:p>
            <a:r>
              <a:rPr lang="en-GB" sz="1200" dirty="0"/>
              <a:t> </a:t>
            </a:r>
          </a:p>
          <a:p>
            <a:r>
              <a:rPr lang="en-GB" sz="1200" dirty="0"/>
              <a:t>iii) Easing bus ticket payment by obtaining a bank pin after payments is made to </a:t>
            </a:r>
          </a:p>
          <a:p>
            <a:r>
              <a:rPr lang="en-GB" sz="1200" dirty="0"/>
              <a:t>the various designated banks.</a:t>
            </a:r>
          </a:p>
          <a:p>
            <a:r>
              <a:rPr lang="en-GB" sz="1200" dirty="0"/>
              <a:t> </a:t>
            </a:r>
          </a:p>
          <a:p>
            <a:r>
              <a:rPr lang="en-GB" sz="1200" dirty="0"/>
              <a:t>iv) Ability of customers to cancel their reservation.</a:t>
            </a:r>
          </a:p>
          <a:p>
            <a:r>
              <a:rPr lang="en-GB" sz="1200" dirty="0"/>
              <a:t> </a:t>
            </a:r>
          </a:p>
          <a:p>
            <a:r>
              <a:rPr lang="en-GB" sz="1200" dirty="0"/>
              <a:t>v) Admin user privileges in updating and cancelling payment, route and vehicle </a:t>
            </a:r>
          </a:p>
          <a:p>
            <a:r>
              <a:rPr lang="en-GB" sz="1200" dirty="0"/>
              <a:t>records.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24902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academia.edu</a:t>
            </a:r>
          </a:p>
        </p:txBody>
      </p:sp>
      <p:sp>
        <p:nvSpPr>
          <p:cNvPr id="3" name="TextBox 2"/>
          <p:cNvSpPr txBox="1"/>
          <p:nvPr/>
        </p:nvSpPr>
        <p:spPr>
          <a:xfrm>
            <a:off x="457199" y="1227992"/>
            <a:ext cx="7754816" cy="954107"/>
          </a:xfrm>
          <a:prstGeom prst="rect">
            <a:avLst/>
          </a:prstGeom>
          <a:noFill/>
        </p:spPr>
        <p:txBody>
          <a:bodyPr wrap="square" rtlCol="0">
            <a:spAutoFit/>
          </a:bodyPr>
          <a:lstStyle/>
          <a:p>
            <a:pPr marL="285750" indent="-285750">
              <a:buFont typeface="Arial" pitchFamily="34" charset="0"/>
              <a:buChar char="•"/>
            </a:pPr>
            <a:r>
              <a:rPr lang="en-GB" dirty="0"/>
              <a:t>HOME/LOGIN PAGE</a:t>
            </a:r>
          </a:p>
          <a:p>
            <a:pPr marL="285750" indent="-285750">
              <a:buFont typeface="Arial" pitchFamily="34" charset="0"/>
              <a:buChar char="•"/>
            </a:pPr>
            <a:r>
              <a:rPr lang="en-GB" dirty="0"/>
              <a:t>FIND BUS PAGE</a:t>
            </a:r>
          </a:p>
          <a:p>
            <a:pPr marL="285750" indent="-285750">
              <a:buFont typeface="Arial" pitchFamily="34" charset="0"/>
              <a:buChar char="•"/>
            </a:pPr>
            <a:r>
              <a:rPr lang="en-GB" dirty="0"/>
              <a:t>SEE BOOKINGS PAGE</a:t>
            </a:r>
          </a:p>
          <a:p>
            <a:pPr marL="285750" indent="-285750">
              <a:buFont typeface="Arial" pitchFamily="34" charset="0"/>
              <a:buChar char="•"/>
            </a:pPr>
            <a:r>
              <a:rPr lang="en-GB" dirty="0"/>
              <a:t>LOGOUT PAGE</a:t>
            </a:r>
          </a:p>
        </p:txBody>
      </p:sp>
      <p:sp>
        <p:nvSpPr>
          <p:cNvPr id="4" name="TextBox 3"/>
          <p:cNvSpPr txBox="1"/>
          <p:nvPr/>
        </p:nvSpPr>
        <p:spPr>
          <a:xfrm>
            <a:off x="272561" y="2986453"/>
            <a:ext cx="8056685" cy="1384995"/>
          </a:xfrm>
          <a:prstGeom prst="rect">
            <a:avLst/>
          </a:prstGeom>
          <a:noFill/>
        </p:spPr>
        <p:txBody>
          <a:bodyPr wrap="square" rtlCol="0">
            <a:spAutoFit/>
          </a:bodyPr>
          <a:lstStyle/>
          <a:p>
            <a:r>
              <a:rPr lang="en-GB" dirty="0"/>
              <a:t>It is clear that the existing systems of booking are limited to fixed bus company services and do not provide mobile bus company service feature. This is therefore a bit expensive to the clients as compared to when the bus company itself visits the clients who sometimes might be a singing group of 20 members or a band. Therefore, proposed system provides a module to select the nature of the bus company, i.e. either mobile or fixed and this helps the clients make order for the bus company itself to visit them. This will reduce unnecessary costs and time consumption.</a:t>
            </a:r>
          </a:p>
        </p:txBody>
      </p:sp>
      <p:sp>
        <p:nvSpPr>
          <p:cNvPr id="6" name="TextBox 5"/>
          <p:cNvSpPr txBox="1"/>
          <p:nvPr/>
        </p:nvSpPr>
        <p:spPr>
          <a:xfrm>
            <a:off x="202223" y="2549769"/>
            <a:ext cx="2467708" cy="307777"/>
          </a:xfrm>
          <a:prstGeom prst="rect">
            <a:avLst/>
          </a:prstGeom>
          <a:noFill/>
        </p:spPr>
        <p:txBody>
          <a:bodyPr wrap="square" rtlCol="0">
            <a:spAutoFit/>
          </a:bodyPr>
          <a:lstStyle/>
          <a:p>
            <a:r>
              <a:rPr lang="en-IN" b="1" dirty="0">
                <a:solidFill>
                  <a:srgbClr val="213163"/>
                </a:solidFill>
              </a:rPr>
              <a:t>Results:</a:t>
            </a:r>
            <a:endParaRPr lang="en-GB"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7854B6A2-5ACB-81B6-86EF-19E8E8156BF9}"/>
              </a:ext>
            </a:extLst>
          </p:cNvPr>
          <p:cNvPicPr>
            <a:picLocks noChangeAspect="1"/>
          </p:cNvPicPr>
          <p:nvPr/>
        </p:nvPicPr>
        <p:blipFill>
          <a:blip r:embed="rId3"/>
          <a:stretch>
            <a:fillRect/>
          </a:stretch>
        </p:blipFill>
        <p:spPr>
          <a:xfrm>
            <a:off x="1128816" y="1065075"/>
            <a:ext cx="6886368" cy="329985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123</TotalTime>
  <Words>850</Words>
  <Application>Microsoft Office PowerPoint</Application>
  <PresentationFormat>On-screen Show (16:9)</PresentationFormat>
  <Paragraphs>83</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vt:lpstr>
      <vt:lpstr>Homepage</vt:lpstr>
      <vt:lpstr>See-Booking-page</vt:lpstr>
      <vt:lpstr>Find-Bus-Page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Sella Durai</cp:lastModifiedBy>
  <cp:revision>19</cp:revision>
  <dcterms:modified xsi:type="dcterms:W3CDTF">2024-04-09T10:27:46Z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