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39C71EC9-571D-4CE4-A7F8-668E3D57C1BD}" type="datetimeFigureOut">
              <a:rPr lang="tr-TR" smtClean="0"/>
              <a:t>24.06.2024</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521A177-89C8-450C-865F-BBA2D26A5277}" type="slidenum">
              <a:rPr lang="tr-TR" smtClean="0"/>
              <a:t>‹#›</a:t>
            </a:fld>
            <a:endParaRPr lang="tr-TR"/>
          </a:p>
        </p:txBody>
      </p:sp>
    </p:spTree>
    <p:extLst>
      <p:ext uri="{BB962C8B-B14F-4D97-AF65-F5344CB8AC3E}">
        <p14:creationId xmlns:p14="http://schemas.microsoft.com/office/powerpoint/2010/main" val="2501981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9C71EC9-571D-4CE4-A7F8-668E3D57C1BD}" type="datetimeFigureOut">
              <a:rPr lang="tr-TR" smtClean="0"/>
              <a:t>24.06.2024</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521A177-89C8-450C-865F-BBA2D26A5277}" type="slidenum">
              <a:rPr lang="tr-TR" smtClean="0"/>
              <a:t>‹#›</a:t>
            </a:fld>
            <a:endParaRPr lang="tr-TR"/>
          </a:p>
        </p:txBody>
      </p:sp>
    </p:spTree>
    <p:extLst>
      <p:ext uri="{BB962C8B-B14F-4D97-AF65-F5344CB8AC3E}">
        <p14:creationId xmlns:p14="http://schemas.microsoft.com/office/powerpoint/2010/main" val="87093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9C71EC9-571D-4CE4-A7F8-668E3D57C1BD}" type="datetimeFigureOut">
              <a:rPr lang="tr-TR" smtClean="0"/>
              <a:t>24.06.2024</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521A177-89C8-450C-865F-BBA2D26A5277}"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1469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39C71EC9-571D-4CE4-A7F8-668E3D57C1BD}" type="datetimeFigureOut">
              <a:rPr lang="tr-TR" smtClean="0"/>
              <a:t>24.06.2024</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521A177-89C8-450C-865F-BBA2D26A5277}" type="slidenum">
              <a:rPr lang="tr-TR" smtClean="0"/>
              <a:t>‹#›</a:t>
            </a:fld>
            <a:endParaRPr lang="tr-TR"/>
          </a:p>
        </p:txBody>
      </p:sp>
    </p:spTree>
    <p:extLst>
      <p:ext uri="{BB962C8B-B14F-4D97-AF65-F5344CB8AC3E}">
        <p14:creationId xmlns:p14="http://schemas.microsoft.com/office/powerpoint/2010/main" val="1505747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39C71EC9-571D-4CE4-A7F8-668E3D57C1BD}" type="datetimeFigureOut">
              <a:rPr lang="tr-TR" smtClean="0"/>
              <a:t>24.06.2024</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521A177-89C8-450C-865F-BBA2D26A5277}"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74767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39C71EC9-571D-4CE4-A7F8-668E3D57C1BD}" type="datetimeFigureOut">
              <a:rPr lang="tr-TR" smtClean="0"/>
              <a:t>24.06.2024</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521A177-89C8-450C-865F-BBA2D26A5277}" type="slidenum">
              <a:rPr lang="tr-TR" smtClean="0"/>
              <a:t>‹#›</a:t>
            </a:fld>
            <a:endParaRPr lang="tr-TR"/>
          </a:p>
        </p:txBody>
      </p:sp>
    </p:spTree>
    <p:extLst>
      <p:ext uri="{BB962C8B-B14F-4D97-AF65-F5344CB8AC3E}">
        <p14:creationId xmlns:p14="http://schemas.microsoft.com/office/powerpoint/2010/main" val="752003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9C71EC9-571D-4CE4-A7F8-668E3D57C1BD}" type="datetimeFigureOut">
              <a:rPr lang="tr-TR" smtClean="0"/>
              <a:t>24.06.2024</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521A177-89C8-450C-865F-BBA2D26A5277}" type="slidenum">
              <a:rPr lang="tr-TR" smtClean="0"/>
              <a:t>‹#›</a:t>
            </a:fld>
            <a:endParaRPr lang="tr-TR"/>
          </a:p>
        </p:txBody>
      </p:sp>
    </p:spTree>
    <p:extLst>
      <p:ext uri="{BB962C8B-B14F-4D97-AF65-F5344CB8AC3E}">
        <p14:creationId xmlns:p14="http://schemas.microsoft.com/office/powerpoint/2010/main" val="2984994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9C71EC9-571D-4CE4-A7F8-668E3D57C1BD}" type="datetimeFigureOut">
              <a:rPr lang="tr-TR" smtClean="0"/>
              <a:t>24.06.2024</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521A177-89C8-450C-865F-BBA2D26A5277}" type="slidenum">
              <a:rPr lang="tr-TR" smtClean="0"/>
              <a:t>‹#›</a:t>
            </a:fld>
            <a:endParaRPr lang="tr-TR"/>
          </a:p>
        </p:txBody>
      </p:sp>
    </p:spTree>
    <p:extLst>
      <p:ext uri="{BB962C8B-B14F-4D97-AF65-F5344CB8AC3E}">
        <p14:creationId xmlns:p14="http://schemas.microsoft.com/office/powerpoint/2010/main" val="4241743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9C71EC9-571D-4CE4-A7F8-668E3D57C1BD}" type="datetimeFigureOut">
              <a:rPr lang="tr-TR" smtClean="0"/>
              <a:t>24.06.2024</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521A177-89C8-450C-865F-BBA2D26A5277}" type="slidenum">
              <a:rPr lang="tr-TR" smtClean="0"/>
              <a:t>‹#›</a:t>
            </a:fld>
            <a:endParaRPr lang="tr-TR"/>
          </a:p>
        </p:txBody>
      </p:sp>
    </p:spTree>
    <p:extLst>
      <p:ext uri="{BB962C8B-B14F-4D97-AF65-F5344CB8AC3E}">
        <p14:creationId xmlns:p14="http://schemas.microsoft.com/office/powerpoint/2010/main" val="1420347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9C71EC9-571D-4CE4-A7F8-668E3D57C1BD}" type="datetimeFigureOut">
              <a:rPr lang="tr-TR" smtClean="0"/>
              <a:t>24.06.2024</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521A177-89C8-450C-865F-BBA2D26A5277}" type="slidenum">
              <a:rPr lang="tr-TR" smtClean="0"/>
              <a:t>‹#›</a:t>
            </a:fld>
            <a:endParaRPr lang="tr-TR"/>
          </a:p>
        </p:txBody>
      </p:sp>
    </p:spTree>
    <p:extLst>
      <p:ext uri="{BB962C8B-B14F-4D97-AF65-F5344CB8AC3E}">
        <p14:creationId xmlns:p14="http://schemas.microsoft.com/office/powerpoint/2010/main" val="1681238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9C71EC9-571D-4CE4-A7F8-668E3D57C1BD}" type="datetimeFigureOut">
              <a:rPr lang="tr-TR" smtClean="0"/>
              <a:t>24.06.2024</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521A177-89C8-450C-865F-BBA2D26A5277}" type="slidenum">
              <a:rPr lang="tr-TR" smtClean="0"/>
              <a:t>‹#›</a:t>
            </a:fld>
            <a:endParaRPr lang="tr-TR"/>
          </a:p>
        </p:txBody>
      </p:sp>
    </p:spTree>
    <p:extLst>
      <p:ext uri="{BB962C8B-B14F-4D97-AF65-F5344CB8AC3E}">
        <p14:creationId xmlns:p14="http://schemas.microsoft.com/office/powerpoint/2010/main" val="3124380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9C71EC9-571D-4CE4-A7F8-668E3D57C1BD}" type="datetimeFigureOut">
              <a:rPr lang="tr-TR" smtClean="0"/>
              <a:t>24.06.2024</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521A177-89C8-450C-865F-BBA2D26A5277}" type="slidenum">
              <a:rPr lang="tr-TR" smtClean="0"/>
              <a:t>‹#›</a:t>
            </a:fld>
            <a:endParaRPr lang="tr-TR"/>
          </a:p>
        </p:txBody>
      </p:sp>
    </p:spTree>
    <p:extLst>
      <p:ext uri="{BB962C8B-B14F-4D97-AF65-F5344CB8AC3E}">
        <p14:creationId xmlns:p14="http://schemas.microsoft.com/office/powerpoint/2010/main" val="386217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9C71EC9-571D-4CE4-A7F8-668E3D57C1BD}" type="datetimeFigureOut">
              <a:rPr lang="tr-TR" smtClean="0"/>
              <a:t>24.06.2024</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521A177-89C8-450C-865F-BBA2D26A5277}" type="slidenum">
              <a:rPr lang="tr-TR" smtClean="0"/>
              <a:t>‹#›</a:t>
            </a:fld>
            <a:endParaRPr lang="tr-TR"/>
          </a:p>
        </p:txBody>
      </p:sp>
    </p:spTree>
    <p:extLst>
      <p:ext uri="{BB962C8B-B14F-4D97-AF65-F5344CB8AC3E}">
        <p14:creationId xmlns:p14="http://schemas.microsoft.com/office/powerpoint/2010/main" val="1118825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C71EC9-571D-4CE4-A7F8-668E3D57C1BD}" type="datetimeFigureOut">
              <a:rPr lang="tr-TR" smtClean="0"/>
              <a:t>24.06.2024</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521A177-89C8-450C-865F-BBA2D26A5277}" type="slidenum">
              <a:rPr lang="tr-TR" smtClean="0"/>
              <a:t>‹#›</a:t>
            </a:fld>
            <a:endParaRPr lang="tr-TR"/>
          </a:p>
        </p:txBody>
      </p:sp>
    </p:spTree>
    <p:extLst>
      <p:ext uri="{BB962C8B-B14F-4D97-AF65-F5344CB8AC3E}">
        <p14:creationId xmlns:p14="http://schemas.microsoft.com/office/powerpoint/2010/main" val="3358174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9C71EC9-571D-4CE4-A7F8-668E3D57C1BD}" type="datetimeFigureOut">
              <a:rPr lang="tr-TR" smtClean="0"/>
              <a:t>24.06.2024</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521A177-89C8-450C-865F-BBA2D26A5277}" type="slidenum">
              <a:rPr lang="tr-TR" smtClean="0"/>
              <a:t>‹#›</a:t>
            </a:fld>
            <a:endParaRPr lang="tr-TR"/>
          </a:p>
        </p:txBody>
      </p:sp>
    </p:spTree>
    <p:extLst>
      <p:ext uri="{BB962C8B-B14F-4D97-AF65-F5344CB8AC3E}">
        <p14:creationId xmlns:p14="http://schemas.microsoft.com/office/powerpoint/2010/main" val="365230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9C71EC9-571D-4CE4-A7F8-668E3D57C1BD}" type="datetimeFigureOut">
              <a:rPr lang="tr-TR" smtClean="0"/>
              <a:t>24.06.2024</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521A177-89C8-450C-865F-BBA2D26A5277}" type="slidenum">
              <a:rPr lang="tr-TR" smtClean="0"/>
              <a:t>‹#›</a:t>
            </a:fld>
            <a:endParaRPr lang="tr-TR"/>
          </a:p>
        </p:txBody>
      </p:sp>
    </p:spTree>
    <p:extLst>
      <p:ext uri="{BB962C8B-B14F-4D97-AF65-F5344CB8AC3E}">
        <p14:creationId xmlns:p14="http://schemas.microsoft.com/office/powerpoint/2010/main" val="125923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9C71EC9-571D-4CE4-A7F8-668E3D57C1BD}" type="datetimeFigureOut">
              <a:rPr lang="tr-TR" smtClean="0"/>
              <a:t>24.06.2024</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521A177-89C8-450C-865F-BBA2D26A5277}" type="slidenum">
              <a:rPr lang="tr-TR" smtClean="0"/>
              <a:t>‹#›</a:t>
            </a:fld>
            <a:endParaRPr lang="tr-TR"/>
          </a:p>
        </p:txBody>
      </p:sp>
    </p:spTree>
    <p:extLst>
      <p:ext uri="{BB962C8B-B14F-4D97-AF65-F5344CB8AC3E}">
        <p14:creationId xmlns:p14="http://schemas.microsoft.com/office/powerpoint/2010/main" val="42098089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BD8C1C-F81F-F1DE-5BD5-F21389EBDE16}"/>
              </a:ext>
            </a:extLst>
          </p:cNvPr>
          <p:cNvSpPr>
            <a:spLocks noGrp="1"/>
          </p:cNvSpPr>
          <p:nvPr>
            <p:ph type="ctrTitle"/>
          </p:nvPr>
        </p:nvSpPr>
        <p:spPr>
          <a:xfrm>
            <a:off x="1746504" y="1104004"/>
            <a:ext cx="10725912" cy="2310070"/>
          </a:xfrm>
        </p:spPr>
        <p:txBody>
          <a:bodyPr>
            <a:noAutofit/>
          </a:bodyPr>
          <a:lstStyle/>
          <a:p>
            <a:r>
              <a:rPr lang="en-US" sz="6400" dirty="0"/>
              <a:t>Detecting Phishing Websites Using Machine Learning Techniques</a:t>
            </a:r>
            <a:endParaRPr lang="tr-TR" sz="6400" dirty="0"/>
          </a:p>
        </p:txBody>
      </p:sp>
      <p:sp>
        <p:nvSpPr>
          <p:cNvPr id="3" name="Alt Başlık 2">
            <a:extLst>
              <a:ext uri="{FF2B5EF4-FFF2-40B4-BE49-F238E27FC236}">
                <a16:creationId xmlns:a16="http://schemas.microsoft.com/office/drawing/2014/main" id="{BB3C08F8-9E0D-A2A6-77DB-BD690C3BF03F}"/>
              </a:ext>
            </a:extLst>
          </p:cNvPr>
          <p:cNvSpPr>
            <a:spLocks noGrp="1"/>
          </p:cNvSpPr>
          <p:nvPr>
            <p:ph type="subTitle" idx="1"/>
          </p:nvPr>
        </p:nvSpPr>
        <p:spPr>
          <a:xfrm>
            <a:off x="1746504" y="4311035"/>
            <a:ext cx="8915399" cy="1126283"/>
          </a:xfrm>
        </p:spPr>
        <p:txBody>
          <a:bodyPr>
            <a:noAutofit/>
          </a:bodyPr>
          <a:lstStyle/>
          <a:p>
            <a:r>
              <a:rPr lang="tr-TR" sz="3200" dirty="0"/>
              <a:t>SELMAN OLGUN</a:t>
            </a:r>
          </a:p>
          <a:p>
            <a:r>
              <a:rPr lang="tr-TR" sz="3200" dirty="0"/>
              <a:t>190709038</a:t>
            </a:r>
          </a:p>
        </p:txBody>
      </p:sp>
    </p:spTree>
    <p:extLst>
      <p:ext uri="{BB962C8B-B14F-4D97-AF65-F5344CB8AC3E}">
        <p14:creationId xmlns:p14="http://schemas.microsoft.com/office/powerpoint/2010/main" val="3438887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2D515A-A3E1-7F9B-D04C-191677AD5EB3}"/>
              </a:ext>
            </a:extLst>
          </p:cNvPr>
          <p:cNvSpPr>
            <a:spLocks noGrp="1"/>
          </p:cNvSpPr>
          <p:nvPr>
            <p:ph type="title"/>
          </p:nvPr>
        </p:nvSpPr>
        <p:spPr/>
        <p:txBody>
          <a:bodyPr/>
          <a:lstStyle/>
          <a:p>
            <a:r>
              <a:rPr lang="tr-TR" dirty="0"/>
              <a:t>Fundamentals</a:t>
            </a:r>
          </a:p>
        </p:txBody>
      </p:sp>
      <p:sp>
        <p:nvSpPr>
          <p:cNvPr id="3" name="İçerik Yer Tutucusu 2">
            <a:extLst>
              <a:ext uri="{FF2B5EF4-FFF2-40B4-BE49-F238E27FC236}">
                <a16:creationId xmlns:a16="http://schemas.microsoft.com/office/drawing/2014/main" id="{141D4BEA-7607-C9BB-F8C7-F35F16B1B333}"/>
              </a:ext>
            </a:extLst>
          </p:cNvPr>
          <p:cNvSpPr>
            <a:spLocks noGrp="1"/>
          </p:cNvSpPr>
          <p:nvPr>
            <p:ph idx="1"/>
          </p:nvPr>
        </p:nvSpPr>
        <p:spPr/>
        <p:txBody>
          <a:bodyPr/>
          <a:lstStyle/>
          <a:p>
            <a:r>
              <a:rPr lang="tr-TR" dirty="0" err="1"/>
              <a:t>Phishing</a:t>
            </a:r>
            <a:r>
              <a:rPr lang="tr-TR" dirty="0"/>
              <a:t>: </a:t>
            </a:r>
            <a:r>
              <a:rPr lang="en-US" dirty="0"/>
              <a:t>Phishing is a malicious attack method that mimics legitimate websites to steal users' personal and financial information. These attacks typically use fake emails, SMS, or web links to deceive users into sharing sensitive information.</a:t>
            </a:r>
            <a:endParaRPr lang="tr-TR" dirty="0"/>
          </a:p>
          <a:p>
            <a:r>
              <a:rPr lang="tr-TR" dirty="0"/>
              <a:t>Machine Learning: </a:t>
            </a:r>
            <a:r>
              <a:rPr lang="en-US" dirty="0"/>
              <a:t>Machine learning extracts meaningful patterns from large datasets to effectively differentiate between phishing and legitimate websites. Features such as URL length, presence of special characters, and use of IP addresses are crucial in identifying phishing websites.</a:t>
            </a:r>
            <a:endParaRPr lang="tr-TR" dirty="0"/>
          </a:p>
        </p:txBody>
      </p:sp>
    </p:spTree>
    <p:extLst>
      <p:ext uri="{BB962C8B-B14F-4D97-AF65-F5344CB8AC3E}">
        <p14:creationId xmlns:p14="http://schemas.microsoft.com/office/powerpoint/2010/main" val="3102938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43E00E-8D21-AA0D-018F-91934AA5F948}"/>
              </a:ext>
            </a:extLst>
          </p:cNvPr>
          <p:cNvSpPr>
            <a:spLocks noGrp="1"/>
          </p:cNvSpPr>
          <p:nvPr>
            <p:ph type="title"/>
          </p:nvPr>
        </p:nvSpPr>
        <p:spPr/>
        <p:txBody>
          <a:bodyPr/>
          <a:lstStyle/>
          <a:p>
            <a:r>
              <a:rPr lang="tr-TR" dirty="0" err="1"/>
              <a:t>Dataset</a:t>
            </a:r>
            <a:r>
              <a:rPr lang="tr-TR" dirty="0"/>
              <a:t> </a:t>
            </a:r>
            <a:r>
              <a:rPr lang="tr-TR" dirty="0" err="1"/>
              <a:t>Description</a:t>
            </a:r>
            <a:endParaRPr lang="tr-TR" dirty="0"/>
          </a:p>
        </p:txBody>
      </p:sp>
      <p:sp>
        <p:nvSpPr>
          <p:cNvPr id="3" name="İçerik Yer Tutucusu 2">
            <a:extLst>
              <a:ext uri="{FF2B5EF4-FFF2-40B4-BE49-F238E27FC236}">
                <a16:creationId xmlns:a16="http://schemas.microsoft.com/office/drawing/2014/main" id="{A718B43C-2058-6779-B76E-909677B33BA7}"/>
              </a:ext>
            </a:extLst>
          </p:cNvPr>
          <p:cNvSpPr>
            <a:spLocks noGrp="1"/>
          </p:cNvSpPr>
          <p:nvPr>
            <p:ph idx="1"/>
          </p:nvPr>
        </p:nvSpPr>
        <p:spPr/>
        <p:txBody>
          <a:bodyPr/>
          <a:lstStyle/>
          <a:p>
            <a:r>
              <a:rPr lang="en-US" dirty="0"/>
              <a:t>The dataset used in this study is from the UCI Machine Learning Repository and is focused on detecting phishing websites. It includes features extracted from URLs, such as URL length, presence of special characters, and domain age. The dataset was preprocessed to remove outdated features like web traffic and page ranking data. It was then split into training and test sets for model evaluation using metrics like F1 score and accuracy. This dataset enables effective training and evaluation of machine learning models for phishing detection.</a:t>
            </a:r>
            <a:endParaRPr lang="tr-TR" dirty="0"/>
          </a:p>
        </p:txBody>
      </p:sp>
    </p:spTree>
    <p:extLst>
      <p:ext uri="{BB962C8B-B14F-4D97-AF65-F5344CB8AC3E}">
        <p14:creationId xmlns:p14="http://schemas.microsoft.com/office/powerpoint/2010/main" val="926192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4B6225-23B4-7FCA-D38B-E7B73E4F606D}"/>
              </a:ext>
            </a:extLst>
          </p:cNvPr>
          <p:cNvSpPr>
            <a:spLocks noGrp="1"/>
          </p:cNvSpPr>
          <p:nvPr>
            <p:ph type="title"/>
          </p:nvPr>
        </p:nvSpPr>
        <p:spPr>
          <a:xfrm>
            <a:off x="2592925" y="669830"/>
            <a:ext cx="8911687" cy="1280890"/>
          </a:xfrm>
        </p:spPr>
        <p:txBody>
          <a:bodyPr/>
          <a:lstStyle/>
          <a:p>
            <a:r>
              <a:rPr lang="tr-TR" dirty="0"/>
              <a:t>Machine Learning </a:t>
            </a:r>
            <a:r>
              <a:rPr lang="tr-TR" dirty="0" err="1"/>
              <a:t>Models</a:t>
            </a:r>
            <a:r>
              <a:rPr lang="tr-TR" dirty="0"/>
              <a:t> </a:t>
            </a:r>
            <a:r>
              <a:rPr lang="tr-TR" dirty="0" err="1"/>
              <a:t>Used</a:t>
            </a:r>
            <a:endParaRPr lang="tr-TR" dirty="0"/>
          </a:p>
        </p:txBody>
      </p:sp>
      <p:sp>
        <p:nvSpPr>
          <p:cNvPr id="3" name="İçerik Yer Tutucusu 2">
            <a:extLst>
              <a:ext uri="{FF2B5EF4-FFF2-40B4-BE49-F238E27FC236}">
                <a16:creationId xmlns:a16="http://schemas.microsoft.com/office/drawing/2014/main" id="{B4890F9D-22D8-DD7B-FB3D-C9988C8D80E3}"/>
              </a:ext>
            </a:extLst>
          </p:cNvPr>
          <p:cNvSpPr>
            <a:spLocks noGrp="1"/>
          </p:cNvSpPr>
          <p:nvPr>
            <p:ph idx="1"/>
          </p:nvPr>
        </p:nvSpPr>
        <p:spPr/>
        <p:txBody>
          <a:bodyPr/>
          <a:lstStyle/>
          <a:p>
            <a:r>
              <a:rPr lang="tr-TR" b="1" dirty="0" err="1"/>
              <a:t>Logistic</a:t>
            </a:r>
            <a:r>
              <a:rPr lang="tr-TR" b="1" dirty="0"/>
              <a:t> </a:t>
            </a:r>
            <a:r>
              <a:rPr lang="tr-TR" b="1" dirty="0" err="1"/>
              <a:t>Regression</a:t>
            </a:r>
            <a:endParaRPr lang="tr-TR" dirty="0"/>
          </a:p>
          <a:p>
            <a:r>
              <a:rPr lang="tr-TR" b="1" dirty="0"/>
              <a:t>K-</a:t>
            </a:r>
            <a:r>
              <a:rPr lang="tr-TR" b="1" dirty="0" err="1"/>
              <a:t>Nearest</a:t>
            </a:r>
            <a:r>
              <a:rPr lang="tr-TR" b="1" dirty="0"/>
              <a:t> </a:t>
            </a:r>
            <a:r>
              <a:rPr lang="tr-TR" b="1" dirty="0" err="1"/>
              <a:t>Neighbors</a:t>
            </a:r>
            <a:r>
              <a:rPr lang="tr-TR" b="1" dirty="0"/>
              <a:t> (KNN)</a:t>
            </a:r>
            <a:endParaRPr lang="tr-TR" dirty="0"/>
          </a:p>
          <a:p>
            <a:r>
              <a:rPr lang="tr-TR" b="1" dirty="0" err="1"/>
              <a:t>Random</a:t>
            </a:r>
            <a:r>
              <a:rPr lang="tr-TR" b="1" dirty="0"/>
              <a:t> </a:t>
            </a:r>
            <a:r>
              <a:rPr lang="tr-TR" b="1" dirty="0" err="1"/>
              <a:t>Forest</a:t>
            </a:r>
            <a:endParaRPr lang="tr-TR" dirty="0"/>
          </a:p>
          <a:p>
            <a:r>
              <a:rPr lang="tr-TR" b="1" dirty="0" err="1"/>
              <a:t>Naive</a:t>
            </a:r>
            <a:r>
              <a:rPr lang="tr-TR" b="1" dirty="0"/>
              <a:t> </a:t>
            </a:r>
            <a:r>
              <a:rPr lang="tr-TR" b="1" dirty="0" err="1"/>
              <a:t>Bayes</a:t>
            </a:r>
            <a:endParaRPr lang="tr-TR" dirty="0"/>
          </a:p>
          <a:p>
            <a:r>
              <a:rPr lang="tr-TR" b="1" dirty="0" err="1"/>
              <a:t>Decision</a:t>
            </a:r>
            <a:r>
              <a:rPr lang="tr-TR" b="1" dirty="0"/>
              <a:t> </a:t>
            </a:r>
            <a:r>
              <a:rPr lang="tr-TR" b="1" dirty="0" err="1"/>
              <a:t>Tree</a:t>
            </a:r>
            <a:endParaRPr lang="tr-TR" dirty="0"/>
          </a:p>
          <a:p>
            <a:pPr marL="0" indent="0">
              <a:buNone/>
            </a:pPr>
            <a:endParaRPr lang="tr-TR" dirty="0"/>
          </a:p>
        </p:txBody>
      </p:sp>
    </p:spTree>
    <p:extLst>
      <p:ext uri="{BB962C8B-B14F-4D97-AF65-F5344CB8AC3E}">
        <p14:creationId xmlns:p14="http://schemas.microsoft.com/office/powerpoint/2010/main" val="2252178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F1E29F-8AAF-74DC-E591-07D7B42F9BA1}"/>
              </a:ext>
            </a:extLst>
          </p:cNvPr>
          <p:cNvSpPr>
            <a:spLocks noGrp="1"/>
          </p:cNvSpPr>
          <p:nvPr>
            <p:ph type="title"/>
          </p:nvPr>
        </p:nvSpPr>
        <p:spPr/>
        <p:txBody>
          <a:bodyPr/>
          <a:lstStyle/>
          <a:p>
            <a:r>
              <a:rPr lang="tr-TR" dirty="0" err="1"/>
              <a:t>Stacking</a:t>
            </a:r>
            <a:endParaRPr lang="tr-TR" dirty="0"/>
          </a:p>
        </p:txBody>
      </p:sp>
      <p:sp>
        <p:nvSpPr>
          <p:cNvPr id="3" name="İçerik Yer Tutucusu 2">
            <a:extLst>
              <a:ext uri="{FF2B5EF4-FFF2-40B4-BE49-F238E27FC236}">
                <a16:creationId xmlns:a16="http://schemas.microsoft.com/office/drawing/2014/main" id="{D19C66B0-6D58-09BD-75AC-A0D9360FDA82}"/>
              </a:ext>
            </a:extLst>
          </p:cNvPr>
          <p:cNvSpPr>
            <a:spLocks noGrp="1"/>
          </p:cNvSpPr>
          <p:nvPr>
            <p:ph idx="1"/>
          </p:nvPr>
        </p:nvSpPr>
        <p:spPr/>
        <p:txBody>
          <a:bodyPr/>
          <a:lstStyle/>
          <a:p>
            <a:r>
              <a:rPr lang="en-US" dirty="0"/>
              <a:t>Stacking is an ensemble learning technique that combines predictions from multiple machine learning models to make a final prediction. Unlike bagging and boosting, stacking uses predictions from diverse base models to train a meta-learner, improving overall performance by leveraging the strengths of different models.</a:t>
            </a:r>
            <a:endParaRPr lang="tr-TR" dirty="0"/>
          </a:p>
          <a:p>
            <a:r>
              <a:rPr lang="en-US" dirty="0"/>
              <a:t>We created a Stacking model by combining the top three performing models: Random Forest, Logistic Regression, and Decision Tree.</a:t>
            </a:r>
            <a:endParaRPr lang="tr-TR" dirty="0"/>
          </a:p>
          <a:p>
            <a:endParaRPr lang="tr-TR" dirty="0"/>
          </a:p>
        </p:txBody>
      </p:sp>
    </p:spTree>
    <p:extLst>
      <p:ext uri="{BB962C8B-B14F-4D97-AF65-F5344CB8AC3E}">
        <p14:creationId xmlns:p14="http://schemas.microsoft.com/office/powerpoint/2010/main" val="64032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AB78A9-BEEC-9530-84CB-CC69F07FBC0C}"/>
              </a:ext>
            </a:extLst>
          </p:cNvPr>
          <p:cNvSpPr>
            <a:spLocks noGrp="1"/>
          </p:cNvSpPr>
          <p:nvPr>
            <p:ph type="title"/>
          </p:nvPr>
        </p:nvSpPr>
        <p:spPr/>
        <p:txBody>
          <a:bodyPr/>
          <a:lstStyle/>
          <a:p>
            <a:r>
              <a:rPr lang="tr-TR" dirty="0"/>
              <a:t>F</a:t>
            </a:r>
            <a:r>
              <a:rPr lang="en-US" dirty="0"/>
              <a:t>1 and </a:t>
            </a:r>
            <a:r>
              <a:rPr lang="tr-TR" dirty="0"/>
              <a:t>A</a:t>
            </a:r>
            <a:r>
              <a:rPr lang="en-US" dirty="0" err="1"/>
              <a:t>ccuracy</a:t>
            </a:r>
            <a:r>
              <a:rPr lang="en-US" dirty="0"/>
              <a:t> </a:t>
            </a:r>
            <a:r>
              <a:rPr lang="tr-TR" dirty="0"/>
              <a:t>S</a:t>
            </a:r>
            <a:r>
              <a:rPr lang="en-US" dirty="0"/>
              <a:t>cores of the </a:t>
            </a:r>
            <a:r>
              <a:rPr lang="tr-TR" dirty="0"/>
              <a:t>M</a:t>
            </a:r>
            <a:r>
              <a:rPr lang="en-US" dirty="0" err="1"/>
              <a:t>odels</a:t>
            </a:r>
            <a:endParaRPr lang="tr-TR" dirty="0"/>
          </a:p>
        </p:txBody>
      </p:sp>
      <p:pic>
        <p:nvPicPr>
          <p:cNvPr id="5" name="İçerik Yer Tutucusu 4">
            <a:extLst>
              <a:ext uri="{FF2B5EF4-FFF2-40B4-BE49-F238E27FC236}">
                <a16:creationId xmlns:a16="http://schemas.microsoft.com/office/drawing/2014/main" id="{8D2878BA-EB79-B840-0FBE-09190252FA8E}"/>
              </a:ext>
            </a:extLst>
          </p:cNvPr>
          <p:cNvPicPr>
            <a:picLocks noGrp="1" noChangeAspect="1"/>
          </p:cNvPicPr>
          <p:nvPr>
            <p:ph idx="1"/>
          </p:nvPr>
        </p:nvPicPr>
        <p:blipFill>
          <a:blip r:embed="rId2"/>
          <a:stretch>
            <a:fillRect/>
          </a:stretch>
        </p:blipFill>
        <p:spPr>
          <a:xfrm>
            <a:off x="3158585" y="1810140"/>
            <a:ext cx="6789540" cy="3142861"/>
          </a:xfrm>
        </p:spPr>
      </p:pic>
    </p:spTree>
    <p:extLst>
      <p:ext uri="{BB962C8B-B14F-4D97-AF65-F5344CB8AC3E}">
        <p14:creationId xmlns:p14="http://schemas.microsoft.com/office/powerpoint/2010/main" val="3985074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7CA1AF-16FF-1CF4-0754-F14A9825EC5E}"/>
              </a:ext>
            </a:extLst>
          </p:cNvPr>
          <p:cNvSpPr>
            <a:spLocks noGrp="1"/>
          </p:cNvSpPr>
          <p:nvPr>
            <p:ph type="title"/>
          </p:nvPr>
        </p:nvSpPr>
        <p:spPr/>
        <p:txBody>
          <a:bodyPr/>
          <a:lstStyle/>
          <a:p>
            <a:r>
              <a:rPr lang="tr-TR" dirty="0" err="1"/>
              <a:t>Feature</a:t>
            </a:r>
            <a:r>
              <a:rPr lang="tr-TR" dirty="0"/>
              <a:t> </a:t>
            </a:r>
            <a:r>
              <a:rPr lang="tr-TR" dirty="0" err="1"/>
              <a:t>Extraction</a:t>
            </a:r>
            <a:endParaRPr lang="tr-TR" dirty="0"/>
          </a:p>
        </p:txBody>
      </p:sp>
      <p:sp>
        <p:nvSpPr>
          <p:cNvPr id="3" name="İçerik Yer Tutucusu 2">
            <a:extLst>
              <a:ext uri="{FF2B5EF4-FFF2-40B4-BE49-F238E27FC236}">
                <a16:creationId xmlns:a16="http://schemas.microsoft.com/office/drawing/2014/main" id="{567F8327-F668-71F9-2D9F-566906E1D1E6}"/>
              </a:ext>
            </a:extLst>
          </p:cNvPr>
          <p:cNvSpPr>
            <a:spLocks noGrp="1"/>
          </p:cNvSpPr>
          <p:nvPr>
            <p:ph idx="1"/>
          </p:nvPr>
        </p:nvSpPr>
        <p:spPr/>
        <p:txBody>
          <a:bodyPr/>
          <a:lstStyle/>
          <a:p>
            <a:r>
              <a:rPr lang="en-US" dirty="0"/>
              <a:t>Feature extraction involved transforming categorical feature values into meaningful representations for predictive modeling, enhancing the interpretability and effectiveness of our analysis.</a:t>
            </a:r>
            <a:endParaRPr lang="tr-TR" dirty="0"/>
          </a:p>
          <a:p>
            <a:r>
              <a:rPr lang="en-US" dirty="0"/>
              <a:t>We performed feature extraction to interpret and utilize the values of features in our data, which include -1, 0, and 1, for predictive modeling</a:t>
            </a:r>
            <a:endParaRPr lang="tr-TR" dirty="0"/>
          </a:p>
        </p:txBody>
      </p:sp>
    </p:spTree>
    <p:extLst>
      <p:ext uri="{BB962C8B-B14F-4D97-AF65-F5344CB8AC3E}">
        <p14:creationId xmlns:p14="http://schemas.microsoft.com/office/powerpoint/2010/main" val="340575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969A59-8ADD-C928-6F7B-1B3D860B38C7}"/>
              </a:ext>
            </a:extLst>
          </p:cNvPr>
          <p:cNvSpPr>
            <a:spLocks noGrp="1"/>
          </p:cNvSpPr>
          <p:nvPr>
            <p:ph type="title"/>
          </p:nvPr>
        </p:nvSpPr>
        <p:spPr/>
        <p:txBody>
          <a:bodyPr/>
          <a:lstStyle/>
          <a:p>
            <a:r>
              <a:rPr lang="tr-TR" dirty="0" err="1"/>
              <a:t>Predict</a:t>
            </a:r>
            <a:endParaRPr lang="tr-TR" dirty="0"/>
          </a:p>
        </p:txBody>
      </p:sp>
      <p:sp>
        <p:nvSpPr>
          <p:cNvPr id="3" name="İçerik Yer Tutucusu 2">
            <a:extLst>
              <a:ext uri="{FF2B5EF4-FFF2-40B4-BE49-F238E27FC236}">
                <a16:creationId xmlns:a16="http://schemas.microsoft.com/office/drawing/2014/main" id="{5BAD229B-735C-A082-C8BF-80712D4D79A4}"/>
              </a:ext>
            </a:extLst>
          </p:cNvPr>
          <p:cNvSpPr>
            <a:spLocks noGrp="1"/>
          </p:cNvSpPr>
          <p:nvPr>
            <p:ph idx="1"/>
          </p:nvPr>
        </p:nvSpPr>
        <p:spPr/>
        <p:txBody>
          <a:bodyPr/>
          <a:lstStyle/>
          <a:p>
            <a:r>
              <a:rPr lang="en-US" dirty="0"/>
              <a:t>To predict using our model, we input the extracted features into the trained machine learning models, which then analyze the data to classify URLs as either phishing or legitimate based on learned patterns and feature importance.</a:t>
            </a:r>
            <a:endParaRPr lang="tr-TR" dirty="0"/>
          </a:p>
        </p:txBody>
      </p:sp>
      <p:pic>
        <p:nvPicPr>
          <p:cNvPr id="9" name="Resim 8">
            <a:extLst>
              <a:ext uri="{FF2B5EF4-FFF2-40B4-BE49-F238E27FC236}">
                <a16:creationId xmlns:a16="http://schemas.microsoft.com/office/drawing/2014/main" id="{908EA706-E6D1-EAA4-81FF-D70C9C60D690}"/>
              </a:ext>
            </a:extLst>
          </p:cNvPr>
          <p:cNvPicPr>
            <a:picLocks noChangeAspect="1"/>
          </p:cNvPicPr>
          <p:nvPr/>
        </p:nvPicPr>
        <p:blipFill>
          <a:blip r:embed="rId2"/>
          <a:stretch>
            <a:fillRect/>
          </a:stretch>
        </p:blipFill>
        <p:spPr>
          <a:xfrm>
            <a:off x="2933258" y="3502789"/>
            <a:ext cx="6325483" cy="1790950"/>
          </a:xfrm>
          <a:prstGeom prst="rect">
            <a:avLst/>
          </a:prstGeom>
        </p:spPr>
      </p:pic>
    </p:spTree>
    <p:extLst>
      <p:ext uri="{BB962C8B-B14F-4D97-AF65-F5344CB8AC3E}">
        <p14:creationId xmlns:p14="http://schemas.microsoft.com/office/powerpoint/2010/main" val="3374257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F8751F-40B1-EBBF-E82A-CF121EE02059}"/>
              </a:ext>
            </a:extLst>
          </p:cNvPr>
          <p:cNvSpPr>
            <a:spLocks noGrp="1"/>
          </p:cNvSpPr>
          <p:nvPr>
            <p:ph type="title"/>
          </p:nvPr>
        </p:nvSpPr>
        <p:spPr>
          <a:xfrm>
            <a:off x="2236309" y="1858550"/>
            <a:ext cx="8911687" cy="1280890"/>
          </a:xfrm>
        </p:spPr>
        <p:txBody>
          <a:bodyPr>
            <a:normAutofit/>
          </a:bodyPr>
          <a:lstStyle/>
          <a:p>
            <a:r>
              <a:rPr lang="tr-TR" sz="5600" dirty="0" err="1"/>
              <a:t>Thanks</a:t>
            </a:r>
            <a:r>
              <a:rPr lang="tr-TR" sz="5600" dirty="0"/>
              <a:t> </a:t>
            </a:r>
            <a:r>
              <a:rPr lang="tr-TR" sz="5600" dirty="0" err="1"/>
              <a:t>for</a:t>
            </a:r>
            <a:r>
              <a:rPr lang="tr-TR" sz="5600" dirty="0"/>
              <a:t> </a:t>
            </a:r>
            <a:r>
              <a:rPr lang="tr-TR" sz="5600" dirty="0" err="1"/>
              <a:t>listening</a:t>
            </a:r>
            <a:r>
              <a:rPr lang="tr-TR" sz="5600" dirty="0"/>
              <a:t>…</a:t>
            </a:r>
          </a:p>
        </p:txBody>
      </p:sp>
    </p:spTree>
    <p:extLst>
      <p:ext uri="{BB962C8B-B14F-4D97-AF65-F5344CB8AC3E}">
        <p14:creationId xmlns:p14="http://schemas.microsoft.com/office/powerpoint/2010/main" val="3968303683"/>
      </p:ext>
    </p:extLst>
  </p:cSld>
  <p:clrMapOvr>
    <a:masterClrMapping/>
  </p:clrMapOvr>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136</TotalTime>
  <Words>388</Words>
  <Application>Microsoft Office PowerPoint</Application>
  <PresentationFormat>Geniş ekran</PresentationFormat>
  <Paragraphs>24</Paragraphs>
  <Slides>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Arial</vt:lpstr>
      <vt:lpstr>Century Gothic</vt:lpstr>
      <vt:lpstr>Wingdings 3</vt:lpstr>
      <vt:lpstr>Duman</vt:lpstr>
      <vt:lpstr>Detecting Phishing Websites Using Machine Learning Techniques</vt:lpstr>
      <vt:lpstr>Fundamentals</vt:lpstr>
      <vt:lpstr>Dataset Description</vt:lpstr>
      <vt:lpstr>Machine Learning Models Used</vt:lpstr>
      <vt:lpstr>Stacking</vt:lpstr>
      <vt:lpstr>F1 and Accuracy Scores of the Models</vt:lpstr>
      <vt:lpstr>Feature Extraction</vt:lpstr>
      <vt:lpstr>Predict</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selmanolgun@posta.mu.edu.tr</dc:creator>
  <cp:lastModifiedBy>selmanolgun@posta.mu.edu.tr</cp:lastModifiedBy>
  <cp:revision>2</cp:revision>
  <dcterms:created xsi:type="dcterms:W3CDTF">2024-06-24T04:39:14Z</dcterms:created>
  <dcterms:modified xsi:type="dcterms:W3CDTF">2024-06-24T08:04:12Z</dcterms:modified>
</cp:coreProperties>
</file>