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4" r:id="rId8"/>
    <p:sldId id="263" r:id="rId9"/>
    <p:sldId id="265"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1" d="100"/>
          <a:sy n="61" d="100"/>
        </p:scale>
        <p:origin x="96"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16FE8A-B0B7-9BF3-A7B0-F40925EE113A}"/>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DAD0E36D-85F8-358B-70A4-DE778A5D0C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691F26F-04CD-6E84-26AE-1C619422D204}"/>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5" name="Alt Bilgi Yer Tutucusu 4">
            <a:extLst>
              <a:ext uri="{FF2B5EF4-FFF2-40B4-BE49-F238E27FC236}">
                <a16:creationId xmlns:a16="http://schemas.microsoft.com/office/drawing/2014/main" id="{8F53875A-210D-045A-6E0C-711A74A2389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1A48B7-3111-06FF-BDCC-12D1FEBE676A}"/>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1458147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A37833-7852-839D-CAD8-CE67AF0F179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51CBF33-EA2F-768E-781B-3F6635D7FCD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A345735-ABCA-FB79-2D38-52A939B5E2D6}"/>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5" name="Alt Bilgi Yer Tutucusu 4">
            <a:extLst>
              <a:ext uri="{FF2B5EF4-FFF2-40B4-BE49-F238E27FC236}">
                <a16:creationId xmlns:a16="http://schemas.microsoft.com/office/drawing/2014/main" id="{89582C02-EDFD-E33E-195C-46D769D3412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A7B104D-492A-8FBC-4BC7-46A07FCE3BDE}"/>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80776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09C1561-C64E-142B-FA13-EBD39D2AE04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D1FA304-BA74-DECE-A80A-5E7B78066DF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75F5B8F-95E2-8DC6-0283-8747B80E94A7}"/>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5" name="Alt Bilgi Yer Tutucusu 4">
            <a:extLst>
              <a:ext uri="{FF2B5EF4-FFF2-40B4-BE49-F238E27FC236}">
                <a16:creationId xmlns:a16="http://schemas.microsoft.com/office/drawing/2014/main" id="{C6BA1034-DD25-053A-B363-F67E1DF9FDD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1910894-BCC9-7E5D-2000-7BFE3033FE37}"/>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63432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38D257-7C7E-4E55-C572-B2FBE8140A29}"/>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5A1B88C-F0C7-C8BA-147A-3711B68E2FCA}"/>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D0F775D-3465-3384-FC23-29F80FEC129A}"/>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5" name="Alt Bilgi Yer Tutucusu 4">
            <a:extLst>
              <a:ext uri="{FF2B5EF4-FFF2-40B4-BE49-F238E27FC236}">
                <a16:creationId xmlns:a16="http://schemas.microsoft.com/office/drawing/2014/main" id="{7FE8C2FA-AA86-A9D1-2F72-C2B0427C4EE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C63DDD0-15EA-C80F-40FF-8AD27B151948}"/>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233560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DBAE29-E320-29A0-7F3F-0B628EDD96C2}"/>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6C05388-AD93-5E30-D525-E8BFFAB61E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4E13EE1-60DE-ADCF-326C-E704C9A3929D}"/>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5" name="Alt Bilgi Yer Tutucusu 4">
            <a:extLst>
              <a:ext uri="{FF2B5EF4-FFF2-40B4-BE49-F238E27FC236}">
                <a16:creationId xmlns:a16="http://schemas.microsoft.com/office/drawing/2014/main" id="{2BBCC7F2-2210-4E3D-C9FD-5E8CFC4C7DF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045F81D-5FE0-1115-9A2B-1AFB5BCACA1A}"/>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3738240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99DEB4-B553-6CAC-5648-61DD1CB962B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EE14E32-32FC-0235-3B12-080FAC37AD0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CD0EBB2-5545-62A2-B623-C9D84A0E4F5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34EB26E-9258-5686-254D-C3CF0578A298}"/>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6" name="Alt Bilgi Yer Tutucusu 5">
            <a:extLst>
              <a:ext uri="{FF2B5EF4-FFF2-40B4-BE49-F238E27FC236}">
                <a16:creationId xmlns:a16="http://schemas.microsoft.com/office/drawing/2014/main" id="{1AFF72B1-F953-15C2-EAC1-7E461D05F82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660A486-96CB-D9B6-AAF3-F6E4A2CE2673}"/>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10327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986A97-889F-F3E4-04E0-71D16ABE461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04753354-FA86-A571-2B03-9A66C3CFA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9990BDC-BBC0-4B75-6A82-72C89517D9C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A625529-0975-B742-21E2-AFB967E600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6AAB94C-1A4F-22E2-7300-63DAD38D3CC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D0CEA8C-8AD8-E7BE-E239-32B254158D9E}"/>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8" name="Alt Bilgi Yer Tutucusu 7">
            <a:extLst>
              <a:ext uri="{FF2B5EF4-FFF2-40B4-BE49-F238E27FC236}">
                <a16:creationId xmlns:a16="http://schemas.microsoft.com/office/drawing/2014/main" id="{6493D157-8C2C-2B15-24D2-22DBC5B60E2A}"/>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3F8989AA-6436-EEF3-BCCC-E17E490AE3E0}"/>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269876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55A16AD-293B-D07C-2C81-92B466CAE868}"/>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6FA3B97-AB15-9036-904B-A89E7FE9EA9B}"/>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4" name="Alt Bilgi Yer Tutucusu 3">
            <a:extLst>
              <a:ext uri="{FF2B5EF4-FFF2-40B4-BE49-F238E27FC236}">
                <a16:creationId xmlns:a16="http://schemas.microsoft.com/office/drawing/2014/main" id="{413A1F5A-A543-0D2B-3AA2-17492C098FC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97571B7-0FA4-C27E-E461-08F1C894B75B}"/>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381267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019E379-F22E-EC1C-9406-C897229B9E14}"/>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3" name="Alt Bilgi Yer Tutucusu 2">
            <a:extLst>
              <a:ext uri="{FF2B5EF4-FFF2-40B4-BE49-F238E27FC236}">
                <a16:creationId xmlns:a16="http://schemas.microsoft.com/office/drawing/2014/main" id="{A4ABD2B0-2DDF-E5B4-58B4-E704C7B73D6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C487E4A-1F44-9C6F-7089-EB57AC9A3E7F}"/>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521539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F9802-40D6-7D38-FADB-D049E5EF267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36C57AF-821F-9277-CA80-2A3E5980DD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F32FC405-6B85-F852-1D75-FD11A0A8BD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DDE8903-D8C4-9D90-1ED9-57A9BD7CC12C}"/>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6" name="Alt Bilgi Yer Tutucusu 5">
            <a:extLst>
              <a:ext uri="{FF2B5EF4-FFF2-40B4-BE49-F238E27FC236}">
                <a16:creationId xmlns:a16="http://schemas.microsoft.com/office/drawing/2014/main" id="{0638BAD1-8BB7-827E-46F5-BEDE4B86735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92DF379-8932-1D80-434C-9AF7324A0A0F}"/>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80029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BFF355-AD28-4674-DAB1-26161505F96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2F35883-A71A-99E2-39D5-21A42EEA51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F4EE4F3-9ED9-71BB-9063-DA6A036EC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DCDCC81-9EE8-B403-A747-C68DD40A03FE}"/>
              </a:ext>
            </a:extLst>
          </p:cNvPr>
          <p:cNvSpPr>
            <a:spLocks noGrp="1"/>
          </p:cNvSpPr>
          <p:nvPr>
            <p:ph type="dt" sz="half" idx="10"/>
          </p:nvPr>
        </p:nvSpPr>
        <p:spPr/>
        <p:txBody>
          <a:bodyPr/>
          <a:lstStyle/>
          <a:p>
            <a:fld id="{44DDFF47-259B-456D-A8A1-A33ADB61EC34}" type="datetimeFigureOut">
              <a:rPr lang="tr-TR" smtClean="0"/>
              <a:t>3.08.2025</a:t>
            </a:fld>
            <a:endParaRPr lang="tr-TR"/>
          </a:p>
        </p:txBody>
      </p:sp>
      <p:sp>
        <p:nvSpPr>
          <p:cNvPr id="6" name="Alt Bilgi Yer Tutucusu 5">
            <a:extLst>
              <a:ext uri="{FF2B5EF4-FFF2-40B4-BE49-F238E27FC236}">
                <a16:creationId xmlns:a16="http://schemas.microsoft.com/office/drawing/2014/main" id="{4248C5EF-0169-DA13-A846-A43DC9B8F95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0E96D80-5433-5289-879D-0C587C684597}"/>
              </a:ext>
            </a:extLst>
          </p:cNvPr>
          <p:cNvSpPr>
            <a:spLocks noGrp="1"/>
          </p:cNvSpPr>
          <p:nvPr>
            <p:ph type="sldNum" sz="quarter" idx="12"/>
          </p:nvPr>
        </p:nvSpPr>
        <p:spPr/>
        <p:txBody>
          <a:bodyPr/>
          <a:lstStyle/>
          <a:p>
            <a:fld id="{9AC9B926-803F-4743-9935-F5995478C959}" type="slidenum">
              <a:rPr lang="tr-TR" smtClean="0"/>
              <a:t>‹#›</a:t>
            </a:fld>
            <a:endParaRPr lang="tr-TR"/>
          </a:p>
        </p:txBody>
      </p:sp>
    </p:spTree>
    <p:extLst>
      <p:ext uri="{BB962C8B-B14F-4D97-AF65-F5344CB8AC3E}">
        <p14:creationId xmlns:p14="http://schemas.microsoft.com/office/powerpoint/2010/main" val="2120249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88C49F7-231E-0584-BDFE-D985DB651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2E16C7B-0A73-FE00-CB7D-0273E0E684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87DA155-E5FC-7862-E478-772D3FFB00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DDFF47-259B-456D-A8A1-A33ADB61EC34}" type="datetimeFigureOut">
              <a:rPr lang="tr-TR" smtClean="0"/>
              <a:t>3.08.2025</a:t>
            </a:fld>
            <a:endParaRPr lang="tr-TR"/>
          </a:p>
        </p:txBody>
      </p:sp>
      <p:sp>
        <p:nvSpPr>
          <p:cNvPr id="5" name="Alt Bilgi Yer Tutucusu 4">
            <a:extLst>
              <a:ext uri="{FF2B5EF4-FFF2-40B4-BE49-F238E27FC236}">
                <a16:creationId xmlns:a16="http://schemas.microsoft.com/office/drawing/2014/main" id="{DD420D08-9629-6233-3EE5-CF0C91D83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631E5314-B211-837F-5BDD-1555E873C1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C9B926-803F-4743-9935-F5995478C959}" type="slidenum">
              <a:rPr lang="tr-TR" smtClean="0"/>
              <a:t>‹#›</a:t>
            </a:fld>
            <a:endParaRPr lang="tr-TR"/>
          </a:p>
        </p:txBody>
      </p:sp>
    </p:spTree>
    <p:extLst>
      <p:ext uri="{BB962C8B-B14F-4D97-AF65-F5344CB8AC3E}">
        <p14:creationId xmlns:p14="http://schemas.microsoft.com/office/powerpoint/2010/main" val="287287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D8BC5CF3-F657-4FA8-9F22-6B38CF646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1252146"/>
            <a:ext cx="303952" cy="435118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8B928ACE-46CB-4CDC-A655-7180EC6A8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4CFE621-3575-1CE9-FB6C-4AD221F0158A}"/>
              </a:ext>
            </a:extLst>
          </p:cNvPr>
          <p:cNvSpPr>
            <a:spLocks noGrp="1"/>
          </p:cNvSpPr>
          <p:nvPr>
            <p:ph type="ctrTitle"/>
          </p:nvPr>
        </p:nvSpPr>
        <p:spPr>
          <a:xfrm>
            <a:off x="4956403" y="576263"/>
            <a:ext cx="5905738" cy="1868357"/>
          </a:xfrm>
        </p:spPr>
        <p:txBody>
          <a:bodyPr anchor="b">
            <a:normAutofit/>
          </a:bodyPr>
          <a:lstStyle/>
          <a:p>
            <a:pPr algn="l"/>
            <a:r>
              <a:rPr lang="tr-TR" sz="4800" dirty="0"/>
              <a:t>FRUIT CLASSIFIER</a:t>
            </a:r>
          </a:p>
        </p:txBody>
      </p:sp>
      <p:sp>
        <p:nvSpPr>
          <p:cNvPr id="3" name="Alt Başlık 2">
            <a:extLst>
              <a:ext uri="{FF2B5EF4-FFF2-40B4-BE49-F238E27FC236}">
                <a16:creationId xmlns:a16="http://schemas.microsoft.com/office/drawing/2014/main" id="{09559DAD-C824-94E6-DD14-F29B6F5B8D16}"/>
              </a:ext>
            </a:extLst>
          </p:cNvPr>
          <p:cNvSpPr>
            <a:spLocks noGrp="1"/>
          </p:cNvSpPr>
          <p:nvPr>
            <p:ph type="subTitle" idx="1"/>
          </p:nvPr>
        </p:nvSpPr>
        <p:spPr>
          <a:xfrm>
            <a:off x="4956403" y="3764975"/>
            <a:ext cx="5905738" cy="2192683"/>
          </a:xfrm>
        </p:spPr>
        <p:txBody>
          <a:bodyPr>
            <a:normAutofit/>
          </a:bodyPr>
          <a:lstStyle/>
          <a:p>
            <a:pPr algn="l"/>
            <a:r>
              <a:rPr lang="tr-TR" sz="2200" dirty="0"/>
              <a:t>Selahattin Bulut</a:t>
            </a:r>
          </a:p>
          <a:p>
            <a:pPr algn="l"/>
            <a:endParaRPr lang="tr-TR" sz="2200" dirty="0"/>
          </a:p>
          <a:p>
            <a:pPr algn="l"/>
            <a:endParaRPr lang="tr-TR" sz="2200" dirty="0"/>
          </a:p>
          <a:p>
            <a:pPr algn="l"/>
            <a:endParaRPr lang="tr-TR" sz="2200" dirty="0"/>
          </a:p>
          <a:p>
            <a:pPr algn="l"/>
            <a:r>
              <a:rPr lang="tr-TR" sz="2200" dirty="0" err="1"/>
              <a:t>Asst.Prof.Dr</a:t>
            </a:r>
            <a:r>
              <a:rPr lang="tr-TR" sz="2200" dirty="0"/>
              <a:t>. Mahmut </a:t>
            </a:r>
            <a:r>
              <a:rPr lang="tr-TR" sz="2200" dirty="0" err="1"/>
              <a:t>Sinecen</a:t>
            </a:r>
            <a:endParaRPr lang="tr-TR" sz="2200" dirty="0"/>
          </a:p>
        </p:txBody>
      </p:sp>
      <p:pic>
        <p:nvPicPr>
          <p:cNvPr id="4" name="İçerik Yer Tutucusu 3">
            <a:extLst>
              <a:ext uri="{FF2B5EF4-FFF2-40B4-BE49-F238E27FC236}">
                <a16:creationId xmlns:a16="http://schemas.microsoft.com/office/drawing/2014/main" id="{CFCF7DA5-7CC4-C571-0C9B-08CCF8397A47}"/>
              </a:ext>
            </a:extLst>
          </p:cNvPr>
          <p:cNvPicPr>
            <a:picLocks noChangeAspect="1"/>
          </p:cNvPicPr>
          <p:nvPr/>
        </p:nvPicPr>
        <p:blipFill rotWithShape="1">
          <a:blip r:embed="rId2"/>
          <a:srcRect l="620" r="381" b="1"/>
          <a:stretch/>
        </p:blipFill>
        <p:spPr>
          <a:xfrm>
            <a:off x="303950" y="1252147"/>
            <a:ext cx="4351188" cy="4351188"/>
          </a:xfrm>
          <a:prstGeom prst="rect">
            <a:avLst/>
          </a:prstGeom>
        </p:spPr>
      </p:pic>
      <p:cxnSp>
        <p:nvCxnSpPr>
          <p:cNvPr id="22" name="Straight Connector 16">
            <a:extLst>
              <a:ext uri="{FF2B5EF4-FFF2-40B4-BE49-F238E27FC236}">
                <a16:creationId xmlns:a16="http://schemas.microsoft.com/office/drawing/2014/main" id="{F1E07EB8-B07C-4EF5-8DE2-6B03F3EC83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C39679CC-0AEA-4729-827F-5738C10515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59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0C5012-D31E-ACDD-EC74-91F41EEFAB63}"/>
              </a:ext>
            </a:extLst>
          </p:cNvPr>
          <p:cNvSpPr>
            <a:spLocks noGrp="1"/>
          </p:cNvSpPr>
          <p:nvPr>
            <p:ph type="title"/>
          </p:nvPr>
        </p:nvSpPr>
        <p:spPr/>
        <p:txBody>
          <a:bodyPr/>
          <a:lstStyle/>
          <a:p>
            <a:r>
              <a:rPr lang="tr-TR" dirty="0"/>
              <a:t>HOW IT WILL WORK</a:t>
            </a:r>
          </a:p>
        </p:txBody>
      </p:sp>
      <p:sp>
        <p:nvSpPr>
          <p:cNvPr id="3" name="İçerik Yer Tutucusu 2">
            <a:extLst>
              <a:ext uri="{FF2B5EF4-FFF2-40B4-BE49-F238E27FC236}">
                <a16:creationId xmlns:a16="http://schemas.microsoft.com/office/drawing/2014/main" id="{7F0D1A3B-988C-AFB5-00D8-1CD632847C22}"/>
              </a:ext>
            </a:extLst>
          </p:cNvPr>
          <p:cNvSpPr>
            <a:spLocks noGrp="1"/>
          </p:cNvSpPr>
          <p:nvPr>
            <p:ph idx="1"/>
          </p:nvPr>
        </p:nvSpPr>
        <p:spPr/>
        <p:txBody>
          <a:bodyPr/>
          <a:lstStyle/>
          <a:p>
            <a:pPr marL="0" indent="0">
              <a:buNone/>
            </a:pPr>
            <a:r>
              <a:rPr lang="en-GB" sz="1800" kern="0" dirty="0">
                <a:solidFill>
                  <a:srgbClr val="000000"/>
                </a:solidFill>
                <a:effectLst/>
                <a:latin typeface="Calibri" panose="020F0502020204030204" pitchFamily="34" charset="0"/>
                <a:ea typeface="Calibri" panose="020F0502020204030204" pitchFamily="34" charset="0"/>
              </a:rPr>
              <a:t>This project aims to achieve the identification of fruits using a camera. It will be implemented with Python. The goal is to label and print the name of the fruit shown by the camera. The program will automatically prepare a dataset in YOLOv8 format. After obtaining the required data, the program will separate them into files necessary for training. In the final stage, the training process will commence, and the model will be tested with the camera</a:t>
            </a:r>
            <a:endParaRPr lang="tr-TR" dirty="0"/>
          </a:p>
        </p:txBody>
      </p:sp>
    </p:spTree>
    <p:extLst>
      <p:ext uri="{BB962C8B-B14F-4D97-AF65-F5344CB8AC3E}">
        <p14:creationId xmlns:p14="http://schemas.microsoft.com/office/powerpoint/2010/main" val="3947935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6AAE7C-CE9F-B0C5-3682-D1DF6EBA299D}"/>
              </a:ext>
            </a:extLst>
          </p:cNvPr>
          <p:cNvSpPr>
            <a:spLocks noGrp="1"/>
          </p:cNvSpPr>
          <p:nvPr>
            <p:ph type="title"/>
          </p:nvPr>
        </p:nvSpPr>
        <p:spPr>
          <a:xfrm>
            <a:off x="838200" y="365125"/>
            <a:ext cx="5072149" cy="1325563"/>
          </a:xfrm>
        </p:spPr>
        <p:txBody>
          <a:bodyPr>
            <a:normAutofit/>
          </a:bodyPr>
          <a:lstStyle/>
          <a:p>
            <a:r>
              <a:rPr lang="tr-TR" sz="3600" dirty="0"/>
              <a:t>PROGRAMS TO BE USED</a:t>
            </a:r>
          </a:p>
        </p:txBody>
      </p:sp>
      <p:sp>
        <p:nvSpPr>
          <p:cNvPr id="3" name="İçerik Yer Tutucusu 2">
            <a:extLst>
              <a:ext uri="{FF2B5EF4-FFF2-40B4-BE49-F238E27FC236}">
                <a16:creationId xmlns:a16="http://schemas.microsoft.com/office/drawing/2014/main" id="{F6832174-E73B-D6AE-8AA0-18CF5FDE6545}"/>
              </a:ext>
            </a:extLst>
          </p:cNvPr>
          <p:cNvSpPr>
            <a:spLocks noGrp="1"/>
          </p:cNvSpPr>
          <p:nvPr>
            <p:ph idx="1"/>
          </p:nvPr>
        </p:nvSpPr>
        <p:spPr>
          <a:xfrm>
            <a:off x="838200" y="1690688"/>
            <a:ext cx="4847705" cy="4351338"/>
          </a:xfrm>
        </p:spPr>
        <p:txBody>
          <a:bodyPr>
            <a:normAutofit/>
          </a:bodyPr>
          <a:lstStyle/>
          <a:p>
            <a:pP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Anaconda </a:t>
            </a:r>
            <a:endParaRPr lang="tr-TR"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Visual studio code </a:t>
            </a:r>
            <a:endParaRPr lang="tr-TR"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Yolov8 </a:t>
            </a:r>
            <a:endParaRPr lang="tr-TR" sz="18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GB" sz="1800" dirty="0">
                <a:solidFill>
                  <a:srgbClr val="000000"/>
                </a:solidFill>
                <a:effectLst/>
                <a:latin typeface="Calibri" panose="020F0502020204030204" pitchFamily="34" charset="0"/>
                <a:ea typeface="Calibri" panose="020F0502020204030204" pitchFamily="34" charset="0"/>
              </a:rPr>
              <a:t>Python </a:t>
            </a:r>
            <a:endParaRPr lang="tr-TR" sz="1800" dirty="0">
              <a:solidFill>
                <a:srgbClr val="000000"/>
              </a:solidFill>
              <a:effectLst/>
              <a:latin typeface="Calibri" panose="020F0502020204030204" pitchFamily="34" charset="0"/>
              <a:ea typeface="Calibri" panose="020F0502020204030204" pitchFamily="34" charset="0"/>
            </a:endParaRPr>
          </a:p>
        </p:txBody>
      </p:sp>
      <p:sp>
        <p:nvSpPr>
          <p:cNvPr id="5" name="Metin kutusu 4">
            <a:extLst>
              <a:ext uri="{FF2B5EF4-FFF2-40B4-BE49-F238E27FC236}">
                <a16:creationId xmlns:a16="http://schemas.microsoft.com/office/drawing/2014/main" id="{A5C42692-1E4D-2A4D-9B16-62BD337D7449}"/>
              </a:ext>
            </a:extLst>
          </p:cNvPr>
          <p:cNvSpPr txBox="1"/>
          <p:nvPr/>
        </p:nvSpPr>
        <p:spPr>
          <a:xfrm>
            <a:off x="6096000" y="681644"/>
            <a:ext cx="5818909" cy="646331"/>
          </a:xfrm>
          <a:prstGeom prst="rect">
            <a:avLst/>
          </a:prstGeom>
          <a:noFill/>
        </p:spPr>
        <p:txBody>
          <a:bodyPr wrap="square" rtlCol="0">
            <a:spAutoFit/>
          </a:bodyPr>
          <a:lstStyle/>
          <a:p>
            <a:r>
              <a:rPr lang="en-GB" sz="3600" dirty="0">
                <a:solidFill>
                  <a:srgbClr val="000000"/>
                </a:solidFill>
                <a:effectLst/>
                <a:latin typeface="Calibri" panose="020F0502020204030204" pitchFamily="34" charset="0"/>
                <a:ea typeface="Aptos" panose="020B0004020202020204" pitchFamily="34" charset="0"/>
              </a:rPr>
              <a:t>REQUIRED PYTHON LIBRARIES</a:t>
            </a:r>
            <a:endParaRPr lang="tr-TR" sz="3600" dirty="0"/>
          </a:p>
        </p:txBody>
      </p:sp>
      <p:sp>
        <p:nvSpPr>
          <p:cNvPr id="7" name="Metin kutusu 6">
            <a:extLst>
              <a:ext uri="{FF2B5EF4-FFF2-40B4-BE49-F238E27FC236}">
                <a16:creationId xmlns:a16="http://schemas.microsoft.com/office/drawing/2014/main" id="{4F667304-9283-7CB0-ED89-4ABD490489CA}"/>
              </a:ext>
            </a:extLst>
          </p:cNvPr>
          <p:cNvSpPr txBox="1"/>
          <p:nvPr/>
        </p:nvSpPr>
        <p:spPr>
          <a:xfrm>
            <a:off x="6096000" y="1690688"/>
            <a:ext cx="3682539" cy="77450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GB" sz="1800" dirty="0" err="1">
                <a:solidFill>
                  <a:srgbClr val="000000"/>
                </a:solidFill>
                <a:effectLst/>
                <a:latin typeface="Calibri" panose="020F0502020204030204" pitchFamily="34" charset="0"/>
                <a:ea typeface="Calibri" panose="020F0502020204030204" pitchFamily="34" charset="0"/>
              </a:rPr>
              <a:t>OpenCv</a:t>
            </a:r>
            <a:endParaRPr lang="tr-TR" sz="1800" dirty="0">
              <a:solidFill>
                <a:srgbClr val="000000"/>
              </a:solidFill>
              <a:effectLst/>
              <a:latin typeface="Calibri" panose="020F0502020204030204" pitchFamily="34" charset="0"/>
              <a:ea typeface="Calibri" panose="020F0502020204030204" pitchFamily="34" charset="0"/>
            </a:endParaRPr>
          </a:p>
          <a:p>
            <a:pPr marL="285750" indent="-285750">
              <a:lnSpc>
                <a:spcPct val="107000"/>
              </a:lnSpc>
              <a:spcAft>
                <a:spcPts val="800"/>
              </a:spcAft>
              <a:buFont typeface="Arial" panose="020B0604020202020204" pitchFamily="34" charset="0"/>
              <a:buChar char="•"/>
            </a:pPr>
            <a:r>
              <a:rPr lang="en-GB" sz="1800" dirty="0" err="1">
                <a:solidFill>
                  <a:srgbClr val="000000"/>
                </a:solidFill>
                <a:effectLst/>
                <a:latin typeface="Calibri" panose="020F0502020204030204" pitchFamily="34" charset="0"/>
                <a:ea typeface="Calibri" panose="020F0502020204030204" pitchFamily="34" charset="0"/>
              </a:rPr>
              <a:t>Ultralytics</a:t>
            </a:r>
            <a:endParaRPr lang="tr-TR"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2430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F27517-50D7-E862-F954-6651152E35C0}"/>
              </a:ext>
            </a:extLst>
          </p:cNvPr>
          <p:cNvSpPr>
            <a:spLocks noGrp="1"/>
          </p:cNvSpPr>
          <p:nvPr>
            <p:ph type="title"/>
          </p:nvPr>
        </p:nvSpPr>
        <p:spPr/>
        <p:txBody>
          <a:bodyPr/>
          <a:lstStyle/>
          <a:p>
            <a:r>
              <a:rPr lang="tr-TR" dirty="0" err="1"/>
              <a:t>Creating</a:t>
            </a:r>
            <a:r>
              <a:rPr lang="tr-TR" dirty="0"/>
              <a:t> </a:t>
            </a:r>
            <a:r>
              <a:rPr lang="tr-TR" dirty="0" err="1"/>
              <a:t>Dataset</a:t>
            </a:r>
            <a:endParaRPr lang="tr-TR" dirty="0"/>
          </a:p>
        </p:txBody>
      </p:sp>
      <p:sp>
        <p:nvSpPr>
          <p:cNvPr id="3" name="İçerik Yer Tutucusu 2">
            <a:extLst>
              <a:ext uri="{FF2B5EF4-FFF2-40B4-BE49-F238E27FC236}">
                <a16:creationId xmlns:a16="http://schemas.microsoft.com/office/drawing/2014/main" id="{27BA484E-951F-BE64-4D70-FABAFFFF4079}"/>
              </a:ext>
            </a:extLst>
          </p:cNvPr>
          <p:cNvSpPr>
            <a:spLocks noGrp="1"/>
          </p:cNvSpPr>
          <p:nvPr>
            <p:ph idx="1"/>
          </p:nvPr>
        </p:nvSpPr>
        <p:spPr/>
        <p:txBody>
          <a:bodyPr>
            <a:normAutofit/>
          </a:bodyPr>
          <a:lstStyle/>
          <a:p>
            <a:r>
              <a:rPr lang="en-US" dirty="0"/>
              <a:t>It creates the necessary data set to recognize my fruits.</a:t>
            </a:r>
          </a:p>
          <a:p>
            <a:r>
              <a:rPr lang="en-US" dirty="0"/>
              <a:t>We need to create a separate dataset for each fruit.</a:t>
            </a:r>
          </a:p>
          <a:p>
            <a:r>
              <a:rPr lang="en-US" dirty="0"/>
              <a:t>We create a folder called Dataset where our dataset creation file is located. We create a folder called </a:t>
            </a:r>
            <a:r>
              <a:rPr lang="en-US" dirty="0" err="1"/>
              <a:t>DataCollect</a:t>
            </a:r>
            <a:r>
              <a:rPr lang="en-US" dirty="0"/>
              <a:t> inside our Dataset folder.</a:t>
            </a:r>
          </a:p>
          <a:p>
            <a:r>
              <a:rPr lang="en-US" dirty="0"/>
              <a:t>We need to use different IDs for each fruit we will define.</a:t>
            </a:r>
          </a:p>
          <a:p>
            <a:r>
              <a:rPr lang="en-US" dirty="0"/>
              <a:t>We need to enter the correct address from </a:t>
            </a:r>
            <a:r>
              <a:rPr lang="en-US" dirty="0" err="1"/>
              <a:t>classNames</a:t>
            </a:r>
            <a:r>
              <a:rPr lang="en-US" dirty="0"/>
              <a:t> for the dataset to be created for each fruit.</a:t>
            </a:r>
            <a:endParaRPr lang="tr-TR" dirty="0"/>
          </a:p>
          <a:p>
            <a:endParaRPr lang="tr-TR" dirty="0"/>
          </a:p>
        </p:txBody>
      </p:sp>
    </p:spTree>
    <p:extLst>
      <p:ext uri="{BB962C8B-B14F-4D97-AF65-F5344CB8AC3E}">
        <p14:creationId xmlns:p14="http://schemas.microsoft.com/office/powerpoint/2010/main" val="1501060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DE16682-5582-5F59-F576-876ADDE9A09C}"/>
              </a:ext>
            </a:extLst>
          </p:cNvPr>
          <p:cNvSpPr>
            <a:spLocks noGrp="1"/>
          </p:cNvSpPr>
          <p:nvPr>
            <p:ph type="title"/>
          </p:nvPr>
        </p:nvSpPr>
        <p:spPr/>
        <p:txBody>
          <a:bodyPr/>
          <a:lstStyle/>
          <a:p>
            <a:r>
              <a:rPr lang="tr-TR" dirty="0" err="1"/>
              <a:t>Separate</a:t>
            </a:r>
            <a:endParaRPr lang="tr-TR" dirty="0"/>
          </a:p>
        </p:txBody>
      </p:sp>
      <p:sp>
        <p:nvSpPr>
          <p:cNvPr id="3" name="İçerik Yer Tutucusu 2">
            <a:extLst>
              <a:ext uri="{FF2B5EF4-FFF2-40B4-BE49-F238E27FC236}">
                <a16:creationId xmlns:a16="http://schemas.microsoft.com/office/drawing/2014/main" id="{3DFF325D-78F6-77A1-4F97-27D24398AACF}"/>
              </a:ext>
            </a:extLst>
          </p:cNvPr>
          <p:cNvSpPr>
            <a:spLocks noGrp="1"/>
          </p:cNvSpPr>
          <p:nvPr>
            <p:ph idx="1"/>
          </p:nvPr>
        </p:nvSpPr>
        <p:spPr/>
        <p:txBody>
          <a:bodyPr/>
          <a:lstStyle/>
          <a:p>
            <a:r>
              <a:rPr lang="en-US" dirty="0"/>
              <a:t>After collecting the initial data in a single folder, we need to make a separation for training.</a:t>
            </a:r>
          </a:p>
          <a:p>
            <a:r>
              <a:rPr lang="en-US" dirty="0"/>
              <a:t>It automatically separates the data to be used for training into 'train', '</a:t>
            </a:r>
            <a:r>
              <a:rPr lang="en-US" dirty="0" err="1"/>
              <a:t>val</a:t>
            </a:r>
            <a:r>
              <a:rPr lang="en-US" dirty="0"/>
              <a:t>' and 'test' folders.</a:t>
            </a:r>
          </a:p>
          <a:p>
            <a:r>
              <a:rPr lang="en-US" dirty="0"/>
              <a:t>After this separation process, we must ensure that the training takes place according to the IDs we have determined for our inclinations. For this, a </a:t>
            </a:r>
            <a:r>
              <a:rPr lang="en-US" dirty="0" err="1"/>
              <a:t>data.yml</a:t>
            </a:r>
            <a:r>
              <a:rPr lang="en-US" dirty="0"/>
              <a:t> file is automatically created.</a:t>
            </a:r>
          </a:p>
          <a:p>
            <a:r>
              <a:rPr lang="en-US" dirty="0"/>
              <a:t>We continue by specifying the 'train', '</a:t>
            </a:r>
            <a:r>
              <a:rPr lang="en-US" dirty="0" err="1"/>
              <a:t>val</a:t>
            </a:r>
            <a:r>
              <a:rPr lang="en-US" dirty="0"/>
              <a:t>' and 'test' folder paths in the </a:t>
            </a:r>
            <a:r>
              <a:rPr lang="en-US" dirty="0" err="1"/>
              <a:t>data.yml</a:t>
            </a:r>
            <a:r>
              <a:rPr lang="en-US" dirty="0"/>
              <a:t> file.</a:t>
            </a:r>
            <a:endParaRPr lang="tr-TR" dirty="0"/>
          </a:p>
        </p:txBody>
      </p:sp>
    </p:spTree>
    <p:extLst>
      <p:ext uri="{BB962C8B-B14F-4D97-AF65-F5344CB8AC3E}">
        <p14:creationId xmlns:p14="http://schemas.microsoft.com/office/powerpoint/2010/main" val="60274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DC3BE8-6566-AD37-D47A-9F6BEFA86070}"/>
              </a:ext>
            </a:extLst>
          </p:cNvPr>
          <p:cNvSpPr>
            <a:spLocks noGrp="1"/>
          </p:cNvSpPr>
          <p:nvPr>
            <p:ph type="title"/>
          </p:nvPr>
        </p:nvSpPr>
        <p:spPr/>
        <p:txBody>
          <a:bodyPr/>
          <a:lstStyle/>
          <a:p>
            <a:r>
              <a:rPr lang="tr-TR" dirty="0"/>
              <a:t>Train</a:t>
            </a:r>
          </a:p>
        </p:txBody>
      </p:sp>
      <p:sp>
        <p:nvSpPr>
          <p:cNvPr id="3" name="İçerik Yer Tutucusu 2">
            <a:extLst>
              <a:ext uri="{FF2B5EF4-FFF2-40B4-BE49-F238E27FC236}">
                <a16:creationId xmlns:a16="http://schemas.microsoft.com/office/drawing/2014/main" id="{323A3360-FA19-708E-77EB-A2C32136B7E7}"/>
              </a:ext>
            </a:extLst>
          </p:cNvPr>
          <p:cNvSpPr>
            <a:spLocks noGrp="1"/>
          </p:cNvSpPr>
          <p:nvPr>
            <p:ph idx="1"/>
          </p:nvPr>
        </p:nvSpPr>
        <p:spPr/>
        <p:txBody>
          <a:bodyPr/>
          <a:lstStyle/>
          <a:p>
            <a:r>
              <a:rPr lang="en-US" dirty="0"/>
              <a:t>After completing the separation process, we must now start our training.</a:t>
            </a:r>
          </a:p>
          <a:p>
            <a:r>
              <a:rPr lang="en-US" dirty="0"/>
              <a:t>We continue by specifying the path to the </a:t>
            </a:r>
            <a:r>
              <a:rPr lang="en-US" dirty="0" err="1"/>
              <a:t>data.yml</a:t>
            </a:r>
            <a:r>
              <a:rPr lang="en-US" dirty="0"/>
              <a:t> file created for our training program to access the created test, train and </a:t>
            </a:r>
            <a:r>
              <a:rPr lang="en-US" dirty="0" err="1"/>
              <a:t>val</a:t>
            </a:r>
            <a:r>
              <a:rPr lang="en-US" dirty="0"/>
              <a:t> files.</a:t>
            </a:r>
          </a:p>
          <a:p>
            <a:r>
              <a:rPr lang="en-US" dirty="0"/>
              <a:t>In this training process, we want the </a:t>
            </a:r>
            <a:r>
              <a:rPr lang="en-US" dirty="0" err="1"/>
              <a:t>dfl_loss</a:t>
            </a:r>
            <a:r>
              <a:rPr lang="en-US" dirty="0"/>
              <a:t> value to be around 0.3-0.4 and the </a:t>
            </a:r>
            <a:r>
              <a:rPr lang="en-US" dirty="0" err="1"/>
              <a:t>mAP</a:t>
            </a:r>
            <a:r>
              <a:rPr lang="en-US" dirty="0"/>
              <a:t> value to be close to 1.</a:t>
            </a:r>
          </a:p>
          <a:p>
            <a:r>
              <a:rPr lang="en-US" dirty="0"/>
              <a:t>We should do this by increasing the epochs value or creating more datasets.</a:t>
            </a:r>
            <a:endParaRPr lang="tr-TR" dirty="0"/>
          </a:p>
        </p:txBody>
      </p:sp>
    </p:spTree>
    <p:extLst>
      <p:ext uri="{BB962C8B-B14F-4D97-AF65-F5344CB8AC3E}">
        <p14:creationId xmlns:p14="http://schemas.microsoft.com/office/powerpoint/2010/main" val="638079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C839DF0-7832-A3B2-3DC6-3E91180D2496}"/>
              </a:ext>
            </a:extLst>
          </p:cNvPr>
          <p:cNvSpPr>
            <a:spLocks noGrp="1"/>
          </p:cNvSpPr>
          <p:nvPr>
            <p:ph idx="1"/>
          </p:nvPr>
        </p:nvSpPr>
        <p:spPr>
          <a:xfrm>
            <a:off x="838200" y="1612669"/>
            <a:ext cx="10515600" cy="4564294"/>
          </a:xfrm>
        </p:spPr>
        <p:txBody>
          <a:bodyPr/>
          <a:lstStyle/>
          <a:p>
            <a:r>
              <a:rPr lang="en-US" dirty="0"/>
              <a:t>When I tried the training with 10 different fruits, I observed that very similar fruits were mixed together.</a:t>
            </a:r>
          </a:p>
          <a:p>
            <a:r>
              <a:rPr lang="en-US" dirty="0"/>
              <a:t>I think this is because the camera cannot fully detect the details.</a:t>
            </a:r>
          </a:p>
          <a:p>
            <a:r>
              <a:rPr lang="en-US" dirty="0"/>
              <a:t>In my later training, I observed that it gave better results when I tried it with </a:t>
            </a:r>
            <a:r>
              <a:rPr lang="tr-TR"/>
              <a:t>11</a:t>
            </a:r>
            <a:r>
              <a:rPr lang="en-US"/>
              <a:t> </a:t>
            </a:r>
            <a:r>
              <a:rPr lang="en-US" dirty="0"/>
              <a:t>different fruits.</a:t>
            </a:r>
            <a:endParaRPr lang="tr-TR" dirty="0"/>
          </a:p>
        </p:txBody>
      </p:sp>
      <p:sp>
        <p:nvSpPr>
          <p:cNvPr id="4" name="Başlık 1">
            <a:extLst>
              <a:ext uri="{FF2B5EF4-FFF2-40B4-BE49-F238E27FC236}">
                <a16:creationId xmlns:a16="http://schemas.microsoft.com/office/drawing/2014/main" id="{305E5E44-CB72-42B0-FCFC-B87818AA81C8}"/>
              </a:ext>
            </a:extLst>
          </p:cNvPr>
          <p:cNvSpPr>
            <a:spLocks noGrp="1"/>
          </p:cNvSpPr>
          <p:nvPr>
            <p:ph type="title"/>
          </p:nvPr>
        </p:nvSpPr>
        <p:spPr>
          <a:xfrm>
            <a:off x="838200" y="215496"/>
            <a:ext cx="10515600" cy="1325563"/>
          </a:xfrm>
        </p:spPr>
        <p:txBody>
          <a:bodyPr/>
          <a:lstStyle/>
          <a:p>
            <a:r>
              <a:rPr lang="tr-TR" dirty="0"/>
              <a:t>Final</a:t>
            </a:r>
          </a:p>
        </p:txBody>
      </p:sp>
      <p:sp>
        <p:nvSpPr>
          <p:cNvPr id="7" name="Metin kutusu 6">
            <a:extLst>
              <a:ext uri="{FF2B5EF4-FFF2-40B4-BE49-F238E27FC236}">
                <a16:creationId xmlns:a16="http://schemas.microsoft.com/office/drawing/2014/main" id="{435F7F08-14C5-0643-8CF9-9629E6853769}"/>
              </a:ext>
            </a:extLst>
          </p:cNvPr>
          <p:cNvSpPr txBox="1"/>
          <p:nvPr/>
        </p:nvSpPr>
        <p:spPr>
          <a:xfrm>
            <a:off x="4915027" y="4717471"/>
            <a:ext cx="2911151" cy="369332"/>
          </a:xfrm>
          <a:prstGeom prst="rect">
            <a:avLst/>
          </a:prstGeom>
          <a:noFill/>
        </p:spPr>
        <p:txBody>
          <a:bodyPr wrap="square" rtlCol="0">
            <a:spAutoFit/>
          </a:bodyPr>
          <a:lstStyle/>
          <a:p>
            <a:r>
              <a:rPr lang="tr-TR" dirty="0" err="1"/>
              <a:t>Figure</a:t>
            </a:r>
            <a:r>
              <a:rPr lang="tr-TR" dirty="0"/>
              <a:t> 1: </a:t>
            </a:r>
            <a:r>
              <a:rPr lang="tr-TR" dirty="0" err="1"/>
              <a:t>Fruits</a:t>
            </a:r>
            <a:endParaRPr lang="tr-TR" dirty="0"/>
          </a:p>
        </p:txBody>
      </p:sp>
      <p:pic>
        <p:nvPicPr>
          <p:cNvPr id="5" name="Resim 4">
            <a:extLst>
              <a:ext uri="{FF2B5EF4-FFF2-40B4-BE49-F238E27FC236}">
                <a16:creationId xmlns:a16="http://schemas.microsoft.com/office/drawing/2014/main" id="{A4129C60-E403-417C-B919-EBE6B8258636}"/>
              </a:ext>
            </a:extLst>
          </p:cNvPr>
          <p:cNvPicPr>
            <a:picLocks noChangeAspect="1"/>
          </p:cNvPicPr>
          <p:nvPr/>
        </p:nvPicPr>
        <p:blipFill>
          <a:blip r:embed="rId2"/>
          <a:stretch>
            <a:fillRect/>
          </a:stretch>
        </p:blipFill>
        <p:spPr>
          <a:xfrm>
            <a:off x="998474" y="4067218"/>
            <a:ext cx="10012172" cy="409632"/>
          </a:xfrm>
          <a:prstGeom prst="rect">
            <a:avLst/>
          </a:prstGeom>
        </p:spPr>
      </p:pic>
    </p:spTree>
    <p:extLst>
      <p:ext uri="{BB962C8B-B14F-4D97-AF65-F5344CB8AC3E}">
        <p14:creationId xmlns:p14="http://schemas.microsoft.com/office/powerpoint/2010/main" val="2031340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4242A47-1E69-1783-42FB-19F4AB997BDB}"/>
              </a:ext>
            </a:extLst>
          </p:cNvPr>
          <p:cNvSpPr>
            <a:spLocks noGrp="1"/>
          </p:cNvSpPr>
          <p:nvPr>
            <p:ph idx="1"/>
          </p:nvPr>
        </p:nvSpPr>
        <p:spPr>
          <a:xfrm>
            <a:off x="838200" y="1360113"/>
            <a:ext cx="10515600" cy="4351338"/>
          </a:xfrm>
        </p:spPr>
        <p:txBody>
          <a:bodyPr/>
          <a:lstStyle/>
          <a:p>
            <a:r>
              <a:rPr lang="en-US" dirty="0"/>
              <a:t>After our training is completed, two files are created for us: best and last.</a:t>
            </a:r>
          </a:p>
          <a:p>
            <a:r>
              <a:rPr lang="en-US" dirty="0"/>
              <a:t>These files are trained files.</a:t>
            </a:r>
          </a:p>
          <a:p>
            <a:r>
              <a:rPr lang="en-US" dirty="0"/>
              <a:t>We test our training with our camera by running these files with our main file.</a:t>
            </a:r>
            <a:endParaRPr lang="tr-TR" dirty="0"/>
          </a:p>
        </p:txBody>
      </p:sp>
      <p:pic>
        <p:nvPicPr>
          <p:cNvPr id="4" name="Resim 3" descr="metin, kişi, şahıs, ekran görüntüsü, elma içeren bir resim&#10;&#10;Açıklama otomatik olarak oluşturuldu">
            <a:extLst>
              <a:ext uri="{FF2B5EF4-FFF2-40B4-BE49-F238E27FC236}">
                <a16:creationId xmlns:a16="http://schemas.microsoft.com/office/drawing/2014/main" id="{58CDFEBB-4E71-EF2F-4ED3-1FBF5541B001}"/>
              </a:ext>
            </a:extLst>
          </p:cNvPr>
          <p:cNvPicPr>
            <a:picLocks noChangeAspect="1"/>
          </p:cNvPicPr>
          <p:nvPr/>
        </p:nvPicPr>
        <p:blipFill rotWithShape="1">
          <a:blip r:embed="rId2"/>
          <a:srcRect l="3789" t="4372" r="7073" b="4833"/>
          <a:stretch/>
        </p:blipFill>
        <p:spPr bwMode="auto">
          <a:xfrm>
            <a:off x="2044794" y="3724897"/>
            <a:ext cx="2352040" cy="1878330"/>
          </a:xfrm>
          <a:prstGeom prst="rect">
            <a:avLst/>
          </a:prstGeom>
          <a:ln>
            <a:noFill/>
          </a:ln>
          <a:extLst>
            <a:ext uri="{53640926-AAD7-44D8-BBD7-CCE9431645EC}">
              <a14:shadowObscured xmlns:a14="http://schemas.microsoft.com/office/drawing/2010/main"/>
            </a:ext>
          </a:extLst>
        </p:spPr>
      </p:pic>
      <p:pic>
        <p:nvPicPr>
          <p:cNvPr id="5" name="Resim 4">
            <a:extLst>
              <a:ext uri="{FF2B5EF4-FFF2-40B4-BE49-F238E27FC236}">
                <a16:creationId xmlns:a16="http://schemas.microsoft.com/office/drawing/2014/main" id="{00C8946C-2D40-7EE3-BA00-56A707862D9F}"/>
              </a:ext>
            </a:extLst>
          </p:cNvPr>
          <p:cNvPicPr>
            <a:picLocks noChangeAspect="1"/>
          </p:cNvPicPr>
          <p:nvPr/>
        </p:nvPicPr>
        <p:blipFill>
          <a:blip r:embed="rId3"/>
          <a:stretch>
            <a:fillRect/>
          </a:stretch>
        </p:blipFill>
        <p:spPr>
          <a:xfrm>
            <a:off x="7063131" y="3755377"/>
            <a:ext cx="2208530" cy="1847850"/>
          </a:xfrm>
          <a:prstGeom prst="rect">
            <a:avLst/>
          </a:prstGeom>
        </p:spPr>
      </p:pic>
      <p:sp>
        <p:nvSpPr>
          <p:cNvPr id="7" name="Metin kutusu 6">
            <a:extLst>
              <a:ext uri="{FF2B5EF4-FFF2-40B4-BE49-F238E27FC236}">
                <a16:creationId xmlns:a16="http://schemas.microsoft.com/office/drawing/2014/main" id="{EC3430E8-4CA3-8C1F-2A08-0A34DEED23B5}"/>
              </a:ext>
            </a:extLst>
          </p:cNvPr>
          <p:cNvSpPr txBox="1"/>
          <p:nvPr/>
        </p:nvSpPr>
        <p:spPr>
          <a:xfrm>
            <a:off x="2184254" y="5771403"/>
            <a:ext cx="2329557" cy="369332"/>
          </a:xfrm>
          <a:prstGeom prst="rect">
            <a:avLst/>
          </a:prstGeom>
          <a:noFill/>
        </p:spPr>
        <p:txBody>
          <a:bodyPr wrap="square">
            <a:spAutoFit/>
          </a:bodyPr>
          <a:lstStyle/>
          <a:p>
            <a:r>
              <a:rPr lang="en-GB" sz="1800" kern="0" dirty="0">
                <a:solidFill>
                  <a:srgbClr val="000000"/>
                </a:solidFill>
                <a:effectLst/>
                <a:latin typeface="Calibri" panose="020F0502020204030204" pitchFamily="34" charset="0"/>
                <a:ea typeface="Calibri" panose="020F0502020204030204" pitchFamily="34" charset="0"/>
              </a:rPr>
              <a:t>Figure</a:t>
            </a:r>
            <a:r>
              <a:rPr lang="tr-TR" kern="0" dirty="0">
                <a:solidFill>
                  <a:srgbClr val="000000"/>
                </a:solidFill>
                <a:latin typeface="Calibri" panose="020F0502020204030204" pitchFamily="34" charset="0"/>
                <a:ea typeface="Calibri" panose="020F0502020204030204" pitchFamily="34" charset="0"/>
              </a:rPr>
              <a:t> 2</a:t>
            </a:r>
            <a:r>
              <a:rPr lang="en-GB" sz="1800" kern="0" dirty="0">
                <a:solidFill>
                  <a:srgbClr val="000000"/>
                </a:solidFill>
                <a:effectLst/>
                <a:latin typeface="Calibri" panose="020F0502020204030204" pitchFamily="34" charset="0"/>
                <a:ea typeface="Calibri" panose="020F0502020204030204" pitchFamily="34" charset="0"/>
              </a:rPr>
              <a:t>: </a:t>
            </a:r>
            <a:r>
              <a:rPr lang="en-GB" sz="1800" kern="0" dirty="0" err="1">
                <a:solidFill>
                  <a:srgbClr val="000000"/>
                </a:solidFill>
                <a:effectLst/>
                <a:latin typeface="Calibri" panose="020F0502020204030204" pitchFamily="34" charset="0"/>
                <a:ea typeface="Calibri" panose="020F0502020204030204" pitchFamily="34" charset="0"/>
              </a:rPr>
              <a:t>Yellowapple</a:t>
            </a:r>
            <a:r>
              <a:rPr lang="en-GB" sz="1800" kern="0" dirty="0">
                <a:solidFill>
                  <a:srgbClr val="000000"/>
                </a:solidFill>
                <a:effectLst/>
                <a:latin typeface="Calibri" panose="020F0502020204030204" pitchFamily="34" charset="0"/>
                <a:ea typeface="Calibri" panose="020F0502020204030204" pitchFamily="34" charset="0"/>
              </a:rPr>
              <a:t> </a:t>
            </a:r>
            <a:endParaRPr lang="tr-TR" dirty="0"/>
          </a:p>
        </p:txBody>
      </p:sp>
      <p:sp>
        <p:nvSpPr>
          <p:cNvPr id="9" name="Metin kutusu 8">
            <a:extLst>
              <a:ext uri="{FF2B5EF4-FFF2-40B4-BE49-F238E27FC236}">
                <a16:creationId xmlns:a16="http://schemas.microsoft.com/office/drawing/2014/main" id="{9D6E2DD9-B9BF-AE33-B6E3-053E5052952B}"/>
              </a:ext>
            </a:extLst>
          </p:cNvPr>
          <p:cNvSpPr txBox="1"/>
          <p:nvPr/>
        </p:nvSpPr>
        <p:spPr>
          <a:xfrm>
            <a:off x="7412875" y="5771403"/>
            <a:ext cx="1764992" cy="369332"/>
          </a:xfrm>
          <a:prstGeom prst="rect">
            <a:avLst/>
          </a:prstGeom>
          <a:noFill/>
        </p:spPr>
        <p:txBody>
          <a:bodyPr wrap="square">
            <a:spAutoFit/>
          </a:bodyPr>
          <a:lstStyle/>
          <a:p>
            <a:r>
              <a:rPr lang="en-GB" sz="1800" kern="0" dirty="0">
                <a:solidFill>
                  <a:srgbClr val="000000"/>
                </a:solidFill>
                <a:effectLst/>
                <a:latin typeface="Calibri" panose="020F0502020204030204" pitchFamily="34" charset="0"/>
                <a:ea typeface="Calibri" panose="020F0502020204030204" pitchFamily="34" charset="0"/>
              </a:rPr>
              <a:t>Figure </a:t>
            </a:r>
            <a:r>
              <a:rPr lang="tr-TR" kern="0" dirty="0">
                <a:solidFill>
                  <a:srgbClr val="000000"/>
                </a:solidFill>
                <a:latin typeface="Calibri" panose="020F0502020204030204" pitchFamily="34" charset="0"/>
                <a:ea typeface="Calibri" panose="020F0502020204030204" pitchFamily="34" charset="0"/>
              </a:rPr>
              <a:t>3</a:t>
            </a:r>
            <a:r>
              <a:rPr lang="en-GB" sz="1800" kern="0" dirty="0">
                <a:solidFill>
                  <a:srgbClr val="000000"/>
                </a:solidFill>
                <a:effectLst/>
                <a:latin typeface="Calibri" panose="020F0502020204030204" pitchFamily="34" charset="0"/>
                <a:ea typeface="Calibri" panose="020F0502020204030204" pitchFamily="34" charset="0"/>
              </a:rPr>
              <a:t>: Carrot</a:t>
            </a:r>
            <a:endParaRPr lang="tr-TR" dirty="0"/>
          </a:p>
        </p:txBody>
      </p:sp>
    </p:spTree>
    <p:extLst>
      <p:ext uri="{BB962C8B-B14F-4D97-AF65-F5344CB8AC3E}">
        <p14:creationId xmlns:p14="http://schemas.microsoft.com/office/powerpoint/2010/main" val="1786056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2B77A3-13A7-52D4-3150-BDC0000B1DF1}"/>
              </a:ext>
            </a:extLst>
          </p:cNvPr>
          <p:cNvSpPr>
            <a:spLocks noGrp="1"/>
          </p:cNvSpPr>
          <p:nvPr>
            <p:ph type="title"/>
          </p:nvPr>
        </p:nvSpPr>
        <p:spPr/>
        <p:txBody>
          <a:bodyPr/>
          <a:lstStyle/>
          <a:p>
            <a:r>
              <a:rPr lang="tr-TR" dirty="0"/>
              <a:t>Programs </a:t>
            </a:r>
            <a:r>
              <a:rPr lang="tr-TR" dirty="0" err="1"/>
              <a:t>We</a:t>
            </a:r>
            <a:r>
              <a:rPr lang="tr-TR" dirty="0"/>
              <a:t> Write</a:t>
            </a:r>
          </a:p>
        </p:txBody>
      </p:sp>
      <p:sp>
        <p:nvSpPr>
          <p:cNvPr id="3" name="İçerik Yer Tutucusu 2">
            <a:extLst>
              <a:ext uri="{FF2B5EF4-FFF2-40B4-BE49-F238E27FC236}">
                <a16:creationId xmlns:a16="http://schemas.microsoft.com/office/drawing/2014/main" id="{DACB652E-7853-86FE-A46E-6B5739BE3AC1}"/>
              </a:ext>
            </a:extLst>
          </p:cNvPr>
          <p:cNvSpPr>
            <a:spLocks noGrp="1"/>
          </p:cNvSpPr>
          <p:nvPr>
            <p:ph idx="1"/>
          </p:nvPr>
        </p:nvSpPr>
        <p:spPr>
          <a:xfrm>
            <a:off x="838200" y="1855121"/>
            <a:ext cx="10515600" cy="4351338"/>
          </a:xfrm>
        </p:spPr>
        <p:txBody>
          <a:bodyPr/>
          <a:lstStyle/>
          <a:p>
            <a:r>
              <a:rPr lang="tr-TR" dirty="0"/>
              <a:t>create_a_dataset.py (</a:t>
            </a:r>
            <a:r>
              <a:rPr lang="tr-TR" dirty="0" err="1"/>
              <a:t>automatic</a:t>
            </a:r>
            <a:r>
              <a:rPr lang="tr-TR" dirty="0"/>
              <a:t> </a:t>
            </a:r>
            <a:r>
              <a:rPr lang="tr-TR" dirty="0" err="1"/>
              <a:t>dataset</a:t>
            </a:r>
            <a:r>
              <a:rPr lang="tr-TR" dirty="0"/>
              <a:t> </a:t>
            </a:r>
            <a:r>
              <a:rPr lang="tr-TR" dirty="0" err="1"/>
              <a:t>creation</a:t>
            </a:r>
            <a:r>
              <a:rPr lang="tr-TR" dirty="0"/>
              <a:t>)</a:t>
            </a:r>
          </a:p>
          <a:p>
            <a:r>
              <a:rPr lang="tr-TR" dirty="0"/>
              <a:t>splitdata.py (</a:t>
            </a:r>
            <a:r>
              <a:rPr lang="en-US" dirty="0"/>
              <a:t>splitting the dataset into test, train and </a:t>
            </a:r>
            <a:r>
              <a:rPr lang="en-US" dirty="0" err="1"/>
              <a:t>val</a:t>
            </a:r>
            <a:r>
              <a:rPr lang="tr-TR" dirty="0"/>
              <a:t>)</a:t>
            </a:r>
          </a:p>
          <a:p>
            <a:r>
              <a:rPr lang="tr-TR" dirty="0"/>
              <a:t>train_offline.py (</a:t>
            </a:r>
            <a:r>
              <a:rPr lang="tr-TR" dirty="0" err="1"/>
              <a:t>training</a:t>
            </a:r>
            <a:r>
              <a:rPr lang="tr-TR" dirty="0"/>
              <a:t>)</a:t>
            </a:r>
          </a:p>
          <a:p>
            <a:r>
              <a:rPr lang="tr-TR" dirty="0"/>
              <a:t>main.py (</a:t>
            </a:r>
            <a:r>
              <a:rPr lang="tr-TR" dirty="0" err="1"/>
              <a:t>application</a:t>
            </a:r>
            <a:r>
              <a:rPr lang="tr-TR" dirty="0"/>
              <a:t>)</a:t>
            </a:r>
          </a:p>
          <a:p>
            <a:endParaRPr lang="tr-TR" dirty="0"/>
          </a:p>
        </p:txBody>
      </p:sp>
    </p:spTree>
    <p:extLst>
      <p:ext uri="{BB962C8B-B14F-4D97-AF65-F5344CB8AC3E}">
        <p14:creationId xmlns:p14="http://schemas.microsoft.com/office/powerpoint/2010/main" val="57842970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525</Words>
  <Application>Microsoft Office PowerPoint</Application>
  <PresentationFormat>Geniş ekran</PresentationFormat>
  <Paragraphs>47</Paragraphs>
  <Slides>9</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9</vt:i4>
      </vt:variant>
    </vt:vector>
  </HeadingPairs>
  <TitlesOfParts>
    <vt:vector size="15" baseType="lpstr">
      <vt:lpstr>Aptos</vt:lpstr>
      <vt:lpstr>Aptos Display</vt:lpstr>
      <vt:lpstr>Arial</vt:lpstr>
      <vt:lpstr>Calibri</vt:lpstr>
      <vt:lpstr>Helvetica Neue Medium</vt:lpstr>
      <vt:lpstr>Office Teması</vt:lpstr>
      <vt:lpstr>FRUIT CLASSIFIER</vt:lpstr>
      <vt:lpstr>HOW IT WILL WORK</vt:lpstr>
      <vt:lpstr>PROGRAMS TO BE USED</vt:lpstr>
      <vt:lpstr>Creating Dataset</vt:lpstr>
      <vt:lpstr>Separate</vt:lpstr>
      <vt:lpstr>Train</vt:lpstr>
      <vt:lpstr>Final</vt:lpstr>
      <vt:lpstr>PowerPoint Sunusu</vt:lpstr>
      <vt:lpstr>Programs We Write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CLASSIFIER</dc:title>
  <dc:creator>Selahattin Bulut</dc:creator>
  <cp:lastModifiedBy>Selahattin Bulut</cp:lastModifiedBy>
  <cp:revision>4</cp:revision>
  <dcterms:created xsi:type="dcterms:W3CDTF">2024-01-09T16:29:58Z</dcterms:created>
  <dcterms:modified xsi:type="dcterms:W3CDTF">2025-08-03T19:15:23Z</dcterms:modified>
</cp:coreProperties>
</file>