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09.05.2024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BA0AD0-1A07-5950-24BB-48BC3882603A}" type="slidenum">
              <a:rPr/>
              <a:t>1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9FDC34-4372-B107-C22E-6347DA0DF698}" type="slidenum">
              <a:rPr/>
              <a:t>2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532E7D-2B79-4E9B-2F6E-45F4DAB22337}" type="slidenum">
              <a:rPr/>
              <a:t>3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8B3D5F-48E0-7DF8-ED70-00A159FED601}" type="slidenum">
              <a:rPr/>
              <a:t>4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B4398-8774-150D-8329-3CF8CCFB5387}" type="slidenum">
              <a:rPr/>
              <a:t>5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2D249D-392C-C9D3-644D-64ED8AAA9783}" type="slidenum">
              <a:rPr/>
              <a:t>6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7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09.05.2024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potfire.com/products/data-science" TargetMode="External"/><Relationship Id="rId4" Type="http://schemas.openxmlformats.org/officeDocument/2006/relationships/hyperlink" Target="https://jupyter.org/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abr.com/ru/articles/3492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29109" name="Объект 2"/>
          <p:cNvSpPr>
            <a:spLocks noGrp="1"/>
          </p:cNvSpPr>
          <p:nvPr>
            <p:ph idx="1"/>
          </p:nvPr>
        </p:nvSpPr>
        <p:spPr bwMode="auto">
          <a:xfrm>
            <a:off x="838198" y="242454"/>
            <a:ext cx="10515600" cy="5934508"/>
          </a:xfrm>
        </p:spPr>
        <p:txBody>
          <a:bodyPr/>
          <a:lstStyle/>
          <a:p>
            <a:pPr marL="228600" indent="0" algn="r">
              <a:buFont typeface="Arial"/>
              <a:buNone/>
              <a:defRPr/>
            </a:pPr>
            <a:r>
              <a:rPr sz="1400" b="0"/>
              <a:t>Лабораторная работа № 1 по дисциплине</a:t>
            </a:r>
            <a:endParaRPr/>
          </a:p>
          <a:p>
            <a:pPr marL="228600" indent="0" algn="r">
              <a:buFont typeface="Arial"/>
              <a:buNone/>
              <a:defRPr/>
            </a:pPr>
            <a:r>
              <a:rPr sz="1400" b="0"/>
              <a:t>«Искусственный интеллект в программно-информационных системах»</a:t>
            </a:r>
            <a:endParaRPr/>
          </a:p>
          <a:p>
            <a:pPr marL="0" indent="0" algn="r">
              <a:buFont typeface="Arial"/>
              <a:buNone/>
              <a:defRPr/>
            </a:pPr>
            <a:r>
              <a:rPr sz="1400" b="0"/>
              <a:t>Название «</a:t>
            </a:r>
            <a:r>
              <a:rPr sz="1400" b="1" u="sng"/>
              <a:t>Установка и настройка программного окружения</a:t>
            </a:r>
            <a:r>
              <a:rPr sz="1400" b="0"/>
              <a:t>»</a:t>
            </a:r>
            <a:endParaRPr/>
          </a:p>
          <a:p>
            <a:pPr marL="0" indent="0" algn="r">
              <a:buFont typeface="Arial"/>
              <a:buNone/>
              <a:defRPr/>
            </a:pPr>
            <a:r>
              <a:rPr sz="1400" b="0"/>
              <a:t>Студента первого курса</a:t>
            </a:r>
            <a:endParaRPr/>
          </a:p>
          <a:p>
            <a:pPr marL="0" indent="0" algn="r">
              <a:buFont typeface="Arial"/>
              <a:buNone/>
              <a:defRPr/>
            </a:pPr>
            <a:r>
              <a:rPr sz="1400" b="0"/>
              <a:t> Енина Михаила Михайловича</a:t>
            </a:r>
            <a:endParaRPr/>
          </a:p>
          <a:p>
            <a:pPr marL="0" indent="0" algn="r">
              <a:buFont typeface="Arial"/>
              <a:buNone/>
              <a:defRPr/>
            </a:pPr>
            <a:r>
              <a:rPr sz="1400" b="0"/>
              <a:t>Группа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змИИВТ-231</a:t>
            </a:r>
            <a:r>
              <a:rPr sz="1400" b="0"/>
              <a:t> </a:t>
            </a:r>
            <a:endParaRPr/>
          </a:p>
        </p:txBody>
      </p:sp>
      <p:sp>
        <p:nvSpPr>
          <p:cNvPr id="4499004" name="Заголовок 1"/>
          <p:cNvSpPr>
            <a:spLocks noGrp="1"/>
          </p:cNvSpPr>
          <p:nvPr>
            <p:ph type="title"/>
          </p:nvPr>
        </p:nvSpPr>
        <p:spPr bwMode="auto">
          <a:xfrm>
            <a:off x="2863344" y="5805558"/>
            <a:ext cx="1138374" cy="37140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12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Gephi</a:t>
            </a:r>
            <a:endParaRPr b="1"/>
          </a:p>
        </p:txBody>
      </p:sp>
      <p:pic>
        <p:nvPicPr>
          <p:cNvPr id="2056064024" name="Рисунок 205606402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430925" y="2226252"/>
            <a:ext cx="3213851" cy="3532043"/>
          </a:xfrm>
          <a:prstGeom prst="rect">
            <a:avLst/>
          </a:prstGeom>
        </p:spPr>
      </p:pic>
      <p:sp>
        <p:nvSpPr>
          <p:cNvPr id="1316572433" name="TextBox 1316572432"/>
          <p:cNvSpPr txBox="1"/>
          <p:nvPr/>
        </p:nvSpPr>
        <p:spPr bwMode="auto">
          <a:xfrm>
            <a:off x="6251857" y="5805559"/>
            <a:ext cx="157198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ru-RU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jupyter notebook</a:t>
            </a:r>
            <a:endParaRPr sz="14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791781" y="2226252"/>
            <a:ext cx="3469154" cy="3469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81930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Установка и настройка ПО. Обучающие материалы. </a:t>
            </a:r>
            <a:endParaRPr/>
          </a:p>
        </p:txBody>
      </p:sp>
      <p:sp>
        <p:nvSpPr>
          <p:cNvPr id="593960694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>
              <a:defRPr/>
            </a:pPr>
            <a:r>
              <a:rPr lang="en-US" sz="2600"/>
              <a:t>Statistica</a:t>
            </a:r>
            <a:endParaRPr sz="2600"/>
          </a:p>
        </p:txBody>
      </p:sp>
      <p:sp>
        <p:nvSpPr>
          <p:cNvPr id="353371019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3"/>
            <a:ext cx="5157785" cy="36845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en-US" sz="1400"/>
              <a:t>Statistica</a:t>
            </a:r>
            <a:r>
              <a:rPr lang="en-US" sz="1400"/>
              <a:t> - </a:t>
            </a:r>
            <a:r>
              <a:rPr lang="ru-RU" sz="1400"/>
              <a:t>программный пакет для статистического анализа, разработанный компанией </a:t>
            </a:r>
            <a:r>
              <a:rPr lang="ru-RU" sz="1400"/>
              <a:t>StatSoft</a:t>
            </a:r>
            <a:r>
              <a:rPr lang="ru-RU" sz="1400"/>
              <a:t>, реализующий функции анализа данных, управления данными, добычи данных, визуализации данных с привлечением статистических методов.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 для скачивания: </a:t>
            </a:r>
            <a:r>
              <a:rPr lang="en-US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rId3" tooltip="https://www.spotfire.com/products/data-science"/>
              </a:rPr>
              <a:t>https://www.spotfire.com/products/data-science</a:t>
            </a:r>
            <a:endParaRPr lang="en-US"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 с документацией: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https://docs.tibco.com/products/tibco-spotfire/</a:t>
            </a:r>
            <a:endParaRPr lang="ru-RU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99757871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Jupyter notebook</a:t>
            </a:r>
            <a:endParaRPr/>
          </a:p>
        </p:txBody>
      </p:sp>
      <p:sp>
        <p:nvSpPr>
          <p:cNvPr id="711851391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6845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Jupyter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интерактивный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блокнот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первоначально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являвшийся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веб-реализацией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развитием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IPython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ставший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самостоятельным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проектом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ориентированным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работу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множеством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сред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выполнения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только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Python,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R, Julia, Scala и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ряда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других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скачивания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400" b="0" i="0" u="sng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rId4" tooltip="https://jupyter.org/"/>
              </a:rPr>
              <a:t>https://jupyter.org/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документацией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https://docs.jupyter.org/en/latest/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886749" name="Заголовок 1"/>
          <p:cNvSpPr>
            <a:spLocks noGrp="1"/>
          </p:cNvSpPr>
          <p:nvPr>
            <p:ph type="title"/>
          </p:nvPr>
        </p:nvSpPr>
        <p:spPr bwMode="auto">
          <a:xfrm>
            <a:off x="1005631" y="460374"/>
            <a:ext cx="3586393" cy="77787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5000"/>
          </a:bodyPr>
          <a:lstStyle/>
          <a:p>
            <a:pPr>
              <a:defRPr/>
            </a:pPr>
            <a:r>
              <a:rPr sz="1400"/>
              <a:t>Запуск</a:t>
            </a:r>
            <a:r>
              <a:rPr sz="1400"/>
              <a:t> и </a:t>
            </a:r>
            <a:r>
              <a:rPr sz="1400"/>
              <a:t>проверка</a:t>
            </a:r>
            <a:r>
              <a:rPr sz="1400"/>
              <a:t> </a:t>
            </a:r>
            <a:r>
              <a:rPr sz="1400"/>
              <a:t>работы</a:t>
            </a:r>
            <a:r>
              <a:rPr sz="1400"/>
              <a:t> </a:t>
            </a:r>
            <a:br>
              <a:rPr sz="1400"/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Satatistika</a:t>
            </a:r>
            <a:r>
              <a:rPr sz="1400"/>
              <a:t>.</a:t>
            </a:r>
            <a:br>
              <a:rPr sz="1400"/>
            </a:br>
            <a:r>
              <a:rPr lang="ru-RU" sz="1400"/>
              <a:t>Устанавливается со всеми пакетами</a:t>
            </a:r>
            <a:endParaRPr sz="14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66591" y="1238248"/>
            <a:ext cx="9875520" cy="5416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7847464" name="Заголовок 1"/>
          <p:cNvSpPr>
            <a:spLocks noGrp="1"/>
          </p:cNvSpPr>
          <p:nvPr>
            <p:ph type="title"/>
          </p:nvPr>
        </p:nvSpPr>
        <p:spPr bwMode="auto">
          <a:xfrm>
            <a:off x="436245" y="303075"/>
            <a:ext cx="5424624" cy="601662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ru-RU" sz="1400" b="1">
                <a:latin typeface="Times New Roman"/>
                <a:cs typeface="Times New Roman"/>
              </a:rPr>
              <a:t>STATISTICA</a:t>
            </a:r>
            <a:r>
              <a:rPr lang="ru-RU" sz="1400">
                <a:latin typeface="Times New Roman"/>
                <a:cs typeface="Times New Roman"/>
              </a:rPr>
              <a:t> — система статистического анализа данных. Продукты серии </a:t>
            </a:r>
            <a:r>
              <a:rPr lang="ru-RU" sz="1400" b="1">
                <a:latin typeface="Times New Roman"/>
                <a:cs typeface="Times New Roman"/>
              </a:rPr>
              <a:t>STATISTICA</a:t>
            </a:r>
            <a:r>
              <a:rPr lang="ru-RU" sz="1400">
                <a:latin typeface="Times New Roman"/>
                <a:cs typeface="Times New Roman"/>
              </a:rPr>
              <a:t> основаны на самых современных технологиях, полностью соответствуют последним достижениям в области IT, позволяют решать любые задачи в области анализа и обработки данных, идеально подходят для решения практических задач в маркетинге, финансах, страховании, экономике, бизнесе, промышленности, медицине и т.д.</a:t>
            </a:r>
            <a:br>
              <a:rPr lang="en-US" sz="1400">
                <a:latin typeface="Times New Roman"/>
                <a:cs typeface="Times New Roman"/>
              </a:rPr>
            </a:br>
            <a:br>
              <a:rPr lang="en-US" sz="1400">
                <a:latin typeface="Times New Roman"/>
                <a:cs typeface="Times New Roman"/>
              </a:rPr>
            </a:br>
            <a:r>
              <a:rPr lang="ru-RU" sz="1400" b="1">
                <a:latin typeface="Times New Roman"/>
                <a:cs typeface="Times New Roman"/>
              </a:rPr>
              <a:t>Преимущества использования STATISTICA</a:t>
            </a:r>
            <a:br>
              <a:rPr lang="en-US" sz="1400" b="1">
                <a:latin typeface="Times New Roman"/>
                <a:cs typeface="Times New Roman"/>
              </a:rPr>
            </a:br>
            <a:br>
              <a:rPr lang="ru-RU" sz="1400">
                <a:latin typeface="Times New Roman"/>
                <a:cs typeface="Times New Roman"/>
              </a:rPr>
            </a:br>
            <a:r>
              <a:rPr lang="ru-RU" sz="1400">
                <a:latin typeface="Times New Roman"/>
                <a:cs typeface="Times New Roman"/>
              </a:rPr>
              <a:t>Удобный интерфейс и уникальные возможности настройки.</a:t>
            </a:r>
            <a:br>
              <a:rPr lang="en-US" sz="1400">
                <a:latin typeface="Times New Roman"/>
                <a:cs typeface="Times New Roman"/>
              </a:rPr>
            </a:br>
            <a:br>
              <a:rPr lang="ru-RU" sz="1400">
                <a:latin typeface="Times New Roman"/>
                <a:cs typeface="Times New Roman"/>
              </a:rPr>
            </a:br>
            <a:r>
              <a:rPr lang="ru-RU" sz="1400">
                <a:latin typeface="Times New Roman"/>
                <a:cs typeface="Times New Roman"/>
              </a:rPr>
              <a:t>STATISTICA включает графический модуль, содержащий удобные инструменты для эффективной и наглядной визуализации данных, проведения графического анализа. </a:t>
            </a:r>
            <a:br>
              <a:rPr lang="en-US" sz="1400">
                <a:latin typeface="Times New Roman"/>
                <a:cs typeface="Times New Roman"/>
              </a:rPr>
            </a:br>
            <a:br>
              <a:rPr lang="en-US" sz="1400">
                <a:latin typeface="Times New Roman"/>
                <a:cs typeface="Times New Roman"/>
              </a:rPr>
            </a:br>
            <a:r>
              <a:rPr lang="ru-RU" sz="1400">
                <a:latin typeface="Times New Roman"/>
                <a:cs typeface="Times New Roman"/>
              </a:rPr>
              <a:t>Более 10 000 различных типов графиков, имеющих богатые возможности редактирования, интерактивной настройки (вращение, масштабирование, прозрачность и </a:t>
            </a:r>
            <a:r>
              <a:rPr lang="ru-RU" sz="1400">
                <a:latin typeface="Times New Roman"/>
                <a:cs typeface="Times New Roman"/>
              </a:rPr>
              <a:t>др</a:t>
            </a:r>
            <a:r>
              <a:rPr lang="ru-RU" sz="1400">
                <a:latin typeface="Times New Roman"/>
                <a:cs typeface="Times New Roman"/>
              </a:rPr>
              <a:t>).</a:t>
            </a:r>
            <a:br>
              <a:rPr lang="ru-RU" sz="1400">
                <a:latin typeface="Times New Roman"/>
                <a:cs typeface="Times New Roman"/>
              </a:rPr>
            </a:br>
            <a:br>
              <a:rPr lang="en-US" sz="1400">
                <a:latin typeface="Times New Roman"/>
                <a:cs typeface="Times New Roman"/>
              </a:rPr>
            </a:br>
            <a:r>
              <a:rPr lang="ru-RU" sz="1400">
                <a:latin typeface="Times New Roman"/>
                <a:cs typeface="Times New Roman"/>
              </a:rPr>
              <a:t>Возможность работы с файлами неограниченного размера, непревзойденная скорость обработки данных.</a:t>
            </a:r>
            <a:br>
              <a:rPr lang="ru-RU" sz="1400">
                <a:latin typeface="Times New Roman"/>
                <a:cs typeface="Times New Roman"/>
              </a:rPr>
            </a:br>
            <a:br>
              <a:rPr lang="en-US" sz="1400">
                <a:latin typeface="Times New Roman"/>
                <a:cs typeface="Times New Roman"/>
              </a:rPr>
            </a:br>
            <a:r>
              <a:rPr lang="ru-RU" sz="1400">
                <a:latin typeface="Times New Roman"/>
                <a:cs typeface="Times New Roman"/>
              </a:rPr>
              <a:t>STATISTICA является единственным пакетом, способным максимально точно провести многие статистические расчеты.</a:t>
            </a:r>
            <a:br>
              <a:rPr lang="ru-RU" sz="1400">
                <a:latin typeface="Times New Roman"/>
                <a:cs typeface="Times New Roman"/>
              </a:rPr>
            </a:br>
            <a:br>
              <a:rPr lang="en-US" sz="1400">
                <a:latin typeface="Times New Roman"/>
                <a:cs typeface="Times New Roman"/>
              </a:rPr>
            </a:br>
            <a:r>
              <a:rPr lang="ru-RU" sz="1400">
                <a:latin typeface="Times New Roman"/>
                <a:cs typeface="Times New Roman"/>
              </a:rPr>
              <a:t>Широкие возможности интеграции и совместимости, простой импорт/экспорт данных, легкий доступ к базам данных.</a:t>
            </a:r>
            <a:br>
              <a:rPr lang="ru-RU" sz="1400">
                <a:latin typeface="Times New Roman"/>
                <a:cs typeface="Times New Roman"/>
              </a:rPr>
            </a:br>
            <a:br>
              <a:rPr lang="en-US" sz="1400">
                <a:latin typeface="Times New Roman"/>
                <a:cs typeface="Times New Roman"/>
              </a:rPr>
            </a:br>
            <a:r>
              <a:rPr lang="ru-RU" sz="1400">
                <a:latin typeface="Times New Roman"/>
                <a:cs typeface="Times New Roman"/>
              </a:rPr>
              <a:t>Автоматизация любых процедур с помощью STATISTICA </a:t>
            </a:r>
            <a:r>
              <a:rPr lang="ru-RU" sz="1400">
                <a:latin typeface="Times New Roman"/>
                <a:cs typeface="Times New Roman"/>
              </a:rPr>
              <a:t>Visual</a:t>
            </a:r>
            <a:r>
              <a:rPr lang="ru-RU" sz="1400">
                <a:latin typeface="Times New Roman"/>
                <a:cs typeface="Times New Roman"/>
              </a:rPr>
              <a:t> </a:t>
            </a:r>
            <a:r>
              <a:rPr lang="ru-RU" sz="1400">
                <a:latin typeface="Times New Roman"/>
                <a:cs typeface="Times New Roman"/>
              </a:rPr>
              <a:t>Basic</a:t>
            </a:r>
            <a:r>
              <a:rPr lang="ru-RU" sz="1400">
                <a:latin typeface="Times New Roman"/>
                <a:cs typeface="Times New Roman"/>
              </a:rPr>
              <a:t>.</a:t>
            </a:r>
            <a:br>
              <a:rPr lang="ru-RU" sz="1400">
                <a:latin typeface="Times New Roman"/>
                <a:cs typeface="Times New Roman"/>
              </a:rPr>
            </a:br>
            <a:br>
              <a:rPr lang="en-US" sz="1400">
                <a:latin typeface="Times New Roman"/>
                <a:cs typeface="Times New Roman"/>
              </a:rPr>
            </a:br>
            <a:r>
              <a:rPr lang="ru-RU" sz="1400">
                <a:latin typeface="Times New Roman"/>
                <a:cs typeface="Times New Roman"/>
              </a:rPr>
              <a:t>STATISTICA полностью переведена на русский язык, включая электронное справочное руководство и документацию.</a:t>
            </a:r>
            <a:br>
              <a:rPr lang="ru-RU" sz="1400">
                <a:latin typeface="Times New Roman"/>
                <a:cs typeface="Times New Roman"/>
              </a:rPr>
            </a:b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6000" y="1654629"/>
            <a:ext cx="5958831" cy="3121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202045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Запуск и проверка работы </a:t>
            </a:r>
            <a:b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jupyter notebook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b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Уставлены пакеты, которые позволяют работать с графиками. </a:t>
            </a:r>
            <a:endParaRPr sz="1400"/>
          </a:p>
        </p:txBody>
      </p:sp>
      <p:pic>
        <p:nvPicPr>
          <p:cNvPr id="179619594" name="Рисунок 17961959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8872" y="1416874"/>
            <a:ext cx="8373726" cy="544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1898033" name="Заголовок 1"/>
          <p:cNvSpPr>
            <a:spLocks noGrp="1"/>
          </p:cNvSpPr>
          <p:nvPr>
            <p:ph type="title"/>
          </p:nvPr>
        </p:nvSpPr>
        <p:spPr bwMode="auto">
          <a:xfrm>
            <a:off x="4566749" y="660399"/>
            <a:ext cx="3058499" cy="711199"/>
          </a:xfrm>
        </p:spPr>
        <p:txBody>
          <a:bodyPr/>
          <a:lstStyle/>
          <a:p>
            <a:pPr>
              <a:defRPr/>
            </a:pPr>
            <a:r>
              <a:rPr sz="2600"/>
              <a:t>Системные хр-ки.</a:t>
            </a:r>
            <a:endParaRPr/>
          </a:p>
        </p:txBody>
      </p:sp>
      <p:pic>
        <p:nvPicPr>
          <p:cNvPr id="16180859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37690" y="1324569"/>
            <a:ext cx="8911567" cy="5133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459180" y="277090"/>
            <a:ext cx="7517863" cy="84296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5000"/>
          </a:bodyPr>
          <a:lstStyle/>
          <a:p>
            <a:pPr>
              <a:defRPr/>
            </a:pPr>
            <a:r>
              <a:rPr lang="ru-RU"/>
              <a:t>Литература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17408" y="1506681"/>
            <a:ext cx="11499272" cy="51434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Уэс, Маккинли. Python и анализ данных Электронный ресурс / Маккинли Уэс ; пер. А. А. Слинкин. - Python и анализ данных,2022-04-19. - Саратов : Профобразование, 2017. - 482 с. - Книга находится в премиум-версии ЭБС IPR BOOKS. - ISBN 978-5-4488-0046-7, экземпляров неограниченно.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Сузи, Р.А. Язык программирования Python Электронный ресурс : учебное пособие / Р.А. Сузи. - Язык программирования   Python,2020-07-28. - Москва : Интернет-Университет Информационных Технологий (ИНТУИТ), 2016. - 350 c. - Книга находится в базовой версии ЭБС IPRbooks. - ISBN 5-9556-0058-2, экземпляров неограниченно.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Стенли, Липпман. Язык программирования С++ Электронный ресурс : Полное руководство / Липпман Стенли, Лажойе Жози ; пер. А. Слинкин. - Язык программирования С++,2022-04-19. - Саратов : Профобразование, 2017. - 1104 с. - Книга находится в премиум-версии ЭБС IPR BOOKS. - ISBN 978-5-4488-0136-5, экземпляров неограниченно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https://github.com/enikolaev/MMO – Репозиторий с примерами кода из лабораторных работ.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https://archive.ics.uci.edu/ml/index.html – Репозиторий наборов данных для машинного обучения (Центр машинного обучения и интеллектуальных систем).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https://www.kaggle.com – Портал и система проведения соревнований по проблемам анализа данных.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https://www.mockaroo.com – Сайт для генерации наборов данных.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72864" indent="-272864" algn="l">
              <a:buFont typeface="Arial"/>
              <a:buAutoNum type="arabicPeriod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habr.com/ru/articles/349204"/>
              </a:rPr>
              <a:t>https://habr.com/ru/articles/349204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Статья на хабре: «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Моделирование динамических систем: введение в GNU Octave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»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Широкоэкранный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Gephi</dc:title>
  <dc:subject/>
  <dc:creator/>
  <cp:keywords/>
  <dc:description/>
  <dc:identifier/>
  <dc:language/>
  <cp:lastModifiedBy/>
  <cp:revision>11</cp:revision>
  <dcterms:modified xsi:type="dcterms:W3CDTF">2024-05-16T21:12:04Z</dcterms:modified>
  <cp:category/>
  <cp:contentStatus/>
  <cp:version/>
</cp:coreProperties>
</file>